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707" r:id="rId6"/>
    <p:sldMasterId id="2147483673" r:id="rId7"/>
    <p:sldMasterId id="2147483715" r:id="rId8"/>
  </p:sldMasterIdLst>
  <p:notesMasterIdLst>
    <p:notesMasterId r:id="rId24"/>
  </p:notesMasterIdLst>
  <p:sldIdLst>
    <p:sldId id="11086" r:id="rId9"/>
    <p:sldId id="11110" r:id="rId10"/>
    <p:sldId id="11106" r:id="rId11"/>
    <p:sldId id="463" r:id="rId12"/>
    <p:sldId id="11104" r:id="rId13"/>
    <p:sldId id="309" r:id="rId14"/>
    <p:sldId id="308" r:id="rId15"/>
    <p:sldId id="11101" r:id="rId16"/>
    <p:sldId id="11115" r:id="rId17"/>
    <p:sldId id="277" r:id="rId18"/>
    <p:sldId id="11112" r:id="rId19"/>
    <p:sldId id="11113" r:id="rId20"/>
    <p:sldId id="11108" r:id="rId21"/>
    <p:sldId id="11109" r:id="rId22"/>
    <p:sldId id="111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2E3D64-93BF-547E-A7FA-1B5397EA0991}" name="Thoemke, Melissa M (HCA)" initials="TMM(" userId="S::melissa.thoemke@hca.wa.gov::315daa96-b106-4f0f-b7a2-83318998370e" providerId="AD"/>
  <p188:author id="{E7E71574-C3C4-A05F-1A8E-DB60AA757426}" name="Alongi, Rachelle M (HCA)" initials="ARM(" userId="S::rachelle.alongi@hca.wa.gov::d64c9f0e-c392-4db8-98d0-ddd9ee9e5401" providerId="AD"/>
  <p188:author id="{F0C2F2D8-932D-6F15-3092-E4A845664EEB}" name="Rochelle Andrake" initials="RMA" userId="Rochelle Andrak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87C6"/>
    <a:srgbClr val="4D9D43"/>
    <a:srgbClr val="F69B6E"/>
    <a:srgbClr val="8BBF84"/>
    <a:srgbClr val="94B7DF"/>
    <a:srgbClr val="639DD2"/>
    <a:srgbClr val="A66BAD"/>
    <a:srgbClr val="A9D161"/>
    <a:srgbClr val="F2621E"/>
    <a:srgbClr val="5A7E9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ra, Amy (HCA)" userId="S::amy.dura@hca.wa.gov::e6dfe479-783c-46eb-b31d-2ae86840d9f8" providerId="AD" clId="Web-{23036439-2248-3CB8-E8D4-95BE5F75FEC7}"/>
    <pc:docChg chg="modSld">
      <pc:chgData name="Dura, Amy (HCA)" userId="S::amy.dura@hca.wa.gov::e6dfe479-783c-46eb-b31d-2ae86840d9f8" providerId="AD" clId="Web-{23036439-2248-3CB8-E8D4-95BE5F75FEC7}" dt="2024-10-28T17:05:49.550" v="10"/>
      <pc:docMkLst>
        <pc:docMk/>
      </pc:docMkLst>
      <pc:sldChg chg="modNotes">
        <pc:chgData name="Dura, Amy (HCA)" userId="S::amy.dura@hca.wa.gov::e6dfe479-783c-46eb-b31d-2ae86840d9f8" providerId="AD" clId="Web-{23036439-2248-3CB8-E8D4-95BE5F75FEC7}" dt="2024-10-28T17:05:33.315" v="9"/>
        <pc:sldMkLst>
          <pc:docMk/>
          <pc:sldMk cId="3919983779" sldId="277"/>
        </pc:sldMkLst>
      </pc:sldChg>
      <pc:sldChg chg="modNotes">
        <pc:chgData name="Dura, Amy (HCA)" userId="S::amy.dura@hca.wa.gov::e6dfe479-783c-46eb-b31d-2ae86840d9f8" providerId="AD" clId="Web-{23036439-2248-3CB8-E8D4-95BE5F75FEC7}" dt="2024-10-28T17:05:16.596" v="6"/>
        <pc:sldMkLst>
          <pc:docMk/>
          <pc:sldMk cId="3027495615" sldId="308"/>
        </pc:sldMkLst>
      </pc:sldChg>
      <pc:sldChg chg="modNotes">
        <pc:chgData name="Dura, Amy (HCA)" userId="S::amy.dura@hca.wa.gov::e6dfe479-783c-46eb-b31d-2ae86840d9f8" providerId="AD" clId="Web-{23036439-2248-3CB8-E8D4-95BE5F75FEC7}" dt="2024-10-28T17:05:12.315" v="5"/>
        <pc:sldMkLst>
          <pc:docMk/>
          <pc:sldMk cId="2552683847" sldId="309"/>
        </pc:sldMkLst>
      </pc:sldChg>
      <pc:sldChg chg="modNotes">
        <pc:chgData name="Dura, Amy (HCA)" userId="S::amy.dura@hca.wa.gov::e6dfe479-783c-46eb-b31d-2ae86840d9f8" providerId="AD" clId="Web-{23036439-2248-3CB8-E8D4-95BE5F75FEC7}" dt="2024-10-28T17:05:03.190" v="3"/>
        <pc:sldMkLst>
          <pc:docMk/>
          <pc:sldMk cId="4006732240" sldId="463"/>
        </pc:sldMkLst>
      </pc:sldChg>
      <pc:sldChg chg="modNotes">
        <pc:chgData name="Dura, Amy (HCA)" userId="S::amy.dura@hca.wa.gov::e6dfe479-783c-46eb-b31d-2ae86840d9f8" providerId="AD" clId="Web-{23036439-2248-3CB8-E8D4-95BE5F75FEC7}" dt="2024-10-28T17:04:52.987" v="0"/>
        <pc:sldMkLst>
          <pc:docMk/>
          <pc:sldMk cId="1397208013" sldId="11086"/>
        </pc:sldMkLst>
      </pc:sldChg>
      <pc:sldChg chg="modNotes">
        <pc:chgData name="Dura, Amy (HCA)" userId="S::amy.dura@hca.wa.gov::e6dfe479-783c-46eb-b31d-2ae86840d9f8" providerId="AD" clId="Web-{23036439-2248-3CB8-E8D4-95BE5F75FEC7}" dt="2024-10-28T17:05:22.862" v="7"/>
        <pc:sldMkLst>
          <pc:docMk/>
          <pc:sldMk cId="2552123816" sldId="11101"/>
        </pc:sldMkLst>
      </pc:sldChg>
      <pc:sldChg chg="modNotes">
        <pc:chgData name="Dura, Amy (HCA)" userId="S::amy.dura@hca.wa.gov::e6dfe479-783c-46eb-b31d-2ae86840d9f8" providerId="AD" clId="Web-{23036439-2248-3CB8-E8D4-95BE5F75FEC7}" dt="2024-10-28T17:05:07.737" v="4"/>
        <pc:sldMkLst>
          <pc:docMk/>
          <pc:sldMk cId="1824400297" sldId="11104"/>
        </pc:sldMkLst>
      </pc:sldChg>
      <pc:sldChg chg="modNotes">
        <pc:chgData name="Dura, Amy (HCA)" userId="S::amy.dura@hca.wa.gov::e6dfe479-783c-46eb-b31d-2ae86840d9f8" providerId="AD" clId="Web-{23036439-2248-3CB8-E8D4-95BE5F75FEC7}" dt="2024-10-28T17:04:59.643" v="2"/>
        <pc:sldMkLst>
          <pc:docMk/>
          <pc:sldMk cId="1067403201" sldId="11106"/>
        </pc:sldMkLst>
      </pc:sldChg>
      <pc:sldChg chg="modNotes">
        <pc:chgData name="Dura, Amy (HCA)" userId="S::amy.dura@hca.wa.gov::e6dfe479-783c-46eb-b31d-2ae86840d9f8" providerId="AD" clId="Web-{23036439-2248-3CB8-E8D4-95BE5F75FEC7}" dt="2024-10-28T17:05:49.550" v="10"/>
        <pc:sldMkLst>
          <pc:docMk/>
          <pc:sldMk cId="1247006672" sldId="11109"/>
        </pc:sldMkLst>
      </pc:sldChg>
      <pc:sldChg chg="modNotes">
        <pc:chgData name="Dura, Amy (HCA)" userId="S::amy.dura@hca.wa.gov::e6dfe479-783c-46eb-b31d-2ae86840d9f8" providerId="AD" clId="Web-{23036439-2248-3CB8-E8D4-95BE5F75FEC7}" dt="2024-10-28T17:04:55.784" v="1"/>
        <pc:sldMkLst>
          <pc:docMk/>
          <pc:sldMk cId="3982478479" sldId="11110"/>
        </pc:sldMkLst>
      </pc:sldChg>
      <pc:sldChg chg="modNotes">
        <pc:chgData name="Dura, Amy (HCA)" userId="S::amy.dura@hca.wa.gov::e6dfe479-783c-46eb-b31d-2ae86840d9f8" providerId="AD" clId="Web-{23036439-2248-3CB8-E8D4-95BE5F75FEC7}" dt="2024-10-28T17:05:26.518" v="8"/>
        <pc:sldMkLst>
          <pc:docMk/>
          <pc:sldMk cId="3414404581" sldId="11115"/>
        </pc:sldMkLst>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www.trainforchange.net/"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hca.wa.gov/billers-providers-partners/program-information-providers/american-society-addiction-medicine-asam" TargetMode="External"/><Relationship Id="rId1" Type="http://schemas.openxmlformats.org/officeDocument/2006/relationships/hyperlink" Target="https://www.hazelden.org/store/item/581328" TargetMode="Externa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hyperlink" Target="https://www.hca.wa.gov/assets/free-or-low-cost/asam-4-edition-training-manual-training-faq-20240624.pdf" TargetMode="External"/><Relationship Id="rId5" Type="http://schemas.openxmlformats.org/officeDocument/2006/relationships/image" Target="../media/image33.sv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hyperlink" Target="https://www.trainforchange.net/"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azelden.org/store/item/581328" TargetMode="External"/><Relationship Id="rId7" Type="http://schemas.openxmlformats.org/officeDocument/2006/relationships/image" Target="../media/image19.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hyperlink" Target="https://www.hca.wa.gov/billers-providers-partners/program-information-providers/american-society-addiction-medicine-asam" TargetMode="External"/><Relationship Id="rId4" Type="http://schemas.openxmlformats.org/officeDocument/2006/relationships/image" Target="../media/image16.png"/><Relationship Id="rId9"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5" Type="http://schemas.openxmlformats.org/officeDocument/2006/relationships/hyperlink" Target="https://www.hca.wa.gov/assets/free-or-low-cost/asam-4-edition-training-manual-training-faq-20240624.pdf" TargetMode="External"/><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BD313-9F29-4D70-AC63-24C479EE17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39EDEC9-9016-4617-951B-FB1090F7228E}">
      <dgm:prSet/>
      <dgm:spPr>
        <a:solidFill>
          <a:srgbClr val="2387C6"/>
        </a:solidFill>
      </dgm:spPr>
      <dgm:t>
        <a:bodyPr/>
        <a:lstStyle/>
        <a:p>
          <a:r>
            <a:rPr lang="en-US"/>
            <a:t>The ASAM Criteria is the most widely used and comprehensive set of guidelines for placement, continued stay and transfer/discharge of individuals with substance use disorder and co-occurring conditions.</a:t>
          </a:r>
        </a:p>
      </dgm:t>
    </dgm:pt>
    <dgm:pt modelId="{0F1BAA25-D754-4E38-BA43-8DB835338961}" type="parTrans" cxnId="{41EA8F14-610F-4BF8-A969-B4FA10A29E18}">
      <dgm:prSet/>
      <dgm:spPr/>
      <dgm:t>
        <a:bodyPr/>
        <a:lstStyle/>
        <a:p>
          <a:endParaRPr lang="en-US"/>
        </a:p>
      </dgm:t>
    </dgm:pt>
    <dgm:pt modelId="{4A2EDED2-78C8-4198-B512-44ACAB29349C}" type="sibTrans" cxnId="{41EA8F14-610F-4BF8-A969-B4FA10A29E18}">
      <dgm:prSet/>
      <dgm:spPr/>
      <dgm:t>
        <a:bodyPr/>
        <a:lstStyle/>
        <a:p>
          <a:endParaRPr lang="en-US"/>
        </a:p>
      </dgm:t>
    </dgm:pt>
    <dgm:pt modelId="{A9C9D79E-9C05-4B30-B61E-46366A582C25}" type="pres">
      <dgm:prSet presAssocID="{78ABD313-9F29-4D70-AC63-24C479EE17A1}" presName="Name0" presStyleCnt="0">
        <dgm:presLayoutVars>
          <dgm:dir/>
          <dgm:animLvl val="lvl"/>
          <dgm:resizeHandles val="exact"/>
        </dgm:presLayoutVars>
      </dgm:prSet>
      <dgm:spPr/>
    </dgm:pt>
    <dgm:pt modelId="{C1F16AF6-1992-475B-8CE8-32CD8076B75D}" type="pres">
      <dgm:prSet presAssocID="{B39EDEC9-9016-4617-951B-FB1090F7228E}" presName="linNode" presStyleCnt="0"/>
      <dgm:spPr/>
    </dgm:pt>
    <dgm:pt modelId="{34881962-089F-4673-8126-9DC6A4BF177B}" type="pres">
      <dgm:prSet presAssocID="{B39EDEC9-9016-4617-951B-FB1090F7228E}" presName="parentText" presStyleLbl="node1" presStyleIdx="0" presStyleCnt="1" custScaleX="277778">
        <dgm:presLayoutVars>
          <dgm:chMax val="1"/>
          <dgm:bulletEnabled val="1"/>
        </dgm:presLayoutVars>
      </dgm:prSet>
      <dgm:spPr/>
    </dgm:pt>
  </dgm:ptLst>
  <dgm:cxnLst>
    <dgm:cxn modelId="{41EA8F14-610F-4BF8-A969-B4FA10A29E18}" srcId="{78ABD313-9F29-4D70-AC63-24C479EE17A1}" destId="{B39EDEC9-9016-4617-951B-FB1090F7228E}" srcOrd="0" destOrd="0" parTransId="{0F1BAA25-D754-4E38-BA43-8DB835338961}" sibTransId="{4A2EDED2-78C8-4198-B512-44ACAB29349C}"/>
    <dgm:cxn modelId="{52D0034E-1C1E-44AF-A8D9-E6DA23891E52}" type="presOf" srcId="{78ABD313-9F29-4D70-AC63-24C479EE17A1}" destId="{A9C9D79E-9C05-4B30-B61E-46366A582C25}" srcOrd="0" destOrd="0" presId="urn:microsoft.com/office/officeart/2005/8/layout/vList5"/>
    <dgm:cxn modelId="{C545ECF8-68CA-4298-9418-E04A541932E2}" type="presOf" srcId="{B39EDEC9-9016-4617-951B-FB1090F7228E}" destId="{34881962-089F-4673-8126-9DC6A4BF177B}" srcOrd="0" destOrd="0" presId="urn:microsoft.com/office/officeart/2005/8/layout/vList5"/>
    <dgm:cxn modelId="{D5402EEA-8AAE-4228-8CC4-E1D6808F1E07}" type="presParOf" srcId="{A9C9D79E-9C05-4B30-B61E-46366A582C25}" destId="{C1F16AF6-1992-475B-8CE8-32CD8076B75D}" srcOrd="0" destOrd="0" presId="urn:microsoft.com/office/officeart/2005/8/layout/vList5"/>
    <dgm:cxn modelId="{C79D07B2-1F05-46C9-8C1B-EAC3D27B5F4E}" type="presParOf" srcId="{C1F16AF6-1992-475B-8CE8-32CD8076B75D}" destId="{34881962-089F-4673-8126-9DC6A4BF177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4B91D-E56A-4A00-8E61-E632B0F263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DD8451D-26C1-4D01-A79E-C8B5CCC6102C}">
      <dgm:prSet/>
      <dgm:spPr>
        <a:solidFill>
          <a:srgbClr val="2387C6"/>
        </a:solidFill>
      </dgm:spPr>
      <dgm:t>
        <a:bodyPr/>
        <a:lstStyle/>
        <a:p>
          <a:r>
            <a:rPr lang="en-US"/>
            <a:t>The ASAM Criteria defines the treatment criteria and levels of care for the treatment of substance-related and co-occurring conditions. The ASAM Criteria structure is the underlying framework for our service codes, fiscal assumptions. Licensed BHA providers are required to use ASAM criteria. Our MCOs use the ASAM Criteria as a utilization management tool.</a:t>
          </a:r>
        </a:p>
      </dgm:t>
    </dgm:pt>
    <dgm:pt modelId="{842D8976-DE73-4460-9A27-D46008DAA8FA}" type="parTrans" cxnId="{6C9272DF-5FFD-4313-93E5-0B467D141C41}">
      <dgm:prSet/>
      <dgm:spPr/>
      <dgm:t>
        <a:bodyPr/>
        <a:lstStyle/>
        <a:p>
          <a:endParaRPr lang="en-US"/>
        </a:p>
      </dgm:t>
    </dgm:pt>
    <dgm:pt modelId="{0E5720B4-B278-4620-A095-F056768753CC}" type="sibTrans" cxnId="{6C9272DF-5FFD-4313-93E5-0B467D141C41}">
      <dgm:prSet/>
      <dgm:spPr/>
      <dgm:t>
        <a:bodyPr/>
        <a:lstStyle/>
        <a:p>
          <a:endParaRPr lang="en-US"/>
        </a:p>
      </dgm:t>
    </dgm:pt>
    <dgm:pt modelId="{71362B15-9AE5-426B-A79B-C29BDCE04939}" type="pres">
      <dgm:prSet presAssocID="{42F4B91D-E56A-4A00-8E61-E632B0F26384}" presName="Name0" presStyleCnt="0">
        <dgm:presLayoutVars>
          <dgm:dir/>
          <dgm:animLvl val="lvl"/>
          <dgm:resizeHandles val="exact"/>
        </dgm:presLayoutVars>
      </dgm:prSet>
      <dgm:spPr/>
    </dgm:pt>
    <dgm:pt modelId="{9D12F901-95D8-4F4E-ADA6-992AD67C4857}" type="pres">
      <dgm:prSet presAssocID="{DDD8451D-26C1-4D01-A79E-C8B5CCC6102C}" presName="linNode" presStyleCnt="0"/>
      <dgm:spPr/>
    </dgm:pt>
    <dgm:pt modelId="{63C38CC5-C71B-4944-9F52-6EF7516AA440}" type="pres">
      <dgm:prSet presAssocID="{DDD8451D-26C1-4D01-A79E-C8B5CCC6102C}" presName="parentText" presStyleLbl="node1" presStyleIdx="0" presStyleCnt="1" custScaleX="277778">
        <dgm:presLayoutVars>
          <dgm:chMax val="1"/>
          <dgm:bulletEnabled val="1"/>
        </dgm:presLayoutVars>
      </dgm:prSet>
      <dgm:spPr/>
    </dgm:pt>
  </dgm:ptLst>
  <dgm:cxnLst>
    <dgm:cxn modelId="{C9AC9445-6D5B-44AA-9646-6F2D704BEDA5}" type="presOf" srcId="{DDD8451D-26C1-4D01-A79E-C8B5CCC6102C}" destId="{63C38CC5-C71B-4944-9F52-6EF7516AA440}" srcOrd="0" destOrd="0" presId="urn:microsoft.com/office/officeart/2005/8/layout/vList5"/>
    <dgm:cxn modelId="{F3372CD4-F4C6-4989-8196-C31F45A10352}" type="presOf" srcId="{42F4B91D-E56A-4A00-8E61-E632B0F26384}" destId="{71362B15-9AE5-426B-A79B-C29BDCE04939}" srcOrd="0" destOrd="0" presId="urn:microsoft.com/office/officeart/2005/8/layout/vList5"/>
    <dgm:cxn modelId="{6C9272DF-5FFD-4313-93E5-0B467D141C41}" srcId="{42F4B91D-E56A-4A00-8E61-E632B0F26384}" destId="{DDD8451D-26C1-4D01-A79E-C8B5CCC6102C}" srcOrd="0" destOrd="0" parTransId="{842D8976-DE73-4460-9A27-D46008DAA8FA}" sibTransId="{0E5720B4-B278-4620-A095-F056768753CC}"/>
    <dgm:cxn modelId="{01A26510-A909-4E0B-89E1-E895ADE70529}" type="presParOf" srcId="{71362B15-9AE5-426B-A79B-C29BDCE04939}" destId="{9D12F901-95D8-4F4E-ADA6-992AD67C4857}" srcOrd="0" destOrd="0" presId="urn:microsoft.com/office/officeart/2005/8/layout/vList5"/>
    <dgm:cxn modelId="{D7E569D3-A32B-4164-9D4E-1E3B9DB44EC9}" type="presParOf" srcId="{9D12F901-95D8-4F4E-ADA6-992AD67C4857}" destId="{63C38CC5-C71B-4944-9F52-6EF7516AA440}"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93017-EC78-49A5-97C3-6071EF4F73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FA18F6-368B-4F36-9226-988BB4F367A7}">
      <dgm:prSet/>
      <dgm:spPr>
        <a:solidFill>
          <a:srgbClr val="4D9D43"/>
        </a:solidFill>
      </dgm:spPr>
      <dgm:t>
        <a:bodyPr/>
        <a:lstStyle/>
        <a:p>
          <a:r>
            <a:rPr lang="en-US" dirty="0"/>
            <a:t>The Adult ASAM Criteria 4th Edition is now available. </a:t>
          </a:r>
        </a:p>
      </dgm:t>
    </dgm:pt>
    <dgm:pt modelId="{284BEEF4-AEEA-447B-9E6C-AEEE8FE2DDAE}" type="parTrans" cxnId="{E5C5C0CB-A3CD-440A-9629-E9D2EED99730}">
      <dgm:prSet/>
      <dgm:spPr/>
      <dgm:t>
        <a:bodyPr/>
        <a:lstStyle/>
        <a:p>
          <a:endParaRPr lang="en-US"/>
        </a:p>
      </dgm:t>
    </dgm:pt>
    <dgm:pt modelId="{402C5E71-847C-4FC1-B4BB-A3F087A0A41C}" type="sibTrans" cxnId="{E5C5C0CB-A3CD-440A-9629-E9D2EED99730}">
      <dgm:prSet/>
      <dgm:spPr/>
      <dgm:t>
        <a:bodyPr/>
        <a:lstStyle/>
        <a:p>
          <a:endParaRPr lang="en-US"/>
        </a:p>
      </dgm:t>
    </dgm:pt>
    <dgm:pt modelId="{7ADBB2AE-A4C2-4938-9B05-6489FF6A4EB6}">
      <dgm:prSet/>
      <dgm:spPr/>
      <dgm:t>
        <a:bodyPr/>
        <a:lstStyle/>
        <a:p>
          <a:r>
            <a:rPr lang="en-US"/>
            <a:t>The State will adopt the new ASAM Criteria version in January of 2026.</a:t>
          </a:r>
        </a:p>
      </dgm:t>
    </dgm:pt>
    <dgm:pt modelId="{2061E8B7-650D-472E-AB40-CA7501CC94D2}" type="parTrans" cxnId="{CDCA4911-E5F1-43E5-A0D8-309DEA529AFC}">
      <dgm:prSet/>
      <dgm:spPr/>
      <dgm:t>
        <a:bodyPr/>
        <a:lstStyle/>
        <a:p>
          <a:endParaRPr lang="en-US"/>
        </a:p>
      </dgm:t>
    </dgm:pt>
    <dgm:pt modelId="{68B12080-437A-4378-8567-94732F83820A}" type="sibTrans" cxnId="{CDCA4911-E5F1-43E5-A0D8-309DEA529AFC}">
      <dgm:prSet/>
      <dgm:spPr/>
      <dgm:t>
        <a:bodyPr/>
        <a:lstStyle/>
        <a:p>
          <a:endParaRPr lang="en-US"/>
        </a:p>
      </dgm:t>
    </dgm:pt>
    <dgm:pt modelId="{F7183423-D2A0-446B-BB78-029B38222033}">
      <dgm:prSet/>
      <dgm:spPr>
        <a:solidFill>
          <a:srgbClr val="A66BAD"/>
        </a:solidFill>
      </dgm:spPr>
      <dgm:t>
        <a:bodyPr/>
        <a:lstStyle/>
        <a:p>
          <a:r>
            <a:rPr lang="en-US" dirty="0"/>
            <a:t>To get ready to use the new version, the state will offer a series of training courses.</a:t>
          </a:r>
        </a:p>
      </dgm:t>
    </dgm:pt>
    <dgm:pt modelId="{C2A2F66A-C968-49E3-9910-CF98B4FD604D}" type="parTrans" cxnId="{E1F4FF44-6774-43D0-BD07-20A2865B991D}">
      <dgm:prSet/>
      <dgm:spPr/>
      <dgm:t>
        <a:bodyPr/>
        <a:lstStyle/>
        <a:p>
          <a:endParaRPr lang="en-US"/>
        </a:p>
      </dgm:t>
    </dgm:pt>
    <dgm:pt modelId="{9BAC296E-959E-48B3-B09A-F07724DE8126}" type="sibTrans" cxnId="{E1F4FF44-6774-43D0-BD07-20A2865B991D}">
      <dgm:prSet/>
      <dgm:spPr/>
      <dgm:t>
        <a:bodyPr/>
        <a:lstStyle/>
        <a:p>
          <a:endParaRPr lang="en-US"/>
        </a:p>
      </dgm:t>
    </dgm:pt>
    <dgm:pt modelId="{70878456-44DD-45F7-82C1-62BE19F08119}">
      <dgm:prSet/>
      <dgm:spPr>
        <a:solidFill>
          <a:srgbClr val="F2621E"/>
        </a:solidFill>
      </dgm:spPr>
      <dgm:t>
        <a:bodyPr/>
        <a:lstStyle/>
        <a:p>
          <a:r>
            <a:rPr lang="en-US"/>
            <a:t>The courses will be held virtually and start in July 2024 through January 2026.</a:t>
          </a:r>
        </a:p>
      </dgm:t>
    </dgm:pt>
    <dgm:pt modelId="{CA67BD04-456A-493D-B018-83D7F852B932}" type="parTrans" cxnId="{B151F861-DB32-4DD4-A492-C4A332336965}">
      <dgm:prSet/>
      <dgm:spPr/>
      <dgm:t>
        <a:bodyPr/>
        <a:lstStyle/>
        <a:p>
          <a:endParaRPr lang="en-US"/>
        </a:p>
      </dgm:t>
    </dgm:pt>
    <dgm:pt modelId="{50314FBC-76D8-4F88-A93E-A777D69B9490}" type="sibTrans" cxnId="{B151F861-DB32-4DD4-A492-C4A332336965}">
      <dgm:prSet/>
      <dgm:spPr/>
      <dgm:t>
        <a:bodyPr/>
        <a:lstStyle/>
        <a:p>
          <a:endParaRPr lang="en-US"/>
        </a:p>
      </dgm:t>
    </dgm:pt>
    <dgm:pt modelId="{815DE1C8-21A5-483E-A727-0DA3D1A091A4}">
      <dgm:prSet/>
      <dgm:spPr/>
      <dgm:t>
        <a:bodyPr/>
        <a:lstStyle/>
        <a:p>
          <a:r>
            <a:rPr lang="en-US" dirty="0"/>
            <a:t>Trainings will be offered by the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Train for Change Company.   </a:t>
          </a:r>
          <a:endParaRPr lang="en-US" dirty="0">
            <a:solidFill>
              <a:schemeClr val="bg1"/>
            </a:solidFill>
          </a:endParaRPr>
        </a:p>
      </dgm:t>
    </dgm:pt>
    <dgm:pt modelId="{8482325A-71AD-413A-84A5-308857E25E5E}" type="parTrans" cxnId="{CA8EA4A4-254B-475D-9C15-36F2D3AA943B}">
      <dgm:prSet/>
      <dgm:spPr/>
      <dgm:t>
        <a:bodyPr/>
        <a:lstStyle/>
        <a:p>
          <a:endParaRPr lang="en-US"/>
        </a:p>
      </dgm:t>
    </dgm:pt>
    <dgm:pt modelId="{2E84D40B-E015-40A1-B529-8426DDB6230F}" type="sibTrans" cxnId="{CA8EA4A4-254B-475D-9C15-36F2D3AA943B}">
      <dgm:prSet/>
      <dgm:spPr/>
      <dgm:t>
        <a:bodyPr/>
        <a:lstStyle/>
        <a:p>
          <a:endParaRPr lang="en-US"/>
        </a:p>
      </dgm:t>
    </dgm:pt>
    <dgm:pt modelId="{FA57F282-9EC1-447D-A48D-8CB6C9A9A900}">
      <dgm:prSet/>
      <dgm:spPr>
        <a:solidFill>
          <a:srgbClr val="A9D161"/>
        </a:solidFill>
      </dgm:spPr>
      <dgm:t>
        <a:bodyPr/>
        <a:lstStyle/>
        <a:p>
          <a:r>
            <a:rPr lang="en-US"/>
            <a:t>The Adolescent and Transition Age Youth version is anticipated to be released in 2026. </a:t>
          </a:r>
        </a:p>
      </dgm:t>
    </dgm:pt>
    <dgm:pt modelId="{A75CA259-3944-4F58-B00D-9C77CB1865AD}" type="parTrans" cxnId="{BE193631-5FA6-454C-8E8E-47EF93A2CD51}">
      <dgm:prSet/>
      <dgm:spPr/>
      <dgm:t>
        <a:bodyPr/>
        <a:lstStyle/>
        <a:p>
          <a:endParaRPr lang="en-US"/>
        </a:p>
      </dgm:t>
    </dgm:pt>
    <dgm:pt modelId="{4054ECF6-105D-4C9E-BCA8-3E339E455A60}" type="sibTrans" cxnId="{BE193631-5FA6-454C-8E8E-47EF93A2CD51}">
      <dgm:prSet/>
      <dgm:spPr/>
      <dgm:t>
        <a:bodyPr/>
        <a:lstStyle/>
        <a:p>
          <a:endParaRPr lang="en-US"/>
        </a:p>
      </dgm:t>
    </dgm:pt>
    <dgm:pt modelId="{B7115A9C-0CB5-44CF-90DC-AC699D6BA70D}">
      <dgm:prSet/>
      <dgm:spPr>
        <a:solidFill>
          <a:srgbClr val="A66BAD"/>
        </a:solidFill>
      </dgm:spPr>
      <dgm:t>
        <a:bodyPr/>
        <a:lstStyle/>
        <a:p>
          <a:r>
            <a:rPr lang="en-US"/>
            <a:t>More information will be provided as it is available throughout the ASAM training rollout. </a:t>
          </a:r>
        </a:p>
      </dgm:t>
    </dgm:pt>
    <dgm:pt modelId="{4266EB4F-02B2-4896-BAC8-8F89A75620B7}" type="parTrans" cxnId="{7CD542B0-789C-4D08-A0B7-2B19311275EB}">
      <dgm:prSet/>
      <dgm:spPr/>
      <dgm:t>
        <a:bodyPr/>
        <a:lstStyle/>
        <a:p>
          <a:endParaRPr lang="en-US"/>
        </a:p>
      </dgm:t>
    </dgm:pt>
    <dgm:pt modelId="{95E3EFE9-B054-4A47-A11D-95DC0568D7BF}" type="sibTrans" cxnId="{7CD542B0-789C-4D08-A0B7-2B19311275EB}">
      <dgm:prSet/>
      <dgm:spPr/>
      <dgm:t>
        <a:bodyPr/>
        <a:lstStyle/>
        <a:p>
          <a:endParaRPr lang="en-US"/>
        </a:p>
      </dgm:t>
    </dgm:pt>
    <dgm:pt modelId="{372C1254-221F-48A7-8A3B-C177C34E787B}" type="pres">
      <dgm:prSet presAssocID="{48693017-EC78-49A5-97C3-6071EF4F7390}" presName="linear" presStyleCnt="0">
        <dgm:presLayoutVars>
          <dgm:animLvl val="lvl"/>
          <dgm:resizeHandles val="exact"/>
        </dgm:presLayoutVars>
      </dgm:prSet>
      <dgm:spPr/>
    </dgm:pt>
    <dgm:pt modelId="{8138B850-C451-44AA-A308-18EC51295291}" type="pres">
      <dgm:prSet presAssocID="{24FA18F6-368B-4F36-9226-988BB4F367A7}" presName="parentText" presStyleLbl="node1" presStyleIdx="0" presStyleCnt="7">
        <dgm:presLayoutVars>
          <dgm:chMax val="0"/>
          <dgm:bulletEnabled val="1"/>
        </dgm:presLayoutVars>
      </dgm:prSet>
      <dgm:spPr/>
    </dgm:pt>
    <dgm:pt modelId="{73C6EC6E-4501-4522-992F-BDB0BDC40DC8}" type="pres">
      <dgm:prSet presAssocID="{402C5E71-847C-4FC1-B4BB-A3F087A0A41C}" presName="spacer" presStyleCnt="0"/>
      <dgm:spPr/>
    </dgm:pt>
    <dgm:pt modelId="{8B7D6CD3-56D5-4892-8683-F7E46293E820}" type="pres">
      <dgm:prSet presAssocID="{7ADBB2AE-A4C2-4938-9B05-6489FF6A4EB6}" presName="parentText" presStyleLbl="node1" presStyleIdx="1" presStyleCnt="7">
        <dgm:presLayoutVars>
          <dgm:chMax val="0"/>
          <dgm:bulletEnabled val="1"/>
        </dgm:presLayoutVars>
      </dgm:prSet>
      <dgm:spPr/>
    </dgm:pt>
    <dgm:pt modelId="{C7838972-44B4-4544-8281-931DD48C807F}" type="pres">
      <dgm:prSet presAssocID="{68B12080-437A-4378-8567-94732F83820A}" presName="spacer" presStyleCnt="0"/>
      <dgm:spPr/>
    </dgm:pt>
    <dgm:pt modelId="{B5ED401B-0814-4550-B0F2-813310CBF309}" type="pres">
      <dgm:prSet presAssocID="{F7183423-D2A0-446B-BB78-029B38222033}" presName="parentText" presStyleLbl="node1" presStyleIdx="2" presStyleCnt="7">
        <dgm:presLayoutVars>
          <dgm:chMax val="0"/>
          <dgm:bulletEnabled val="1"/>
        </dgm:presLayoutVars>
      </dgm:prSet>
      <dgm:spPr/>
    </dgm:pt>
    <dgm:pt modelId="{034FFF47-7831-4F93-B2CC-F3E24869D293}" type="pres">
      <dgm:prSet presAssocID="{9BAC296E-959E-48B3-B09A-F07724DE8126}" presName="spacer" presStyleCnt="0"/>
      <dgm:spPr/>
    </dgm:pt>
    <dgm:pt modelId="{1281A806-B917-496F-A0C2-113570502C95}" type="pres">
      <dgm:prSet presAssocID="{70878456-44DD-45F7-82C1-62BE19F08119}" presName="parentText" presStyleLbl="node1" presStyleIdx="3" presStyleCnt="7">
        <dgm:presLayoutVars>
          <dgm:chMax val="0"/>
          <dgm:bulletEnabled val="1"/>
        </dgm:presLayoutVars>
      </dgm:prSet>
      <dgm:spPr/>
    </dgm:pt>
    <dgm:pt modelId="{147E92FD-7004-43EA-943F-14D966512C8D}" type="pres">
      <dgm:prSet presAssocID="{50314FBC-76D8-4F88-A93E-A777D69B9490}" presName="spacer" presStyleCnt="0"/>
      <dgm:spPr/>
    </dgm:pt>
    <dgm:pt modelId="{95F162A8-0B8D-4D11-A1EA-9A63C2F26291}" type="pres">
      <dgm:prSet presAssocID="{815DE1C8-21A5-483E-A727-0DA3D1A091A4}" presName="parentText" presStyleLbl="node1" presStyleIdx="4" presStyleCnt="7">
        <dgm:presLayoutVars>
          <dgm:chMax val="0"/>
          <dgm:bulletEnabled val="1"/>
        </dgm:presLayoutVars>
      </dgm:prSet>
      <dgm:spPr/>
    </dgm:pt>
    <dgm:pt modelId="{F483190A-5777-432B-B862-F05BFAC14F5D}" type="pres">
      <dgm:prSet presAssocID="{2E84D40B-E015-40A1-B529-8426DDB6230F}" presName="spacer" presStyleCnt="0"/>
      <dgm:spPr/>
    </dgm:pt>
    <dgm:pt modelId="{E66BC1C6-A948-43E9-AB3F-6D99FA1AA2D8}" type="pres">
      <dgm:prSet presAssocID="{FA57F282-9EC1-447D-A48D-8CB6C9A9A900}" presName="parentText" presStyleLbl="node1" presStyleIdx="5" presStyleCnt="7">
        <dgm:presLayoutVars>
          <dgm:chMax val="0"/>
          <dgm:bulletEnabled val="1"/>
        </dgm:presLayoutVars>
      </dgm:prSet>
      <dgm:spPr/>
    </dgm:pt>
    <dgm:pt modelId="{3FA2C8D1-61C1-4A87-9A9B-2CF20711688A}" type="pres">
      <dgm:prSet presAssocID="{4054ECF6-105D-4C9E-BCA8-3E339E455A60}" presName="spacer" presStyleCnt="0"/>
      <dgm:spPr/>
    </dgm:pt>
    <dgm:pt modelId="{D40F57E3-86BA-452E-A9AB-CFF83F25A32D}" type="pres">
      <dgm:prSet presAssocID="{B7115A9C-0CB5-44CF-90DC-AC699D6BA70D}" presName="parentText" presStyleLbl="node1" presStyleIdx="6" presStyleCnt="7">
        <dgm:presLayoutVars>
          <dgm:chMax val="0"/>
          <dgm:bulletEnabled val="1"/>
        </dgm:presLayoutVars>
      </dgm:prSet>
      <dgm:spPr/>
    </dgm:pt>
  </dgm:ptLst>
  <dgm:cxnLst>
    <dgm:cxn modelId="{CDCA4911-E5F1-43E5-A0D8-309DEA529AFC}" srcId="{48693017-EC78-49A5-97C3-6071EF4F7390}" destId="{7ADBB2AE-A4C2-4938-9B05-6489FF6A4EB6}" srcOrd="1" destOrd="0" parTransId="{2061E8B7-650D-472E-AB40-CA7501CC94D2}" sibTransId="{68B12080-437A-4378-8567-94732F83820A}"/>
    <dgm:cxn modelId="{4FEF2629-5E50-49E6-AB32-530EE2D804DF}" type="presOf" srcId="{B7115A9C-0CB5-44CF-90DC-AC699D6BA70D}" destId="{D40F57E3-86BA-452E-A9AB-CFF83F25A32D}" srcOrd="0" destOrd="0" presId="urn:microsoft.com/office/officeart/2005/8/layout/vList2"/>
    <dgm:cxn modelId="{BE193631-5FA6-454C-8E8E-47EF93A2CD51}" srcId="{48693017-EC78-49A5-97C3-6071EF4F7390}" destId="{FA57F282-9EC1-447D-A48D-8CB6C9A9A900}" srcOrd="5" destOrd="0" parTransId="{A75CA259-3944-4F58-B00D-9C77CB1865AD}" sibTransId="{4054ECF6-105D-4C9E-BCA8-3E339E455A60}"/>
    <dgm:cxn modelId="{B151F861-DB32-4DD4-A492-C4A332336965}" srcId="{48693017-EC78-49A5-97C3-6071EF4F7390}" destId="{70878456-44DD-45F7-82C1-62BE19F08119}" srcOrd="3" destOrd="0" parTransId="{CA67BD04-456A-493D-B018-83D7F852B932}" sibTransId="{50314FBC-76D8-4F88-A93E-A777D69B9490}"/>
    <dgm:cxn modelId="{E1F4FF44-6774-43D0-BD07-20A2865B991D}" srcId="{48693017-EC78-49A5-97C3-6071EF4F7390}" destId="{F7183423-D2A0-446B-BB78-029B38222033}" srcOrd="2" destOrd="0" parTransId="{C2A2F66A-C968-49E3-9910-CF98B4FD604D}" sibTransId="{9BAC296E-959E-48B3-B09A-F07724DE8126}"/>
    <dgm:cxn modelId="{8A7F7066-A4F8-4981-87A5-37DACCC289F9}" type="presOf" srcId="{7ADBB2AE-A4C2-4938-9B05-6489FF6A4EB6}" destId="{8B7D6CD3-56D5-4892-8683-F7E46293E820}" srcOrd="0" destOrd="0" presId="urn:microsoft.com/office/officeart/2005/8/layout/vList2"/>
    <dgm:cxn modelId="{1CCACD6C-CD1C-4E2E-8848-4408DFEB2284}" type="presOf" srcId="{F7183423-D2A0-446B-BB78-029B38222033}" destId="{B5ED401B-0814-4550-B0F2-813310CBF309}" srcOrd="0" destOrd="0" presId="urn:microsoft.com/office/officeart/2005/8/layout/vList2"/>
    <dgm:cxn modelId="{885CBF80-F45F-430C-A604-A0106CD8F8A5}" type="presOf" srcId="{24FA18F6-368B-4F36-9226-988BB4F367A7}" destId="{8138B850-C451-44AA-A308-18EC51295291}" srcOrd="0" destOrd="0" presId="urn:microsoft.com/office/officeart/2005/8/layout/vList2"/>
    <dgm:cxn modelId="{BDCD1598-40DE-4A17-8CC2-700CF3500D52}" type="presOf" srcId="{48693017-EC78-49A5-97C3-6071EF4F7390}" destId="{372C1254-221F-48A7-8A3B-C177C34E787B}" srcOrd="0" destOrd="0" presId="urn:microsoft.com/office/officeart/2005/8/layout/vList2"/>
    <dgm:cxn modelId="{CA8EA4A4-254B-475D-9C15-36F2D3AA943B}" srcId="{48693017-EC78-49A5-97C3-6071EF4F7390}" destId="{815DE1C8-21A5-483E-A727-0DA3D1A091A4}" srcOrd="4" destOrd="0" parTransId="{8482325A-71AD-413A-84A5-308857E25E5E}" sibTransId="{2E84D40B-E015-40A1-B529-8426DDB6230F}"/>
    <dgm:cxn modelId="{7CD542B0-789C-4D08-A0B7-2B19311275EB}" srcId="{48693017-EC78-49A5-97C3-6071EF4F7390}" destId="{B7115A9C-0CB5-44CF-90DC-AC699D6BA70D}" srcOrd="6" destOrd="0" parTransId="{4266EB4F-02B2-4896-BAC8-8F89A75620B7}" sibTransId="{95E3EFE9-B054-4A47-A11D-95DC0568D7BF}"/>
    <dgm:cxn modelId="{6CC774B0-5E79-4CFC-B4D7-5B892CDFDFF5}" type="presOf" srcId="{70878456-44DD-45F7-82C1-62BE19F08119}" destId="{1281A806-B917-496F-A0C2-113570502C95}" srcOrd="0" destOrd="0" presId="urn:microsoft.com/office/officeart/2005/8/layout/vList2"/>
    <dgm:cxn modelId="{E5C5C0CB-A3CD-440A-9629-E9D2EED99730}" srcId="{48693017-EC78-49A5-97C3-6071EF4F7390}" destId="{24FA18F6-368B-4F36-9226-988BB4F367A7}" srcOrd="0" destOrd="0" parTransId="{284BEEF4-AEEA-447B-9E6C-AEEE8FE2DDAE}" sibTransId="{402C5E71-847C-4FC1-B4BB-A3F087A0A41C}"/>
    <dgm:cxn modelId="{7D951FCD-0BE2-482C-B57F-E99138894B57}" type="presOf" srcId="{FA57F282-9EC1-447D-A48D-8CB6C9A9A900}" destId="{E66BC1C6-A948-43E9-AB3F-6D99FA1AA2D8}" srcOrd="0" destOrd="0" presId="urn:microsoft.com/office/officeart/2005/8/layout/vList2"/>
    <dgm:cxn modelId="{441324EB-4B10-499E-8E07-19199EE55262}" type="presOf" srcId="{815DE1C8-21A5-483E-A727-0DA3D1A091A4}" destId="{95F162A8-0B8D-4D11-A1EA-9A63C2F26291}" srcOrd="0" destOrd="0" presId="urn:microsoft.com/office/officeart/2005/8/layout/vList2"/>
    <dgm:cxn modelId="{0597C3FC-91A5-4252-AFE8-CC5FEAEEBE3E}" type="presParOf" srcId="{372C1254-221F-48A7-8A3B-C177C34E787B}" destId="{8138B850-C451-44AA-A308-18EC51295291}" srcOrd="0" destOrd="0" presId="urn:microsoft.com/office/officeart/2005/8/layout/vList2"/>
    <dgm:cxn modelId="{BDCE0BEB-84F7-4EB7-9B79-74D60818AF95}" type="presParOf" srcId="{372C1254-221F-48A7-8A3B-C177C34E787B}" destId="{73C6EC6E-4501-4522-992F-BDB0BDC40DC8}" srcOrd="1" destOrd="0" presId="urn:microsoft.com/office/officeart/2005/8/layout/vList2"/>
    <dgm:cxn modelId="{02ADE91E-D645-445E-AD3D-8B0A090F9B8C}" type="presParOf" srcId="{372C1254-221F-48A7-8A3B-C177C34E787B}" destId="{8B7D6CD3-56D5-4892-8683-F7E46293E820}" srcOrd="2" destOrd="0" presId="urn:microsoft.com/office/officeart/2005/8/layout/vList2"/>
    <dgm:cxn modelId="{61F3AE45-4C3C-41AE-93B0-B2662FF05AFA}" type="presParOf" srcId="{372C1254-221F-48A7-8A3B-C177C34E787B}" destId="{C7838972-44B4-4544-8281-931DD48C807F}" srcOrd="3" destOrd="0" presId="urn:microsoft.com/office/officeart/2005/8/layout/vList2"/>
    <dgm:cxn modelId="{72C846F6-7990-4F49-AD05-7DCD2B8195E1}" type="presParOf" srcId="{372C1254-221F-48A7-8A3B-C177C34E787B}" destId="{B5ED401B-0814-4550-B0F2-813310CBF309}" srcOrd="4" destOrd="0" presId="urn:microsoft.com/office/officeart/2005/8/layout/vList2"/>
    <dgm:cxn modelId="{EE80D769-72A3-4453-A5F6-6F3EDF353D22}" type="presParOf" srcId="{372C1254-221F-48A7-8A3B-C177C34E787B}" destId="{034FFF47-7831-4F93-B2CC-F3E24869D293}" srcOrd="5" destOrd="0" presId="urn:microsoft.com/office/officeart/2005/8/layout/vList2"/>
    <dgm:cxn modelId="{A1E1F84E-1ED8-4DA9-86D6-A1881F389245}" type="presParOf" srcId="{372C1254-221F-48A7-8A3B-C177C34E787B}" destId="{1281A806-B917-496F-A0C2-113570502C95}" srcOrd="6" destOrd="0" presId="urn:microsoft.com/office/officeart/2005/8/layout/vList2"/>
    <dgm:cxn modelId="{72945B8F-5B24-4D06-AB38-E90F6D572BD7}" type="presParOf" srcId="{372C1254-221F-48A7-8A3B-C177C34E787B}" destId="{147E92FD-7004-43EA-943F-14D966512C8D}" srcOrd="7" destOrd="0" presId="urn:microsoft.com/office/officeart/2005/8/layout/vList2"/>
    <dgm:cxn modelId="{54AE123C-1C2E-4D2E-9FC0-7B5ED7523605}" type="presParOf" srcId="{372C1254-221F-48A7-8A3B-C177C34E787B}" destId="{95F162A8-0B8D-4D11-A1EA-9A63C2F26291}" srcOrd="8" destOrd="0" presId="urn:microsoft.com/office/officeart/2005/8/layout/vList2"/>
    <dgm:cxn modelId="{88E66082-C337-49CF-B783-A21C3420DE7F}" type="presParOf" srcId="{372C1254-221F-48A7-8A3B-C177C34E787B}" destId="{F483190A-5777-432B-B862-F05BFAC14F5D}" srcOrd="9" destOrd="0" presId="urn:microsoft.com/office/officeart/2005/8/layout/vList2"/>
    <dgm:cxn modelId="{F3815858-3E71-4C3D-A3AB-51AA52CEC1A6}" type="presParOf" srcId="{372C1254-221F-48A7-8A3B-C177C34E787B}" destId="{E66BC1C6-A948-43E9-AB3F-6D99FA1AA2D8}" srcOrd="10" destOrd="0" presId="urn:microsoft.com/office/officeart/2005/8/layout/vList2"/>
    <dgm:cxn modelId="{F3CB7891-16DC-4EE2-9D4D-841DEFF01905}" type="presParOf" srcId="{372C1254-221F-48A7-8A3B-C177C34E787B}" destId="{3FA2C8D1-61C1-4A87-9A9B-2CF20711688A}" srcOrd="11" destOrd="0" presId="urn:microsoft.com/office/officeart/2005/8/layout/vList2"/>
    <dgm:cxn modelId="{2635BB07-A7BF-4C3F-9C99-B3C8A12E7153}" type="presParOf" srcId="{372C1254-221F-48A7-8A3B-C177C34E787B}" destId="{D40F57E3-86BA-452E-A9AB-CFF83F25A32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195357-7B44-4F6D-B06F-FD5155993A4F}"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CF2A6B77-B1BA-43AC-ABA1-17001FC9F390}">
      <dgm:prSet phldrT="[Text]" custT="1"/>
      <dgm:spPr/>
      <dgm:t>
        <a:bodyPr/>
        <a:lstStyle/>
        <a:p>
          <a:pPr>
            <a:buFont typeface="Symbol" panose="05050102010706020507" pitchFamily="18" charset="2"/>
            <a:buChar char=""/>
          </a:pPr>
          <a:r>
            <a:rPr lang="en-US" sz="1600">
              <a:latin typeface="+mn-lt"/>
            </a:rPr>
            <a:t>SUDPs &amp; SUDPTs</a:t>
          </a:r>
        </a:p>
      </dgm:t>
    </dgm:pt>
    <dgm:pt modelId="{BED5735B-E715-4199-8C8B-E0353089093D}" type="parTrans" cxnId="{F7C7C1AA-F649-465B-9025-1F6129A291CF}">
      <dgm:prSet/>
      <dgm:spPr/>
      <dgm:t>
        <a:bodyPr/>
        <a:lstStyle/>
        <a:p>
          <a:endParaRPr lang="en-US"/>
        </a:p>
      </dgm:t>
    </dgm:pt>
    <dgm:pt modelId="{E1CE47D4-1A2C-43ED-8C95-9AA0D1844856}" type="sibTrans" cxnId="{F7C7C1AA-F649-465B-9025-1F6129A291CF}">
      <dgm:prSet/>
      <dgm:spPr/>
      <dgm:t>
        <a:bodyPr/>
        <a:lstStyle/>
        <a:p>
          <a:endParaRPr lang="en-US"/>
        </a:p>
      </dgm:t>
    </dgm:pt>
    <dgm:pt modelId="{04554E5E-EB37-4738-A618-5CAB45F730FC}">
      <dgm:prSet phldrT="[Text]" custT="1"/>
      <dgm:spPr/>
      <dgm:t>
        <a:bodyPr/>
        <a:lstStyle/>
        <a:p>
          <a:pPr>
            <a:buFont typeface="Symbol" panose="05050102010706020507" pitchFamily="18" charset="2"/>
            <a:buChar char=""/>
          </a:pPr>
          <a:r>
            <a:rPr lang="en-US" sz="1400" dirty="0">
              <a:latin typeface="+mn-lt"/>
            </a:rPr>
            <a:t>Licensed mental health counselors, marriage and family therapists, and social workers working in SUD BHA settings (including associate level)</a:t>
          </a:r>
        </a:p>
      </dgm:t>
    </dgm:pt>
    <dgm:pt modelId="{27382ACA-04B8-49A0-B03C-801E660C7BA5}" type="parTrans" cxnId="{40B9EA4B-4DB9-42B7-B2F6-DC769A64416C}">
      <dgm:prSet/>
      <dgm:spPr/>
      <dgm:t>
        <a:bodyPr/>
        <a:lstStyle/>
        <a:p>
          <a:endParaRPr lang="en-US"/>
        </a:p>
      </dgm:t>
    </dgm:pt>
    <dgm:pt modelId="{FC27CAD6-A0E8-4F5C-867D-65AC6CCF7F16}" type="sibTrans" cxnId="{40B9EA4B-4DB9-42B7-B2F6-DC769A64416C}">
      <dgm:prSet/>
      <dgm:spPr/>
      <dgm:t>
        <a:bodyPr/>
        <a:lstStyle/>
        <a:p>
          <a:endParaRPr lang="en-US"/>
        </a:p>
      </dgm:t>
    </dgm:pt>
    <dgm:pt modelId="{AA3B4BAC-0C07-4AB7-BA58-7E7FB239E5AB}">
      <dgm:prSet phldrT="[Text]" custT="1"/>
      <dgm:spPr/>
      <dgm:t>
        <a:bodyPr/>
        <a:lstStyle/>
        <a:p>
          <a:pPr>
            <a:buFont typeface="Symbol" panose="05050102010706020507" pitchFamily="18" charset="2"/>
            <a:buChar char=""/>
          </a:pPr>
          <a:r>
            <a:rPr lang="en-US" sz="1600">
              <a:latin typeface="+mn-lt"/>
            </a:rPr>
            <a:t>Tribal partners, tribal providers </a:t>
          </a:r>
        </a:p>
      </dgm:t>
    </dgm:pt>
    <dgm:pt modelId="{A044FEA3-F5DD-402E-B9C6-682C7D5F2A07}" type="parTrans" cxnId="{95467778-DE45-499E-97CF-0CFB7F97EFE1}">
      <dgm:prSet/>
      <dgm:spPr/>
      <dgm:t>
        <a:bodyPr/>
        <a:lstStyle/>
        <a:p>
          <a:endParaRPr lang="en-US"/>
        </a:p>
      </dgm:t>
    </dgm:pt>
    <dgm:pt modelId="{D441A65F-6520-4993-9591-CE869F5F2643}" type="sibTrans" cxnId="{95467778-DE45-499E-97CF-0CFB7F97EFE1}">
      <dgm:prSet/>
      <dgm:spPr/>
      <dgm:t>
        <a:bodyPr/>
        <a:lstStyle/>
        <a:p>
          <a:endParaRPr lang="en-US"/>
        </a:p>
      </dgm:t>
    </dgm:pt>
    <dgm:pt modelId="{B59CAD28-D8F3-4790-BD08-38921C72F677}">
      <dgm:prSet phldrT="[Text]" custT="1"/>
      <dgm:spPr/>
      <dgm:t>
        <a:bodyPr/>
        <a:lstStyle/>
        <a:p>
          <a:pPr>
            <a:buFont typeface="Symbol" panose="05050102010706020507" pitchFamily="18" charset="2"/>
            <a:buChar char=""/>
          </a:pPr>
          <a:r>
            <a:rPr lang="en-US" sz="1600">
              <a:latin typeface="+mn-lt"/>
            </a:rPr>
            <a:t>Prescribers (ARNPs, MDs, Pas)</a:t>
          </a:r>
          <a:r>
            <a:rPr lang="en-US" sz="1600"/>
            <a:t> </a:t>
          </a:r>
        </a:p>
      </dgm:t>
    </dgm:pt>
    <dgm:pt modelId="{67C5C232-0F04-47D7-A956-CA30783A2EDC}" type="parTrans" cxnId="{48A00847-2688-4857-A156-3B0284B6C247}">
      <dgm:prSet/>
      <dgm:spPr/>
      <dgm:t>
        <a:bodyPr/>
        <a:lstStyle/>
        <a:p>
          <a:endParaRPr lang="en-US"/>
        </a:p>
      </dgm:t>
    </dgm:pt>
    <dgm:pt modelId="{06EB54BB-1B8D-4DFD-ACD1-4F4F1A3CAA35}" type="sibTrans" cxnId="{48A00847-2688-4857-A156-3B0284B6C247}">
      <dgm:prSet/>
      <dgm:spPr/>
      <dgm:t>
        <a:bodyPr/>
        <a:lstStyle/>
        <a:p>
          <a:endParaRPr lang="en-US"/>
        </a:p>
      </dgm:t>
    </dgm:pt>
    <dgm:pt modelId="{89B87850-149C-4F46-84C7-97E65AB45631}">
      <dgm:prSet phldrT="[Text]"/>
      <dgm:spPr/>
      <dgm:t>
        <a:bodyPr/>
        <a:lstStyle/>
        <a:p>
          <a:r>
            <a:rPr lang="en-US">
              <a:latin typeface="+mn-lt"/>
            </a:rPr>
            <a:t>Training FAQ </a:t>
          </a:r>
        </a:p>
      </dgm:t>
    </dgm:pt>
    <dgm:pt modelId="{72CFB367-2D27-4F27-99F2-57A72CD63F1A}" type="parTrans" cxnId="{D2CFEBA8-AE37-4505-AE4F-058F3C4DE42F}">
      <dgm:prSet/>
      <dgm:spPr/>
      <dgm:t>
        <a:bodyPr/>
        <a:lstStyle/>
        <a:p>
          <a:endParaRPr lang="en-US"/>
        </a:p>
      </dgm:t>
    </dgm:pt>
    <dgm:pt modelId="{D8E9B15E-2C23-42F8-A31E-D0241D1CEDB1}" type="sibTrans" cxnId="{D2CFEBA8-AE37-4505-AE4F-058F3C4DE42F}">
      <dgm:prSet/>
      <dgm:spPr/>
      <dgm:t>
        <a:bodyPr/>
        <a:lstStyle/>
        <a:p>
          <a:endParaRPr lang="en-US"/>
        </a:p>
      </dgm:t>
    </dgm:pt>
    <dgm:pt modelId="{641EF3B3-73C4-4808-9113-BBD762A4D355}">
      <dgm:prSet phldrT="[Text]" custT="1"/>
      <dgm:spPr/>
      <dgm:t>
        <a:bodyPr/>
        <a:lstStyle/>
        <a:p>
          <a:pPr>
            <a:buFont typeface="Symbol" panose="05050102010706020507" pitchFamily="18" charset="2"/>
            <a:buChar char=""/>
          </a:pPr>
          <a:r>
            <a:rPr lang="en-US" sz="1600">
              <a:latin typeface="+mn-lt"/>
            </a:rPr>
            <a:t>BH-ASOs and MCOs staff </a:t>
          </a:r>
        </a:p>
      </dgm:t>
    </dgm:pt>
    <dgm:pt modelId="{0560B367-9173-479B-9588-112295DA6120}" type="sibTrans" cxnId="{DCB3E553-289C-4717-A20F-D3C0AB9C37D1}">
      <dgm:prSet/>
      <dgm:spPr/>
      <dgm:t>
        <a:bodyPr/>
        <a:lstStyle/>
        <a:p>
          <a:endParaRPr lang="en-US"/>
        </a:p>
      </dgm:t>
    </dgm:pt>
    <dgm:pt modelId="{1B64B880-B63A-44CF-9157-D54C824A1E32}" type="parTrans" cxnId="{DCB3E553-289C-4717-A20F-D3C0AB9C37D1}">
      <dgm:prSet/>
      <dgm:spPr/>
      <dgm:t>
        <a:bodyPr/>
        <a:lstStyle/>
        <a:p>
          <a:endParaRPr lang="en-US"/>
        </a:p>
      </dgm:t>
    </dgm:pt>
    <dgm:pt modelId="{25F4753B-6E2A-4D96-832D-478D4201077B}">
      <dgm:prSet phldrT="[Text]" custT="1"/>
      <dgm:spPr/>
      <dgm:t>
        <a:bodyPr/>
        <a:lstStyle/>
        <a:p>
          <a:pPr>
            <a:buFont typeface="Symbol" panose="05050102010706020507" pitchFamily="18" charset="2"/>
            <a:buChar char=""/>
          </a:pPr>
          <a:r>
            <a:rPr lang="en-US" sz="1600">
              <a:latin typeface="+mn-lt"/>
            </a:rPr>
            <a:t>Co-occurring enhanced specialists </a:t>
          </a:r>
        </a:p>
      </dgm:t>
    </dgm:pt>
    <dgm:pt modelId="{97BEEDD3-6B50-4772-84C4-47CEE9EA18C3}" type="sibTrans" cxnId="{E6F6E3E2-CCDE-40AE-B167-B860A8CA5743}">
      <dgm:prSet/>
      <dgm:spPr/>
      <dgm:t>
        <a:bodyPr/>
        <a:lstStyle/>
        <a:p>
          <a:endParaRPr lang="en-US"/>
        </a:p>
      </dgm:t>
    </dgm:pt>
    <dgm:pt modelId="{01AD09D8-9BC5-4399-A203-91DCF46F2655}" type="parTrans" cxnId="{E6F6E3E2-CCDE-40AE-B167-B860A8CA5743}">
      <dgm:prSet/>
      <dgm:spPr/>
      <dgm:t>
        <a:bodyPr/>
        <a:lstStyle/>
        <a:p>
          <a:endParaRPr lang="en-US"/>
        </a:p>
      </dgm:t>
    </dgm:pt>
    <dgm:pt modelId="{2350935A-E6D9-421D-8062-74D18D574388}">
      <dgm:prSet phldrT="[Text]"/>
      <dgm:spPr/>
      <dgm:t>
        <a:bodyPr/>
        <a:lstStyle/>
        <a:p>
          <a:r>
            <a:rPr lang="en-US">
              <a:latin typeface="+mn-lt"/>
            </a:rPr>
            <a:t>The following specialties are:  </a:t>
          </a:r>
        </a:p>
      </dgm:t>
    </dgm:pt>
    <dgm:pt modelId="{285C9BFA-87F3-473B-97E8-6E5589EBD680}" type="sibTrans" cxnId="{EF8E6A6E-B22D-4D27-A777-4F6D560EAFA4}">
      <dgm:prSet/>
      <dgm:spPr/>
      <dgm:t>
        <a:bodyPr/>
        <a:lstStyle/>
        <a:p>
          <a:endParaRPr lang="en-US"/>
        </a:p>
      </dgm:t>
    </dgm:pt>
    <dgm:pt modelId="{7E510BE4-FE64-4934-94B3-D720617D1F8D}" type="parTrans" cxnId="{EF8E6A6E-B22D-4D27-A777-4F6D560EAFA4}">
      <dgm:prSet/>
      <dgm:spPr/>
      <dgm:t>
        <a:bodyPr/>
        <a:lstStyle/>
        <a:p>
          <a:endParaRPr lang="en-US"/>
        </a:p>
      </dgm:t>
    </dgm:pt>
    <dgm:pt modelId="{082856FE-5361-45AE-BAAC-4A45AA687973}">
      <dgm:prSet phldrT="[Text]"/>
      <dgm:spPr/>
      <dgm:t>
        <a:bodyPr/>
        <a:lstStyle/>
        <a:p>
          <a:r>
            <a:rPr lang="en-US">
              <a:latin typeface="+mn-lt"/>
            </a:rPr>
            <a:t>Who is eligible for the training? </a:t>
          </a:r>
        </a:p>
      </dgm:t>
    </dgm:pt>
    <dgm:pt modelId="{DE0E9866-FCA2-4F07-976B-0D7E1D1C8729}" type="sibTrans" cxnId="{337BAF34-D543-4FDA-90EF-C4DFEDD6FE9E}">
      <dgm:prSet/>
      <dgm:spPr/>
      <dgm:t>
        <a:bodyPr/>
        <a:lstStyle/>
        <a:p>
          <a:endParaRPr lang="en-US"/>
        </a:p>
      </dgm:t>
    </dgm:pt>
    <dgm:pt modelId="{C1F60EB1-C0AF-4239-891D-2299C2719650}" type="parTrans" cxnId="{337BAF34-D543-4FDA-90EF-C4DFEDD6FE9E}">
      <dgm:prSet/>
      <dgm:spPr/>
      <dgm:t>
        <a:bodyPr/>
        <a:lstStyle/>
        <a:p>
          <a:endParaRPr lang="en-US"/>
        </a:p>
      </dgm:t>
    </dgm:pt>
    <dgm:pt modelId="{8E362E40-E095-46F3-9384-C35618B0DD7E}" type="pres">
      <dgm:prSet presAssocID="{52195357-7B44-4F6D-B06F-FD5155993A4F}" presName="Name0" presStyleCnt="0">
        <dgm:presLayoutVars>
          <dgm:chPref val="1"/>
          <dgm:dir/>
          <dgm:animOne val="branch"/>
          <dgm:animLvl val="lvl"/>
          <dgm:resizeHandles/>
        </dgm:presLayoutVars>
      </dgm:prSet>
      <dgm:spPr/>
    </dgm:pt>
    <dgm:pt modelId="{93776BA0-74C1-49E2-82F9-E9F6E6A855FC}" type="pres">
      <dgm:prSet presAssocID="{89B87850-149C-4F46-84C7-97E65AB45631}" presName="vertOne" presStyleCnt="0"/>
      <dgm:spPr/>
    </dgm:pt>
    <dgm:pt modelId="{E7DE4748-A2CC-41ED-AFFB-76C656598F30}" type="pres">
      <dgm:prSet presAssocID="{89B87850-149C-4F46-84C7-97E65AB45631}" presName="txOne" presStyleLbl="node0" presStyleIdx="0" presStyleCnt="1" custScaleY="59979" custLinFactY="2225" custLinFactNeighborY="100000">
        <dgm:presLayoutVars>
          <dgm:chPref val="3"/>
        </dgm:presLayoutVars>
      </dgm:prSet>
      <dgm:spPr/>
    </dgm:pt>
    <dgm:pt modelId="{93229E9E-C0BF-455A-81B0-850F6BEABF74}" type="pres">
      <dgm:prSet presAssocID="{89B87850-149C-4F46-84C7-97E65AB45631}" presName="parTransOne" presStyleCnt="0"/>
      <dgm:spPr/>
    </dgm:pt>
    <dgm:pt modelId="{7733DEAF-CFC7-47F2-98E1-FCCFF907A6F8}" type="pres">
      <dgm:prSet presAssocID="{89B87850-149C-4F46-84C7-97E65AB45631}" presName="horzOne" presStyleCnt="0"/>
      <dgm:spPr/>
    </dgm:pt>
    <dgm:pt modelId="{210F1D78-6BE5-4B45-8BC7-799393C124B2}" type="pres">
      <dgm:prSet presAssocID="{082856FE-5361-45AE-BAAC-4A45AA687973}" presName="vertTwo" presStyleCnt="0"/>
      <dgm:spPr/>
    </dgm:pt>
    <dgm:pt modelId="{C04C049C-5F34-497D-8E06-B5B9CC6BD22D}" type="pres">
      <dgm:prSet presAssocID="{082856FE-5361-45AE-BAAC-4A45AA687973}" presName="txTwo" presStyleLbl="node2" presStyleIdx="0" presStyleCnt="2" custScaleY="48737" custLinFactNeighborY="56252">
        <dgm:presLayoutVars>
          <dgm:chPref val="3"/>
        </dgm:presLayoutVars>
      </dgm:prSet>
      <dgm:spPr/>
    </dgm:pt>
    <dgm:pt modelId="{6BB635E5-739C-41D6-80BB-6A7DFE973999}" type="pres">
      <dgm:prSet presAssocID="{082856FE-5361-45AE-BAAC-4A45AA687973}" presName="parTransTwo" presStyleCnt="0"/>
      <dgm:spPr/>
    </dgm:pt>
    <dgm:pt modelId="{ABE3F5D7-A9F3-4FD0-9BC4-99ECC97BA0F5}" type="pres">
      <dgm:prSet presAssocID="{082856FE-5361-45AE-BAAC-4A45AA687973}" presName="horzTwo" presStyleCnt="0"/>
      <dgm:spPr/>
    </dgm:pt>
    <dgm:pt modelId="{FB84571D-8F66-4FE8-A819-A8F80A6CF036}" type="pres">
      <dgm:prSet presAssocID="{CF2A6B77-B1BA-43AC-ABA1-17001FC9F390}" presName="vertThree" presStyleCnt="0"/>
      <dgm:spPr/>
    </dgm:pt>
    <dgm:pt modelId="{ABC701E3-641F-47AA-B56D-4ED418A0DE26}" type="pres">
      <dgm:prSet presAssocID="{CF2A6B77-B1BA-43AC-ABA1-17001FC9F390}" presName="txThree" presStyleLbl="node3" presStyleIdx="0" presStyleCnt="6" custScaleY="142986" custLinFactNeighborY="3973">
        <dgm:presLayoutVars>
          <dgm:chPref val="3"/>
        </dgm:presLayoutVars>
      </dgm:prSet>
      <dgm:spPr/>
    </dgm:pt>
    <dgm:pt modelId="{600F8AC2-57F2-4ECE-94E3-27BCE89C79F6}" type="pres">
      <dgm:prSet presAssocID="{CF2A6B77-B1BA-43AC-ABA1-17001FC9F390}" presName="horzThree" presStyleCnt="0"/>
      <dgm:spPr/>
    </dgm:pt>
    <dgm:pt modelId="{A98F9052-C502-4DA4-B051-4A3D8DBB0477}" type="pres">
      <dgm:prSet presAssocID="{E1CE47D4-1A2C-43ED-8C95-9AA0D1844856}" presName="sibSpaceThree" presStyleCnt="0"/>
      <dgm:spPr/>
    </dgm:pt>
    <dgm:pt modelId="{E0960F2B-1FE9-4148-96FC-F74008C1F192}" type="pres">
      <dgm:prSet presAssocID="{04554E5E-EB37-4738-A618-5CAB45F730FC}" presName="vertThree" presStyleCnt="0"/>
      <dgm:spPr/>
    </dgm:pt>
    <dgm:pt modelId="{09EBC6EA-CDA3-426A-B530-15C628B624C5}" type="pres">
      <dgm:prSet presAssocID="{04554E5E-EB37-4738-A618-5CAB45F730FC}" presName="txThree" presStyleLbl="node3" presStyleIdx="1" presStyleCnt="6" custScaleY="142986" custLinFactNeighborY="3973">
        <dgm:presLayoutVars>
          <dgm:chPref val="3"/>
        </dgm:presLayoutVars>
      </dgm:prSet>
      <dgm:spPr/>
    </dgm:pt>
    <dgm:pt modelId="{0123A0CD-0392-44AB-B55D-473B3DC53840}" type="pres">
      <dgm:prSet presAssocID="{04554E5E-EB37-4738-A618-5CAB45F730FC}" presName="horzThree" presStyleCnt="0"/>
      <dgm:spPr/>
    </dgm:pt>
    <dgm:pt modelId="{40F483E4-0703-4B08-B88C-5CFDFE448C73}" type="pres">
      <dgm:prSet presAssocID="{FC27CAD6-A0E8-4F5C-867D-65AC6CCF7F16}" presName="sibSpaceThree" presStyleCnt="0"/>
      <dgm:spPr/>
    </dgm:pt>
    <dgm:pt modelId="{FEB5ADC6-4AB5-44DE-A51B-EE5250F8AA16}" type="pres">
      <dgm:prSet presAssocID="{25F4753B-6E2A-4D96-832D-478D4201077B}" presName="vertThree" presStyleCnt="0"/>
      <dgm:spPr/>
    </dgm:pt>
    <dgm:pt modelId="{1B9E9210-0CD0-489C-8723-99571FB45C7A}" type="pres">
      <dgm:prSet presAssocID="{25F4753B-6E2A-4D96-832D-478D4201077B}" presName="txThree" presStyleLbl="node3" presStyleIdx="2" presStyleCnt="6" custScaleY="142986" custLinFactNeighborY="3973">
        <dgm:presLayoutVars>
          <dgm:chPref val="3"/>
        </dgm:presLayoutVars>
      </dgm:prSet>
      <dgm:spPr/>
    </dgm:pt>
    <dgm:pt modelId="{C4FC8A35-8649-4502-BA48-B2894780F87F}" type="pres">
      <dgm:prSet presAssocID="{25F4753B-6E2A-4D96-832D-478D4201077B}" presName="horzThree" presStyleCnt="0"/>
      <dgm:spPr/>
    </dgm:pt>
    <dgm:pt modelId="{13E41BAB-0B20-438F-AA4F-26756956E91D}" type="pres">
      <dgm:prSet presAssocID="{DE0E9866-FCA2-4F07-976B-0D7E1D1C8729}" presName="sibSpaceTwo" presStyleCnt="0"/>
      <dgm:spPr/>
    </dgm:pt>
    <dgm:pt modelId="{73BCE8AC-73C3-4FFD-9C7D-DAF4FC1DD7A2}" type="pres">
      <dgm:prSet presAssocID="{2350935A-E6D9-421D-8062-74D18D574388}" presName="vertTwo" presStyleCnt="0"/>
      <dgm:spPr/>
    </dgm:pt>
    <dgm:pt modelId="{B0DCC67C-AE65-4E63-9ED2-7B13622D34C7}" type="pres">
      <dgm:prSet presAssocID="{2350935A-E6D9-421D-8062-74D18D574388}" presName="txTwo" presStyleLbl="node2" presStyleIdx="1" presStyleCnt="2" custScaleY="48737" custLinFactNeighborY="56252">
        <dgm:presLayoutVars>
          <dgm:chPref val="3"/>
        </dgm:presLayoutVars>
      </dgm:prSet>
      <dgm:spPr/>
    </dgm:pt>
    <dgm:pt modelId="{1825ACFA-582A-4FCB-9A1E-3B4240C9C6F3}" type="pres">
      <dgm:prSet presAssocID="{2350935A-E6D9-421D-8062-74D18D574388}" presName="parTransTwo" presStyleCnt="0"/>
      <dgm:spPr/>
    </dgm:pt>
    <dgm:pt modelId="{2E55A66B-3BAE-4E3C-9C72-0B6D5BFA1AE7}" type="pres">
      <dgm:prSet presAssocID="{2350935A-E6D9-421D-8062-74D18D574388}" presName="horzTwo" presStyleCnt="0"/>
      <dgm:spPr/>
    </dgm:pt>
    <dgm:pt modelId="{6D94DB53-3164-4B10-A4D4-6643DC764BC0}" type="pres">
      <dgm:prSet presAssocID="{641EF3B3-73C4-4808-9113-BBD762A4D355}" presName="vertThree" presStyleCnt="0"/>
      <dgm:spPr/>
    </dgm:pt>
    <dgm:pt modelId="{8AE3C1C2-5640-4FC8-A645-D503BBF5CB7E}" type="pres">
      <dgm:prSet presAssocID="{641EF3B3-73C4-4808-9113-BBD762A4D355}" presName="txThree" presStyleLbl="node3" presStyleIdx="3" presStyleCnt="6" custScaleY="142986" custLinFactNeighborY="3973">
        <dgm:presLayoutVars>
          <dgm:chPref val="3"/>
        </dgm:presLayoutVars>
      </dgm:prSet>
      <dgm:spPr/>
    </dgm:pt>
    <dgm:pt modelId="{021A4794-5AB9-4F0F-8BA9-39FAD7EFD4CB}" type="pres">
      <dgm:prSet presAssocID="{641EF3B3-73C4-4808-9113-BBD762A4D355}" presName="horzThree" presStyleCnt="0"/>
      <dgm:spPr/>
    </dgm:pt>
    <dgm:pt modelId="{23B14645-69DE-4001-B6A3-B57353A7ECB9}" type="pres">
      <dgm:prSet presAssocID="{0560B367-9173-479B-9588-112295DA6120}" presName="sibSpaceThree" presStyleCnt="0"/>
      <dgm:spPr/>
    </dgm:pt>
    <dgm:pt modelId="{3C5783EC-7AE9-4CEB-AC8B-DFC7FFFC2358}" type="pres">
      <dgm:prSet presAssocID="{AA3B4BAC-0C07-4AB7-BA58-7E7FB239E5AB}" presName="vertThree" presStyleCnt="0"/>
      <dgm:spPr/>
    </dgm:pt>
    <dgm:pt modelId="{2843BF50-81B9-43C8-B733-5BBE71927015}" type="pres">
      <dgm:prSet presAssocID="{AA3B4BAC-0C07-4AB7-BA58-7E7FB239E5AB}" presName="txThree" presStyleLbl="node3" presStyleIdx="4" presStyleCnt="6" custScaleY="142986" custLinFactNeighborY="3973">
        <dgm:presLayoutVars>
          <dgm:chPref val="3"/>
        </dgm:presLayoutVars>
      </dgm:prSet>
      <dgm:spPr/>
    </dgm:pt>
    <dgm:pt modelId="{2229C920-6113-4D25-9F04-AE0B236D64F5}" type="pres">
      <dgm:prSet presAssocID="{AA3B4BAC-0C07-4AB7-BA58-7E7FB239E5AB}" presName="horzThree" presStyleCnt="0"/>
      <dgm:spPr/>
    </dgm:pt>
    <dgm:pt modelId="{005C89E3-6F25-4492-A033-29486484E4CA}" type="pres">
      <dgm:prSet presAssocID="{D441A65F-6520-4993-9591-CE869F5F2643}" presName="sibSpaceThree" presStyleCnt="0"/>
      <dgm:spPr/>
    </dgm:pt>
    <dgm:pt modelId="{B3ED5245-23D0-4CC0-86E3-8CDE0071684F}" type="pres">
      <dgm:prSet presAssocID="{B59CAD28-D8F3-4790-BD08-38921C72F677}" presName="vertThree" presStyleCnt="0"/>
      <dgm:spPr/>
    </dgm:pt>
    <dgm:pt modelId="{23529F04-CDE4-4D92-A924-1B49D813AD96}" type="pres">
      <dgm:prSet presAssocID="{B59CAD28-D8F3-4790-BD08-38921C72F677}" presName="txThree" presStyleLbl="node3" presStyleIdx="5" presStyleCnt="6" custScaleY="142986">
        <dgm:presLayoutVars>
          <dgm:chPref val="3"/>
        </dgm:presLayoutVars>
      </dgm:prSet>
      <dgm:spPr/>
    </dgm:pt>
    <dgm:pt modelId="{E118DFCA-B7FB-4F92-8193-9DF6BA836277}" type="pres">
      <dgm:prSet presAssocID="{B59CAD28-D8F3-4790-BD08-38921C72F677}" presName="horzThree" presStyleCnt="0"/>
      <dgm:spPr/>
    </dgm:pt>
  </dgm:ptLst>
  <dgm:cxnLst>
    <dgm:cxn modelId="{D95F9807-77D6-4114-AB3F-DCB2D47BE618}" type="presOf" srcId="{B59CAD28-D8F3-4790-BD08-38921C72F677}" destId="{23529F04-CDE4-4D92-A924-1B49D813AD96}" srcOrd="0" destOrd="0" presId="urn:microsoft.com/office/officeart/2005/8/layout/hierarchy4"/>
    <dgm:cxn modelId="{FD3A1E09-E182-42A6-823F-C99EA4D3434C}" type="presOf" srcId="{AA3B4BAC-0C07-4AB7-BA58-7E7FB239E5AB}" destId="{2843BF50-81B9-43C8-B733-5BBE71927015}" srcOrd="0" destOrd="0" presId="urn:microsoft.com/office/officeart/2005/8/layout/hierarchy4"/>
    <dgm:cxn modelId="{C87EC627-F3E0-4560-8138-B6314378A996}" type="presOf" srcId="{25F4753B-6E2A-4D96-832D-478D4201077B}" destId="{1B9E9210-0CD0-489C-8723-99571FB45C7A}" srcOrd="0" destOrd="0" presId="urn:microsoft.com/office/officeart/2005/8/layout/hierarchy4"/>
    <dgm:cxn modelId="{F96CB232-CC61-43A0-9F89-331E52A8E46C}" type="presOf" srcId="{082856FE-5361-45AE-BAAC-4A45AA687973}" destId="{C04C049C-5F34-497D-8E06-B5B9CC6BD22D}" srcOrd="0" destOrd="0" presId="urn:microsoft.com/office/officeart/2005/8/layout/hierarchy4"/>
    <dgm:cxn modelId="{337BAF34-D543-4FDA-90EF-C4DFEDD6FE9E}" srcId="{89B87850-149C-4F46-84C7-97E65AB45631}" destId="{082856FE-5361-45AE-BAAC-4A45AA687973}" srcOrd="0" destOrd="0" parTransId="{C1F60EB1-C0AF-4239-891D-2299C2719650}" sibTransId="{DE0E9866-FCA2-4F07-976B-0D7E1D1C8729}"/>
    <dgm:cxn modelId="{48A00847-2688-4857-A156-3B0284B6C247}" srcId="{2350935A-E6D9-421D-8062-74D18D574388}" destId="{B59CAD28-D8F3-4790-BD08-38921C72F677}" srcOrd="2" destOrd="0" parTransId="{67C5C232-0F04-47D7-A956-CA30783A2EDC}" sibTransId="{06EB54BB-1B8D-4DFD-ACD1-4F4F1A3CAA35}"/>
    <dgm:cxn modelId="{40B9EA4B-4DB9-42B7-B2F6-DC769A64416C}" srcId="{082856FE-5361-45AE-BAAC-4A45AA687973}" destId="{04554E5E-EB37-4738-A618-5CAB45F730FC}" srcOrd="1" destOrd="0" parTransId="{27382ACA-04B8-49A0-B03C-801E660C7BA5}" sibTransId="{FC27CAD6-A0E8-4F5C-867D-65AC6CCF7F16}"/>
    <dgm:cxn modelId="{EF8E6A6E-B22D-4D27-A777-4F6D560EAFA4}" srcId="{89B87850-149C-4F46-84C7-97E65AB45631}" destId="{2350935A-E6D9-421D-8062-74D18D574388}" srcOrd="1" destOrd="0" parTransId="{7E510BE4-FE64-4934-94B3-D720617D1F8D}" sibTransId="{285C9BFA-87F3-473B-97E8-6E5589EBD680}"/>
    <dgm:cxn modelId="{DCB3E553-289C-4717-A20F-D3C0AB9C37D1}" srcId="{2350935A-E6D9-421D-8062-74D18D574388}" destId="{641EF3B3-73C4-4808-9113-BBD762A4D355}" srcOrd="0" destOrd="0" parTransId="{1B64B880-B63A-44CF-9157-D54C824A1E32}" sibTransId="{0560B367-9173-479B-9588-112295DA6120}"/>
    <dgm:cxn modelId="{1FA68257-3AC2-4BDF-A549-FBF6CCDBD58B}" type="presOf" srcId="{2350935A-E6D9-421D-8062-74D18D574388}" destId="{B0DCC67C-AE65-4E63-9ED2-7B13622D34C7}" srcOrd="0" destOrd="0" presId="urn:microsoft.com/office/officeart/2005/8/layout/hierarchy4"/>
    <dgm:cxn modelId="{95467778-DE45-499E-97CF-0CFB7F97EFE1}" srcId="{2350935A-E6D9-421D-8062-74D18D574388}" destId="{AA3B4BAC-0C07-4AB7-BA58-7E7FB239E5AB}" srcOrd="1" destOrd="0" parTransId="{A044FEA3-F5DD-402E-B9C6-682C7D5F2A07}" sibTransId="{D441A65F-6520-4993-9591-CE869F5F2643}"/>
    <dgm:cxn modelId="{7B39D58B-D4FD-4549-9690-4A58836521D5}" type="presOf" srcId="{CF2A6B77-B1BA-43AC-ABA1-17001FC9F390}" destId="{ABC701E3-641F-47AA-B56D-4ED418A0DE26}" srcOrd="0" destOrd="0" presId="urn:microsoft.com/office/officeart/2005/8/layout/hierarchy4"/>
    <dgm:cxn modelId="{6C7B02A4-06D8-4487-8538-510D4EF9D1B0}" type="presOf" srcId="{52195357-7B44-4F6D-B06F-FD5155993A4F}" destId="{8E362E40-E095-46F3-9384-C35618B0DD7E}" srcOrd="0" destOrd="0" presId="urn:microsoft.com/office/officeart/2005/8/layout/hierarchy4"/>
    <dgm:cxn modelId="{D2CFEBA8-AE37-4505-AE4F-058F3C4DE42F}" srcId="{52195357-7B44-4F6D-B06F-FD5155993A4F}" destId="{89B87850-149C-4F46-84C7-97E65AB45631}" srcOrd="0" destOrd="0" parTransId="{72CFB367-2D27-4F27-99F2-57A72CD63F1A}" sibTransId="{D8E9B15E-2C23-42F8-A31E-D0241D1CEDB1}"/>
    <dgm:cxn modelId="{F7C7C1AA-F649-465B-9025-1F6129A291CF}" srcId="{082856FE-5361-45AE-BAAC-4A45AA687973}" destId="{CF2A6B77-B1BA-43AC-ABA1-17001FC9F390}" srcOrd="0" destOrd="0" parTransId="{BED5735B-E715-4199-8C8B-E0353089093D}" sibTransId="{E1CE47D4-1A2C-43ED-8C95-9AA0D1844856}"/>
    <dgm:cxn modelId="{03B4D6BF-32C7-4F31-A243-B090014E9AF2}" type="presOf" srcId="{89B87850-149C-4F46-84C7-97E65AB45631}" destId="{E7DE4748-A2CC-41ED-AFFB-76C656598F30}" srcOrd="0" destOrd="0" presId="urn:microsoft.com/office/officeart/2005/8/layout/hierarchy4"/>
    <dgm:cxn modelId="{3AC614C9-79A7-4A58-A2CA-D25D14D9AC8F}" type="presOf" srcId="{641EF3B3-73C4-4808-9113-BBD762A4D355}" destId="{8AE3C1C2-5640-4FC8-A645-D503BBF5CB7E}" srcOrd="0" destOrd="0" presId="urn:microsoft.com/office/officeart/2005/8/layout/hierarchy4"/>
    <dgm:cxn modelId="{E6F6E3E2-CCDE-40AE-B167-B860A8CA5743}" srcId="{082856FE-5361-45AE-BAAC-4A45AA687973}" destId="{25F4753B-6E2A-4D96-832D-478D4201077B}" srcOrd="2" destOrd="0" parTransId="{01AD09D8-9BC5-4399-A203-91DCF46F2655}" sibTransId="{97BEEDD3-6B50-4772-84C4-47CEE9EA18C3}"/>
    <dgm:cxn modelId="{C8E977EA-8172-4F5F-AB31-E6CF880B55CA}" type="presOf" srcId="{04554E5E-EB37-4738-A618-5CAB45F730FC}" destId="{09EBC6EA-CDA3-426A-B530-15C628B624C5}" srcOrd="0" destOrd="0" presId="urn:microsoft.com/office/officeart/2005/8/layout/hierarchy4"/>
    <dgm:cxn modelId="{BFB021CD-4ADB-49F9-8F30-F2D3FEF03DFE}" type="presParOf" srcId="{8E362E40-E095-46F3-9384-C35618B0DD7E}" destId="{93776BA0-74C1-49E2-82F9-E9F6E6A855FC}" srcOrd="0" destOrd="0" presId="urn:microsoft.com/office/officeart/2005/8/layout/hierarchy4"/>
    <dgm:cxn modelId="{00E08FED-09B2-4FDA-A80C-19E2EFCA9227}" type="presParOf" srcId="{93776BA0-74C1-49E2-82F9-E9F6E6A855FC}" destId="{E7DE4748-A2CC-41ED-AFFB-76C656598F30}" srcOrd="0" destOrd="0" presId="urn:microsoft.com/office/officeart/2005/8/layout/hierarchy4"/>
    <dgm:cxn modelId="{C3FC86FB-5AF5-41DD-91FB-C87979F58064}" type="presParOf" srcId="{93776BA0-74C1-49E2-82F9-E9F6E6A855FC}" destId="{93229E9E-C0BF-455A-81B0-850F6BEABF74}" srcOrd="1" destOrd="0" presId="urn:microsoft.com/office/officeart/2005/8/layout/hierarchy4"/>
    <dgm:cxn modelId="{E6690E8D-F960-4348-92FF-59CC2F3E76DB}" type="presParOf" srcId="{93776BA0-74C1-49E2-82F9-E9F6E6A855FC}" destId="{7733DEAF-CFC7-47F2-98E1-FCCFF907A6F8}" srcOrd="2" destOrd="0" presId="urn:microsoft.com/office/officeart/2005/8/layout/hierarchy4"/>
    <dgm:cxn modelId="{44EA1901-610A-4635-A5C8-8F5136421430}" type="presParOf" srcId="{7733DEAF-CFC7-47F2-98E1-FCCFF907A6F8}" destId="{210F1D78-6BE5-4B45-8BC7-799393C124B2}" srcOrd="0" destOrd="0" presId="urn:microsoft.com/office/officeart/2005/8/layout/hierarchy4"/>
    <dgm:cxn modelId="{18267FFE-BC3C-4A8C-AE0C-7E4B7E432403}" type="presParOf" srcId="{210F1D78-6BE5-4B45-8BC7-799393C124B2}" destId="{C04C049C-5F34-497D-8E06-B5B9CC6BD22D}" srcOrd="0" destOrd="0" presId="urn:microsoft.com/office/officeart/2005/8/layout/hierarchy4"/>
    <dgm:cxn modelId="{2322DC75-DB13-453C-AB4F-4F8B807F980A}" type="presParOf" srcId="{210F1D78-6BE5-4B45-8BC7-799393C124B2}" destId="{6BB635E5-739C-41D6-80BB-6A7DFE973999}" srcOrd="1" destOrd="0" presId="urn:microsoft.com/office/officeart/2005/8/layout/hierarchy4"/>
    <dgm:cxn modelId="{41C9D8A1-AF74-4468-83B1-5A7735177BCD}" type="presParOf" srcId="{210F1D78-6BE5-4B45-8BC7-799393C124B2}" destId="{ABE3F5D7-A9F3-4FD0-9BC4-99ECC97BA0F5}" srcOrd="2" destOrd="0" presId="urn:microsoft.com/office/officeart/2005/8/layout/hierarchy4"/>
    <dgm:cxn modelId="{7493B0C2-7D58-406E-AA9A-621F90D080AA}" type="presParOf" srcId="{ABE3F5D7-A9F3-4FD0-9BC4-99ECC97BA0F5}" destId="{FB84571D-8F66-4FE8-A819-A8F80A6CF036}" srcOrd="0" destOrd="0" presId="urn:microsoft.com/office/officeart/2005/8/layout/hierarchy4"/>
    <dgm:cxn modelId="{EE66322C-8C2E-4A71-95EF-34D98C2A9FB4}" type="presParOf" srcId="{FB84571D-8F66-4FE8-A819-A8F80A6CF036}" destId="{ABC701E3-641F-47AA-B56D-4ED418A0DE26}" srcOrd="0" destOrd="0" presId="urn:microsoft.com/office/officeart/2005/8/layout/hierarchy4"/>
    <dgm:cxn modelId="{FB875996-E00E-4E02-8461-B22D32229593}" type="presParOf" srcId="{FB84571D-8F66-4FE8-A819-A8F80A6CF036}" destId="{600F8AC2-57F2-4ECE-94E3-27BCE89C79F6}" srcOrd="1" destOrd="0" presId="urn:microsoft.com/office/officeart/2005/8/layout/hierarchy4"/>
    <dgm:cxn modelId="{7670CADD-216B-4A4C-A4AB-8D67718AC000}" type="presParOf" srcId="{ABE3F5D7-A9F3-4FD0-9BC4-99ECC97BA0F5}" destId="{A98F9052-C502-4DA4-B051-4A3D8DBB0477}" srcOrd="1" destOrd="0" presId="urn:microsoft.com/office/officeart/2005/8/layout/hierarchy4"/>
    <dgm:cxn modelId="{6E4E037F-554D-4EB7-8A1C-C11EA220317C}" type="presParOf" srcId="{ABE3F5D7-A9F3-4FD0-9BC4-99ECC97BA0F5}" destId="{E0960F2B-1FE9-4148-96FC-F74008C1F192}" srcOrd="2" destOrd="0" presId="urn:microsoft.com/office/officeart/2005/8/layout/hierarchy4"/>
    <dgm:cxn modelId="{B5A63F5B-0BFA-4AC4-A9D3-0106ACC9B308}" type="presParOf" srcId="{E0960F2B-1FE9-4148-96FC-F74008C1F192}" destId="{09EBC6EA-CDA3-426A-B530-15C628B624C5}" srcOrd="0" destOrd="0" presId="urn:microsoft.com/office/officeart/2005/8/layout/hierarchy4"/>
    <dgm:cxn modelId="{E91B4A5C-AB3F-452C-B2EF-F4CE2A6B2497}" type="presParOf" srcId="{E0960F2B-1FE9-4148-96FC-F74008C1F192}" destId="{0123A0CD-0392-44AB-B55D-473B3DC53840}" srcOrd="1" destOrd="0" presId="urn:microsoft.com/office/officeart/2005/8/layout/hierarchy4"/>
    <dgm:cxn modelId="{19AC7F53-1FAA-4ECC-B1FA-A0BC9F636A47}" type="presParOf" srcId="{ABE3F5D7-A9F3-4FD0-9BC4-99ECC97BA0F5}" destId="{40F483E4-0703-4B08-B88C-5CFDFE448C73}" srcOrd="3" destOrd="0" presId="urn:microsoft.com/office/officeart/2005/8/layout/hierarchy4"/>
    <dgm:cxn modelId="{2BA6A0C6-A5D2-4FDB-BA1B-ADD8D322831B}" type="presParOf" srcId="{ABE3F5D7-A9F3-4FD0-9BC4-99ECC97BA0F5}" destId="{FEB5ADC6-4AB5-44DE-A51B-EE5250F8AA16}" srcOrd="4" destOrd="0" presId="urn:microsoft.com/office/officeart/2005/8/layout/hierarchy4"/>
    <dgm:cxn modelId="{38B1B69C-30B7-4B08-81CE-84CFAD22A24E}" type="presParOf" srcId="{FEB5ADC6-4AB5-44DE-A51B-EE5250F8AA16}" destId="{1B9E9210-0CD0-489C-8723-99571FB45C7A}" srcOrd="0" destOrd="0" presId="urn:microsoft.com/office/officeart/2005/8/layout/hierarchy4"/>
    <dgm:cxn modelId="{80560161-D837-4BA0-8FF3-F37C0039C12F}" type="presParOf" srcId="{FEB5ADC6-4AB5-44DE-A51B-EE5250F8AA16}" destId="{C4FC8A35-8649-4502-BA48-B2894780F87F}" srcOrd="1" destOrd="0" presId="urn:microsoft.com/office/officeart/2005/8/layout/hierarchy4"/>
    <dgm:cxn modelId="{84C3C557-3338-4B66-98C7-9423D9CF79D0}" type="presParOf" srcId="{7733DEAF-CFC7-47F2-98E1-FCCFF907A6F8}" destId="{13E41BAB-0B20-438F-AA4F-26756956E91D}" srcOrd="1" destOrd="0" presId="urn:microsoft.com/office/officeart/2005/8/layout/hierarchy4"/>
    <dgm:cxn modelId="{199C0876-2581-4718-AECF-923FE3EE9C8F}" type="presParOf" srcId="{7733DEAF-CFC7-47F2-98E1-FCCFF907A6F8}" destId="{73BCE8AC-73C3-4FFD-9C7D-DAF4FC1DD7A2}" srcOrd="2" destOrd="0" presId="urn:microsoft.com/office/officeart/2005/8/layout/hierarchy4"/>
    <dgm:cxn modelId="{2DE76559-DE21-46C1-9ACF-82B1CB19C8A3}" type="presParOf" srcId="{73BCE8AC-73C3-4FFD-9C7D-DAF4FC1DD7A2}" destId="{B0DCC67C-AE65-4E63-9ED2-7B13622D34C7}" srcOrd="0" destOrd="0" presId="urn:microsoft.com/office/officeart/2005/8/layout/hierarchy4"/>
    <dgm:cxn modelId="{325DB13E-3926-4AC0-AAFA-9683989A22DD}" type="presParOf" srcId="{73BCE8AC-73C3-4FFD-9C7D-DAF4FC1DD7A2}" destId="{1825ACFA-582A-4FCB-9A1E-3B4240C9C6F3}" srcOrd="1" destOrd="0" presId="urn:microsoft.com/office/officeart/2005/8/layout/hierarchy4"/>
    <dgm:cxn modelId="{C9E9772A-62F6-40BA-A7FF-CE5A59243D2E}" type="presParOf" srcId="{73BCE8AC-73C3-4FFD-9C7D-DAF4FC1DD7A2}" destId="{2E55A66B-3BAE-4E3C-9C72-0B6D5BFA1AE7}" srcOrd="2" destOrd="0" presId="urn:microsoft.com/office/officeart/2005/8/layout/hierarchy4"/>
    <dgm:cxn modelId="{0E7A1A4D-6EF0-42BB-ACBE-0D296AAFDAEC}" type="presParOf" srcId="{2E55A66B-3BAE-4E3C-9C72-0B6D5BFA1AE7}" destId="{6D94DB53-3164-4B10-A4D4-6643DC764BC0}" srcOrd="0" destOrd="0" presId="urn:microsoft.com/office/officeart/2005/8/layout/hierarchy4"/>
    <dgm:cxn modelId="{11DA07DA-7B3F-44AE-9548-4022CC81CD34}" type="presParOf" srcId="{6D94DB53-3164-4B10-A4D4-6643DC764BC0}" destId="{8AE3C1C2-5640-4FC8-A645-D503BBF5CB7E}" srcOrd="0" destOrd="0" presId="urn:microsoft.com/office/officeart/2005/8/layout/hierarchy4"/>
    <dgm:cxn modelId="{BF5FAA0B-D3CB-46E3-A1C3-33293958C198}" type="presParOf" srcId="{6D94DB53-3164-4B10-A4D4-6643DC764BC0}" destId="{021A4794-5AB9-4F0F-8BA9-39FAD7EFD4CB}" srcOrd="1" destOrd="0" presId="urn:microsoft.com/office/officeart/2005/8/layout/hierarchy4"/>
    <dgm:cxn modelId="{BF08400B-17A5-4BB6-A722-B51437F50941}" type="presParOf" srcId="{2E55A66B-3BAE-4E3C-9C72-0B6D5BFA1AE7}" destId="{23B14645-69DE-4001-B6A3-B57353A7ECB9}" srcOrd="1" destOrd="0" presId="urn:microsoft.com/office/officeart/2005/8/layout/hierarchy4"/>
    <dgm:cxn modelId="{C98C2DA1-0491-4FF5-9CB1-6DDC55BFCEA8}" type="presParOf" srcId="{2E55A66B-3BAE-4E3C-9C72-0B6D5BFA1AE7}" destId="{3C5783EC-7AE9-4CEB-AC8B-DFC7FFFC2358}" srcOrd="2" destOrd="0" presId="urn:microsoft.com/office/officeart/2005/8/layout/hierarchy4"/>
    <dgm:cxn modelId="{AC06BB46-F124-4B5C-92BA-0154C9931DA1}" type="presParOf" srcId="{3C5783EC-7AE9-4CEB-AC8B-DFC7FFFC2358}" destId="{2843BF50-81B9-43C8-B733-5BBE71927015}" srcOrd="0" destOrd="0" presId="urn:microsoft.com/office/officeart/2005/8/layout/hierarchy4"/>
    <dgm:cxn modelId="{6701D896-493A-4DA5-A369-4004883110FF}" type="presParOf" srcId="{3C5783EC-7AE9-4CEB-AC8B-DFC7FFFC2358}" destId="{2229C920-6113-4D25-9F04-AE0B236D64F5}" srcOrd="1" destOrd="0" presId="urn:microsoft.com/office/officeart/2005/8/layout/hierarchy4"/>
    <dgm:cxn modelId="{1DC57FD8-6998-43B8-B85C-9D2D9BECE21C}" type="presParOf" srcId="{2E55A66B-3BAE-4E3C-9C72-0B6D5BFA1AE7}" destId="{005C89E3-6F25-4492-A033-29486484E4CA}" srcOrd="3" destOrd="0" presId="urn:microsoft.com/office/officeart/2005/8/layout/hierarchy4"/>
    <dgm:cxn modelId="{CA7876C0-D5EE-4CBF-8FF6-D0C5D18733D8}" type="presParOf" srcId="{2E55A66B-3BAE-4E3C-9C72-0B6D5BFA1AE7}" destId="{B3ED5245-23D0-4CC0-86E3-8CDE0071684F}" srcOrd="4" destOrd="0" presId="urn:microsoft.com/office/officeart/2005/8/layout/hierarchy4"/>
    <dgm:cxn modelId="{50B1E0F0-2BFB-47B8-8192-AE2CF1C6A907}" type="presParOf" srcId="{B3ED5245-23D0-4CC0-86E3-8CDE0071684F}" destId="{23529F04-CDE4-4D92-A924-1B49D813AD96}" srcOrd="0" destOrd="0" presId="urn:microsoft.com/office/officeart/2005/8/layout/hierarchy4"/>
    <dgm:cxn modelId="{79BFDBEA-E212-4A46-8CCB-664DF7DEA26B}" type="presParOf" srcId="{B3ED5245-23D0-4CC0-86E3-8CDE0071684F}" destId="{E118DFCA-B7FB-4F92-8193-9DF6BA83627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90548-B85D-4BFE-8410-EC7C88F42B3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DF2DF18-A559-4AE7-8758-A4414A32C1F5}">
      <dgm:prSet/>
      <dgm:spPr/>
      <dgm:t>
        <a:bodyPr/>
        <a:lstStyle/>
        <a:p>
          <a:r>
            <a:rPr lang="en-US" dirty="0"/>
            <a:t>Is there a cost?</a:t>
          </a:r>
        </a:p>
      </dgm:t>
    </dgm:pt>
    <dgm:pt modelId="{ED268B4E-8B76-433A-9E1B-80FE6E2A15FB}" type="parTrans" cxnId="{5F768D97-15A3-4C52-8ECC-3EFF9C839F34}">
      <dgm:prSet/>
      <dgm:spPr/>
      <dgm:t>
        <a:bodyPr/>
        <a:lstStyle/>
        <a:p>
          <a:endParaRPr lang="en-US"/>
        </a:p>
      </dgm:t>
    </dgm:pt>
    <dgm:pt modelId="{06F457BD-2C8F-4A8C-91FC-A6AE15F60C20}" type="sibTrans" cxnId="{5F768D97-15A3-4C52-8ECC-3EFF9C839F34}">
      <dgm:prSet/>
      <dgm:spPr/>
      <dgm:t>
        <a:bodyPr/>
        <a:lstStyle/>
        <a:p>
          <a:endParaRPr lang="en-US"/>
        </a:p>
      </dgm:t>
    </dgm:pt>
    <dgm:pt modelId="{3CF41099-841A-41F2-9436-74ACE96F2EB9}">
      <dgm:prSet/>
      <dgm:spPr/>
      <dgm:t>
        <a:bodyPr/>
        <a:lstStyle/>
        <a:p>
          <a:r>
            <a:rPr lang="en-US" dirty="0"/>
            <a:t>There is no cost for the training or materials.</a:t>
          </a:r>
        </a:p>
      </dgm:t>
    </dgm:pt>
    <dgm:pt modelId="{FD335DCD-A58F-464C-A94D-6BF4E3EFDAA4}" type="parTrans" cxnId="{EDC0209E-03D1-425B-81EF-CD473A95C8AB}">
      <dgm:prSet/>
      <dgm:spPr/>
      <dgm:t>
        <a:bodyPr/>
        <a:lstStyle/>
        <a:p>
          <a:endParaRPr lang="en-US"/>
        </a:p>
      </dgm:t>
    </dgm:pt>
    <dgm:pt modelId="{775889C0-2B7F-4FB8-9873-2D9F2B151985}" type="sibTrans" cxnId="{EDC0209E-03D1-425B-81EF-CD473A95C8AB}">
      <dgm:prSet/>
      <dgm:spPr/>
      <dgm:t>
        <a:bodyPr/>
        <a:lstStyle/>
        <a:p>
          <a:endParaRPr lang="en-US"/>
        </a:p>
      </dgm:t>
    </dgm:pt>
    <dgm:pt modelId="{FE744166-CFB3-4092-B0B3-99EA10271179}">
      <dgm:prSet/>
      <dgm:spPr/>
      <dgm:t>
        <a:bodyPr/>
        <a:lstStyle/>
        <a:p>
          <a:r>
            <a:rPr lang="en-US" dirty="0"/>
            <a:t>Participants are responsible for buying the updated book. </a:t>
          </a:r>
        </a:p>
      </dgm:t>
    </dgm:pt>
    <dgm:pt modelId="{738A9C23-A7E8-4498-80F6-5172E3DAE3AE}" type="parTrans" cxnId="{3909905F-C0B8-4559-938F-80C302B8CF8E}">
      <dgm:prSet/>
      <dgm:spPr/>
      <dgm:t>
        <a:bodyPr/>
        <a:lstStyle/>
        <a:p>
          <a:endParaRPr lang="en-US"/>
        </a:p>
      </dgm:t>
    </dgm:pt>
    <dgm:pt modelId="{2C0DDB27-8F06-492A-B833-3A0A2C7F8153}" type="sibTrans" cxnId="{3909905F-C0B8-4559-938F-80C302B8CF8E}">
      <dgm:prSet/>
      <dgm:spPr/>
      <dgm:t>
        <a:bodyPr/>
        <a:lstStyle/>
        <a:p>
          <a:endParaRPr lang="en-US"/>
        </a:p>
      </dgm:t>
    </dgm:pt>
    <dgm:pt modelId="{C658F71A-8506-4CB3-8835-65657695AEFD}">
      <dgm:prSet/>
      <dgm:spPr/>
      <dgm:t>
        <a:bodyPr/>
        <a:lstStyle/>
        <a:p>
          <a:r>
            <a:rPr lang="en-US" u="sng" dirty="0">
              <a:hlinkClick xmlns:r="http://schemas.openxmlformats.org/officeDocument/2006/relationships" r:id="rId1"/>
            </a:rPr>
            <a:t>The ASAM Criteria 4</a:t>
          </a:r>
          <a:r>
            <a:rPr lang="en-US" u="sng" baseline="30000" dirty="0">
              <a:hlinkClick xmlns:r="http://schemas.openxmlformats.org/officeDocument/2006/relationships" r:id="rId1"/>
            </a:rPr>
            <a:t>th</a:t>
          </a:r>
          <a:r>
            <a:rPr lang="en-US" u="sng" dirty="0">
              <a:hlinkClick xmlns:r="http://schemas.openxmlformats.org/officeDocument/2006/relationships" r:id="rId1"/>
            </a:rPr>
            <a:t> Edition book or online version can be purchased online. </a:t>
          </a:r>
          <a:r>
            <a:rPr lang="en-US" dirty="0"/>
            <a:t> </a:t>
          </a:r>
        </a:p>
      </dgm:t>
    </dgm:pt>
    <dgm:pt modelId="{47EBC294-DA80-4822-8B13-F48DAA76EC20}" type="parTrans" cxnId="{3BB343E7-79C0-4F34-B54C-9CAD7F3C1740}">
      <dgm:prSet/>
      <dgm:spPr/>
      <dgm:t>
        <a:bodyPr/>
        <a:lstStyle/>
        <a:p>
          <a:endParaRPr lang="en-US"/>
        </a:p>
      </dgm:t>
    </dgm:pt>
    <dgm:pt modelId="{0B7D3926-C9BD-4FBD-B07C-F63A9AFE42B1}" type="sibTrans" cxnId="{3BB343E7-79C0-4F34-B54C-9CAD7F3C1740}">
      <dgm:prSet/>
      <dgm:spPr/>
      <dgm:t>
        <a:bodyPr/>
        <a:lstStyle/>
        <a:p>
          <a:endParaRPr lang="en-US"/>
        </a:p>
      </dgm:t>
    </dgm:pt>
    <dgm:pt modelId="{A5F69E86-63B3-4263-AB49-3D1EAF683E78}">
      <dgm:prSet/>
      <dgm:spPr/>
      <dgm:t>
        <a:bodyPr/>
        <a:lstStyle/>
        <a:p>
          <a:r>
            <a:rPr lang="en-US" dirty="0"/>
            <a:t>When are the trainings dates?</a:t>
          </a:r>
        </a:p>
      </dgm:t>
    </dgm:pt>
    <dgm:pt modelId="{5FB66141-3DDF-4F03-901D-CA7220926733}" type="parTrans" cxnId="{F33FF648-E412-43C1-9052-79C7FBDA78E7}">
      <dgm:prSet/>
      <dgm:spPr/>
      <dgm:t>
        <a:bodyPr/>
        <a:lstStyle/>
        <a:p>
          <a:endParaRPr lang="en-US"/>
        </a:p>
      </dgm:t>
    </dgm:pt>
    <dgm:pt modelId="{BD278CC7-F2B9-4583-852C-96A05EC5488E}" type="sibTrans" cxnId="{F33FF648-E412-43C1-9052-79C7FBDA78E7}">
      <dgm:prSet/>
      <dgm:spPr/>
      <dgm:t>
        <a:bodyPr/>
        <a:lstStyle/>
        <a:p>
          <a:endParaRPr lang="en-US"/>
        </a:p>
      </dgm:t>
    </dgm:pt>
    <dgm:pt modelId="{8904F3CB-B581-4E9B-A62F-D86293EF1CBF}">
      <dgm:prSet/>
      <dgm:spPr/>
      <dgm:t>
        <a:bodyPr/>
        <a:lstStyle/>
        <a:p>
          <a:r>
            <a:rPr lang="en-US" dirty="0"/>
            <a:t>The trainings will be offered between July 2024 and January 2026.  </a:t>
          </a:r>
        </a:p>
      </dgm:t>
    </dgm:pt>
    <dgm:pt modelId="{43A5983E-A882-4812-BA01-73A054E07E88}" type="parTrans" cxnId="{B24E329D-4DCD-422A-B258-A47B71D18528}">
      <dgm:prSet/>
      <dgm:spPr/>
      <dgm:t>
        <a:bodyPr/>
        <a:lstStyle/>
        <a:p>
          <a:endParaRPr lang="en-US"/>
        </a:p>
      </dgm:t>
    </dgm:pt>
    <dgm:pt modelId="{F8E30B31-58CB-4A98-8943-8F9C7559AD28}" type="sibTrans" cxnId="{B24E329D-4DCD-422A-B258-A47B71D18528}">
      <dgm:prSet/>
      <dgm:spPr/>
      <dgm:t>
        <a:bodyPr/>
        <a:lstStyle/>
        <a:p>
          <a:endParaRPr lang="en-US"/>
        </a:p>
      </dgm:t>
    </dgm:pt>
    <dgm:pt modelId="{558B0FF8-E1C9-46C3-9B78-953194492F34}">
      <dgm:prSet/>
      <dgm:spPr/>
      <dgm:t>
        <a:bodyPr/>
        <a:lstStyle/>
        <a:p>
          <a:r>
            <a:rPr lang="en-US" dirty="0"/>
            <a:t>Will CEUs be offered? </a:t>
          </a:r>
        </a:p>
      </dgm:t>
    </dgm:pt>
    <dgm:pt modelId="{2397085D-2D82-43B2-B724-5502C1DDE536}" type="parTrans" cxnId="{A5C2F36A-3570-4E5F-B8E6-6F5D6108FCBA}">
      <dgm:prSet/>
      <dgm:spPr/>
      <dgm:t>
        <a:bodyPr/>
        <a:lstStyle/>
        <a:p>
          <a:endParaRPr lang="en-US"/>
        </a:p>
      </dgm:t>
    </dgm:pt>
    <dgm:pt modelId="{EF4CF4A6-F580-4F2F-903F-C3C5B12E50DC}" type="sibTrans" cxnId="{A5C2F36A-3570-4E5F-B8E6-6F5D6108FCBA}">
      <dgm:prSet/>
      <dgm:spPr/>
      <dgm:t>
        <a:bodyPr/>
        <a:lstStyle/>
        <a:p>
          <a:endParaRPr lang="en-US"/>
        </a:p>
      </dgm:t>
    </dgm:pt>
    <dgm:pt modelId="{CBDA3728-20DE-4EFF-9E70-CC13A3434902}">
      <dgm:prSet/>
      <dgm:spPr/>
      <dgm:t>
        <a:bodyPr/>
        <a:lstStyle/>
        <a:p>
          <a:r>
            <a:rPr lang="en-US" dirty="0"/>
            <a:t>Yes, NAADAC CEUs are offered. </a:t>
          </a:r>
        </a:p>
      </dgm:t>
    </dgm:pt>
    <dgm:pt modelId="{D0B911F0-BA74-4127-92C0-B2CC3A4A5D72}" type="parTrans" cxnId="{3C1E3244-0F35-4D2B-A291-7389CB50E148}">
      <dgm:prSet/>
      <dgm:spPr/>
      <dgm:t>
        <a:bodyPr/>
        <a:lstStyle/>
        <a:p>
          <a:endParaRPr lang="en-US"/>
        </a:p>
      </dgm:t>
    </dgm:pt>
    <dgm:pt modelId="{81A05D8D-C880-4EE9-A28F-BEFE9C95080D}" type="sibTrans" cxnId="{3C1E3244-0F35-4D2B-A291-7389CB50E148}">
      <dgm:prSet/>
      <dgm:spPr/>
      <dgm:t>
        <a:bodyPr/>
        <a:lstStyle/>
        <a:p>
          <a:endParaRPr lang="en-US"/>
        </a:p>
      </dgm:t>
    </dgm:pt>
    <dgm:pt modelId="{92AFE3EC-E60A-4D68-A77F-8B2FE377E0D5}">
      <dgm:prSet/>
      <dgm:spPr/>
      <dgm:t>
        <a:bodyPr/>
        <a:lstStyle/>
        <a:p>
          <a:r>
            <a:rPr lang="en-US" dirty="0"/>
            <a:t>What is the training format?</a:t>
          </a:r>
        </a:p>
      </dgm:t>
    </dgm:pt>
    <dgm:pt modelId="{767E806F-B673-4B5D-9EAF-D4DB63AF1DA2}" type="parTrans" cxnId="{CAC3BD60-F64D-4709-B764-0B3EF7A952FB}">
      <dgm:prSet/>
      <dgm:spPr/>
      <dgm:t>
        <a:bodyPr/>
        <a:lstStyle/>
        <a:p>
          <a:endParaRPr lang="en-US"/>
        </a:p>
      </dgm:t>
    </dgm:pt>
    <dgm:pt modelId="{A6BBCF6F-3DEC-4402-9C7F-8EE28E7429EA}" type="sibTrans" cxnId="{CAC3BD60-F64D-4709-B764-0B3EF7A952FB}">
      <dgm:prSet/>
      <dgm:spPr/>
      <dgm:t>
        <a:bodyPr/>
        <a:lstStyle/>
        <a:p>
          <a:endParaRPr lang="en-US"/>
        </a:p>
      </dgm:t>
    </dgm:pt>
    <dgm:pt modelId="{162D90FA-6143-458E-94B1-25577DFD36CF}">
      <dgm:prSet/>
      <dgm:spPr/>
      <dgm:t>
        <a:bodyPr/>
        <a:lstStyle/>
        <a:p>
          <a:pPr rtl="0"/>
          <a:r>
            <a:rPr lang="en-US" dirty="0"/>
            <a:t>All trainings will be held virtually.</a:t>
          </a:r>
          <a:r>
            <a:rPr lang="en-US" dirty="0">
              <a:latin typeface="Segoe UI Semibold"/>
            </a:rPr>
            <a:t>  </a:t>
          </a:r>
          <a:r>
            <a:rPr lang="en-US" dirty="0">
              <a:hlinkClick xmlns:r="http://schemas.openxmlformats.org/officeDocument/2006/relationships" r:id="rId2"/>
            </a:rPr>
            <a:t>https://www.hca.wa.gov/billers-providers-partners/program-information-providers/american-society-addiction-medicine-asam</a:t>
          </a:r>
          <a:r>
            <a:rPr lang="en-US" dirty="0">
              <a:latin typeface="Segoe UI Semibold"/>
            </a:rPr>
            <a:t> </a:t>
          </a:r>
          <a:endParaRPr lang="en-US" dirty="0"/>
        </a:p>
      </dgm:t>
    </dgm:pt>
    <dgm:pt modelId="{AFBB0B39-BA88-46C8-B4EC-FB57563D3B3E}" type="parTrans" cxnId="{7B86F241-D738-4B5E-A6F1-CEDC49036752}">
      <dgm:prSet/>
      <dgm:spPr/>
      <dgm:t>
        <a:bodyPr/>
        <a:lstStyle/>
        <a:p>
          <a:endParaRPr lang="en-US"/>
        </a:p>
      </dgm:t>
    </dgm:pt>
    <dgm:pt modelId="{F9C76027-36CF-470B-AC47-179DCBD01804}" type="sibTrans" cxnId="{7B86F241-D738-4B5E-A6F1-CEDC49036752}">
      <dgm:prSet/>
      <dgm:spPr/>
      <dgm:t>
        <a:bodyPr/>
        <a:lstStyle/>
        <a:p>
          <a:endParaRPr lang="en-US"/>
        </a:p>
      </dgm:t>
    </dgm:pt>
    <dgm:pt modelId="{A6B1F835-DD3B-4B21-8749-9E58EF9E864C}" type="pres">
      <dgm:prSet presAssocID="{BF990548-B85D-4BFE-8410-EC7C88F42B36}" presName="root" presStyleCnt="0">
        <dgm:presLayoutVars>
          <dgm:dir/>
          <dgm:resizeHandles val="exact"/>
        </dgm:presLayoutVars>
      </dgm:prSet>
      <dgm:spPr/>
    </dgm:pt>
    <dgm:pt modelId="{6603B885-2BE1-4C63-8991-83ADA1FDC1CD}" type="pres">
      <dgm:prSet presAssocID="{BDF2DF18-A559-4AE7-8758-A4414A32C1F5}" presName="compNode" presStyleCnt="0"/>
      <dgm:spPr/>
    </dgm:pt>
    <dgm:pt modelId="{D2326682-FF7E-44B6-80DF-F95A9350D70F}" type="pres">
      <dgm:prSet presAssocID="{BDF2DF18-A559-4AE7-8758-A4414A32C1F5}" presName="bgRect" presStyleLbl="bgShp" presStyleIdx="0" presStyleCnt="4"/>
      <dgm:spPr/>
    </dgm:pt>
    <dgm:pt modelId="{7AF9C078-6F9E-4C80-AA1F-B10B759AF3C2}" type="pres">
      <dgm:prSet presAssocID="{BDF2DF18-A559-4AE7-8758-A4414A32C1F5}"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9D7C7BE-965E-4672-91D8-DE9B0DC92A38}" type="pres">
      <dgm:prSet presAssocID="{BDF2DF18-A559-4AE7-8758-A4414A32C1F5}" presName="spaceRect" presStyleCnt="0"/>
      <dgm:spPr/>
    </dgm:pt>
    <dgm:pt modelId="{0F02770C-8C96-4672-8C42-6A60A36AEAFE}" type="pres">
      <dgm:prSet presAssocID="{BDF2DF18-A559-4AE7-8758-A4414A32C1F5}" presName="parTx" presStyleLbl="revTx" presStyleIdx="0" presStyleCnt="8">
        <dgm:presLayoutVars>
          <dgm:chMax val="0"/>
          <dgm:chPref val="0"/>
        </dgm:presLayoutVars>
      </dgm:prSet>
      <dgm:spPr/>
    </dgm:pt>
    <dgm:pt modelId="{025D7AD0-34EF-4EDF-B439-68F481B7443D}" type="pres">
      <dgm:prSet presAssocID="{BDF2DF18-A559-4AE7-8758-A4414A32C1F5}" presName="desTx" presStyleLbl="revTx" presStyleIdx="1" presStyleCnt="8">
        <dgm:presLayoutVars/>
      </dgm:prSet>
      <dgm:spPr/>
    </dgm:pt>
    <dgm:pt modelId="{3B6056B5-C351-4793-8A2F-7D9FBBCBBB10}" type="pres">
      <dgm:prSet presAssocID="{06F457BD-2C8F-4A8C-91FC-A6AE15F60C20}" presName="sibTrans" presStyleCnt="0"/>
      <dgm:spPr/>
    </dgm:pt>
    <dgm:pt modelId="{CA2786A9-8FAC-40D5-8E93-44940468C95C}" type="pres">
      <dgm:prSet presAssocID="{A5F69E86-63B3-4263-AB49-3D1EAF683E78}" presName="compNode" presStyleCnt="0"/>
      <dgm:spPr/>
    </dgm:pt>
    <dgm:pt modelId="{6055980C-4561-4268-AC09-2D08065567D4}" type="pres">
      <dgm:prSet presAssocID="{A5F69E86-63B3-4263-AB49-3D1EAF683E78}" presName="bgRect" presStyleLbl="bgShp" presStyleIdx="1" presStyleCnt="4"/>
      <dgm:spPr/>
    </dgm:pt>
    <dgm:pt modelId="{F2CA5D51-B086-423C-AB52-5D4F542D6207}" type="pres">
      <dgm:prSet presAssocID="{A5F69E86-63B3-4263-AB49-3D1EAF683E78}"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094FEE1D-2531-495D-BB16-93D70ADCDD31}" type="pres">
      <dgm:prSet presAssocID="{A5F69E86-63B3-4263-AB49-3D1EAF683E78}" presName="spaceRect" presStyleCnt="0"/>
      <dgm:spPr/>
    </dgm:pt>
    <dgm:pt modelId="{1129D89F-8D0B-4470-A8C3-2B8BA062A753}" type="pres">
      <dgm:prSet presAssocID="{A5F69E86-63B3-4263-AB49-3D1EAF683E78}" presName="parTx" presStyleLbl="revTx" presStyleIdx="2" presStyleCnt="8">
        <dgm:presLayoutVars>
          <dgm:chMax val="0"/>
          <dgm:chPref val="0"/>
        </dgm:presLayoutVars>
      </dgm:prSet>
      <dgm:spPr/>
    </dgm:pt>
    <dgm:pt modelId="{F910069A-7884-4D12-B4BC-BE36E07E64B0}" type="pres">
      <dgm:prSet presAssocID="{A5F69E86-63B3-4263-AB49-3D1EAF683E78}" presName="desTx" presStyleLbl="revTx" presStyleIdx="3" presStyleCnt="8">
        <dgm:presLayoutVars/>
      </dgm:prSet>
      <dgm:spPr/>
    </dgm:pt>
    <dgm:pt modelId="{57FF582D-8C70-4978-AAD9-E512B6E39B84}" type="pres">
      <dgm:prSet presAssocID="{BD278CC7-F2B9-4583-852C-96A05EC5488E}" presName="sibTrans" presStyleCnt="0"/>
      <dgm:spPr/>
    </dgm:pt>
    <dgm:pt modelId="{4EB9591E-DCC4-4044-B672-313DA2E64D88}" type="pres">
      <dgm:prSet presAssocID="{558B0FF8-E1C9-46C3-9B78-953194492F34}" presName="compNode" presStyleCnt="0"/>
      <dgm:spPr/>
    </dgm:pt>
    <dgm:pt modelId="{0BFD6EA5-A745-4417-9C94-92A483DE6197}" type="pres">
      <dgm:prSet presAssocID="{558B0FF8-E1C9-46C3-9B78-953194492F34}" presName="bgRect" presStyleLbl="bgShp" presStyleIdx="2" presStyleCnt="4"/>
      <dgm:spPr/>
    </dgm:pt>
    <dgm:pt modelId="{CE6B7037-74A9-4449-AEC1-07B49EC96024}" type="pres">
      <dgm:prSet presAssocID="{558B0FF8-E1C9-46C3-9B78-953194492F34}"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562ECB8-9B71-4611-9F86-31E418652430}" type="pres">
      <dgm:prSet presAssocID="{558B0FF8-E1C9-46C3-9B78-953194492F34}" presName="spaceRect" presStyleCnt="0"/>
      <dgm:spPr/>
    </dgm:pt>
    <dgm:pt modelId="{27279900-56DA-4076-B54E-CAD2346826AE}" type="pres">
      <dgm:prSet presAssocID="{558B0FF8-E1C9-46C3-9B78-953194492F34}" presName="parTx" presStyleLbl="revTx" presStyleIdx="4" presStyleCnt="8">
        <dgm:presLayoutVars>
          <dgm:chMax val="0"/>
          <dgm:chPref val="0"/>
        </dgm:presLayoutVars>
      </dgm:prSet>
      <dgm:spPr/>
    </dgm:pt>
    <dgm:pt modelId="{A9438431-080B-494E-9A13-2EDCA811BF50}" type="pres">
      <dgm:prSet presAssocID="{558B0FF8-E1C9-46C3-9B78-953194492F34}" presName="desTx" presStyleLbl="revTx" presStyleIdx="5" presStyleCnt="8">
        <dgm:presLayoutVars/>
      </dgm:prSet>
      <dgm:spPr/>
    </dgm:pt>
    <dgm:pt modelId="{53AE42D3-6127-466D-A667-6371BAA18BB3}" type="pres">
      <dgm:prSet presAssocID="{EF4CF4A6-F580-4F2F-903F-C3C5B12E50DC}" presName="sibTrans" presStyleCnt="0"/>
      <dgm:spPr/>
    </dgm:pt>
    <dgm:pt modelId="{40E0EC84-0627-4F66-AE97-440279E1FE09}" type="pres">
      <dgm:prSet presAssocID="{92AFE3EC-E60A-4D68-A77F-8B2FE377E0D5}" presName="compNode" presStyleCnt="0"/>
      <dgm:spPr/>
    </dgm:pt>
    <dgm:pt modelId="{0B9E4961-DFB6-4326-9E34-AE36C64EE382}" type="pres">
      <dgm:prSet presAssocID="{92AFE3EC-E60A-4D68-A77F-8B2FE377E0D5}" presName="bgRect" presStyleLbl="bgShp" presStyleIdx="3" presStyleCnt="4"/>
      <dgm:spPr/>
    </dgm:pt>
    <dgm:pt modelId="{17D9D4DB-8147-4FB1-9B66-DFE5120B9F9E}" type="pres">
      <dgm:prSet presAssocID="{92AFE3EC-E60A-4D68-A77F-8B2FE377E0D5}"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906D5D57-35CF-4B12-9BAC-3BDD95261336}" type="pres">
      <dgm:prSet presAssocID="{92AFE3EC-E60A-4D68-A77F-8B2FE377E0D5}" presName="spaceRect" presStyleCnt="0"/>
      <dgm:spPr/>
    </dgm:pt>
    <dgm:pt modelId="{096C98DF-B3BA-428F-B05E-9A56CD6F21B5}" type="pres">
      <dgm:prSet presAssocID="{92AFE3EC-E60A-4D68-A77F-8B2FE377E0D5}" presName="parTx" presStyleLbl="revTx" presStyleIdx="6" presStyleCnt="8">
        <dgm:presLayoutVars>
          <dgm:chMax val="0"/>
          <dgm:chPref val="0"/>
        </dgm:presLayoutVars>
      </dgm:prSet>
      <dgm:spPr/>
    </dgm:pt>
    <dgm:pt modelId="{CED6A3AC-ACB9-4E68-921A-E48911B9EA73}" type="pres">
      <dgm:prSet presAssocID="{92AFE3EC-E60A-4D68-A77F-8B2FE377E0D5}" presName="desTx" presStyleLbl="revTx" presStyleIdx="7" presStyleCnt="8">
        <dgm:presLayoutVars/>
      </dgm:prSet>
      <dgm:spPr/>
    </dgm:pt>
  </dgm:ptLst>
  <dgm:cxnLst>
    <dgm:cxn modelId="{28688608-CA79-4607-94FD-245A75F1C717}" type="presOf" srcId="{558B0FF8-E1C9-46C3-9B78-953194492F34}" destId="{27279900-56DA-4076-B54E-CAD2346826AE}" srcOrd="0" destOrd="0" presId="urn:microsoft.com/office/officeart/2018/2/layout/IconVerticalSolidList"/>
    <dgm:cxn modelId="{B305753A-CEFA-40C0-A73E-3A6C88CC0FD7}" type="presOf" srcId="{BF990548-B85D-4BFE-8410-EC7C88F42B36}" destId="{A6B1F835-DD3B-4B21-8749-9E58EF9E864C}" srcOrd="0" destOrd="0" presId="urn:microsoft.com/office/officeart/2018/2/layout/IconVerticalSolidList"/>
    <dgm:cxn modelId="{3909905F-C0B8-4559-938F-80C302B8CF8E}" srcId="{BDF2DF18-A559-4AE7-8758-A4414A32C1F5}" destId="{FE744166-CFB3-4092-B0B3-99EA10271179}" srcOrd="1" destOrd="0" parTransId="{738A9C23-A7E8-4498-80F6-5172E3DAE3AE}" sibTransId="{2C0DDB27-8F06-492A-B833-3A0A2C7F8153}"/>
    <dgm:cxn modelId="{CAC3BD60-F64D-4709-B764-0B3EF7A952FB}" srcId="{BF990548-B85D-4BFE-8410-EC7C88F42B36}" destId="{92AFE3EC-E60A-4D68-A77F-8B2FE377E0D5}" srcOrd="3" destOrd="0" parTransId="{767E806F-B673-4B5D-9EAF-D4DB63AF1DA2}" sibTransId="{A6BBCF6F-3DEC-4402-9C7F-8EE28E7429EA}"/>
    <dgm:cxn modelId="{7B86F241-D738-4B5E-A6F1-CEDC49036752}" srcId="{92AFE3EC-E60A-4D68-A77F-8B2FE377E0D5}" destId="{162D90FA-6143-458E-94B1-25577DFD36CF}" srcOrd="0" destOrd="0" parTransId="{AFBB0B39-BA88-46C8-B4EC-FB57563D3B3E}" sibTransId="{F9C76027-36CF-470B-AC47-179DCBD01804}"/>
    <dgm:cxn modelId="{3C1E3244-0F35-4D2B-A291-7389CB50E148}" srcId="{558B0FF8-E1C9-46C3-9B78-953194492F34}" destId="{CBDA3728-20DE-4EFF-9E70-CC13A3434902}" srcOrd="0" destOrd="0" parTransId="{D0B911F0-BA74-4127-92C0-B2CC3A4A5D72}" sibTransId="{81A05D8D-C880-4EE9-A28F-BEFE9C95080D}"/>
    <dgm:cxn modelId="{F33FF648-E412-43C1-9052-79C7FBDA78E7}" srcId="{BF990548-B85D-4BFE-8410-EC7C88F42B36}" destId="{A5F69E86-63B3-4263-AB49-3D1EAF683E78}" srcOrd="1" destOrd="0" parTransId="{5FB66141-3DDF-4F03-901D-CA7220926733}" sibTransId="{BD278CC7-F2B9-4583-852C-96A05EC5488E}"/>
    <dgm:cxn modelId="{A5C2F36A-3570-4E5F-B8E6-6F5D6108FCBA}" srcId="{BF990548-B85D-4BFE-8410-EC7C88F42B36}" destId="{558B0FF8-E1C9-46C3-9B78-953194492F34}" srcOrd="2" destOrd="0" parTransId="{2397085D-2D82-43B2-B724-5502C1DDE536}" sibTransId="{EF4CF4A6-F580-4F2F-903F-C3C5B12E50DC}"/>
    <dgm:cxn modelId="{94B84474-36A1-4B0E-9F3A-DAEA1F4B928E}" type="presOf" srcId="{CBDA3728-20DE-4EFF-9E70-CC13A3434902}" destId="{A9438431-080B-494E-9A13-2EDCA811BF50}" srcOrd="0" destOrd="0" presId="urn:microsoft.com/office/officeart/2018/2/layout/IconVerticalSolidList"/>
    <dgm:cxn modelId="{5F768D97-15A3-4C52-8ECC-3EFF9C839F34}" srcId="{BF990548-B85D-4BFE-8410-EC7C88F42B36}" destId="{BDF2DF18-A559-4AE7-8758-A4414A32C1F5}" srcOrd="0" destOrd="0" parTransId="{ED268B4E-8B76-433A-9E1B-80FE6E2A15FB}" sibTransId="{06F457BD-2C8F-4A8C-91FC-A6AE15F60C20}"/>
    <dgm:cxn modelId="{B24E329D-4DCD-422A-B258-A47B71D18528}" srcId="{A5F69E86-63B3-4263-AB49-3D1EAF683E78}" destId="{8904F3CB-B581-4E9B-A62F-D86293EF1CBF}" srcOrd="0" destOrd="0" parTransId="{43A5983E-A882-4812-BA01-73A054E07E88}" sibTransId="{F8E30B31-58CB-4A98-8943-8F9C7559AD28}"/>
    <dgm:cxn modelId="{EDC0209E-03D1-425B-81EF-CD473A95C8AB}" srcId="{BDF2DF18-A559-4AE7-8758-A4414A32C1F5}" destId="{3CF41099-841A-41F2-9436-74ACE96F2EB9}" srcOrd="0" destOrd="0" parTransId="{FD335DCD-A58F-464C-A94D-6BF4E3EFDAA4}" sibTransId="{775889C0-2B7F-4FB8-9873-2D9F2B151985}"/>
    <dgm:cxn modelId="{3A69CDAC-EE64-4458-83EA-3F6C36FF24DF}" type="presOf" srcId="{92AFE3EC-E60A-4D68-A77F-8B2FE377E0D5}" destId="{096C98DF-B3BA-428F-B05E-9A56CD6F21B5}" srcOrd="0" destOrd="0" presId="urn:microsoft.com/office/officeart/2018/2/layout/IconVerticalSolidList"/>
    <dgm:cxn modelId="{D60838B3-8DC5-4F89-BAD5-77CFEBE57AD5}" type="presOf" srcId="{162D90FA-6143-458E-94B1-25577DFD36CF}" destId="{CED6A3AC-ACB9-4E68-921A-E48911B9EA73}" srcOrd="0" destOrd="0" presId="urn:microsoft.com/office/officeart/2018/2/layout/IconVerticalSolidList"/>
    <dgm:cxn modelId="{83CC63CC-8F26-46A7-A782-E685785AA9AB}" type="presOf" srcId="{C658F71A-8506-4CB3-8835-65657695AEFD}" destId="{025D7AD0-34EF-4EDF-B439-68F481B7443D}" srcOrd="0" destOrd="2" presId="urn:microsoft.com/office/officeart/2018/2/layout/IconVerticalSolidList"/>
    <dgm:cxn modelId="{CB0CCBDC-1510-4144-9D96-5E5852FF918C}" type="presOf" srcId="{BDF2DF18-A559-4AE7-8758-A4414A32C1F5}" destId="{0F02770C-8C96-4672-8C42-6A60A36AEAFE}" srcOrd="0" destOrd="0" presId="urn:microsoft.com/office/officeart/2018/2/layout/IconVerticalSolidList"/>
    <dgm:cxn modelId="{EB8C1ADE-32EA-4425-8D1D-9365F5F8F4B7}" type="presOf" srcId="{FE744166-CFB3-4092-B0B3-99EA10271179}" destId="{025D7AD0-34EF-4EDF-B439-68F481B7443D}" srcOrd="0" destOrd="1" presId="urn:microsoft.com/office/officeart/2018/2/layout/IconVerticalSolidList"/>
    <dgm:cxn modelId="{B08E81E4-3599-4B80-8BC8-28B70B2FEC3B}" type="presOf" srcId="{A5F69E86-63B3-4263-AB49-3D1EAF683E78}" destId="{1129D89F-8D0B-4470-A8C3-2B8BA062A753}" srcOrd="0" destOrd="0" presId="urn:microsoft.com/office/officeart/2018/2/layout/IconVerticalSolidList"/>
    <dgm:cxn modelId="{6E9068E5-5A42-4FEB-8F4E-14BB519D6E45}" type="presOf" srcId="{8904F3CB-B581-4E9B-A62F-D86293EF1CBF}" destId="{F910069A-7884-4D12-B4BC-BE36E07E64B0}" srcOrd="0" destOrd="0" presId="urn:microsoft.com/office/officeart/2018/2/layout/IconVerticalSolidList"/>
    <dgm:cxn modelId="{3BB343E7-79C0-4F34-B54C-9CAD7F3C1740}" srcId="{BDF2DF18-A559-4AE7-8758-A4414A32C1F5}" destId="{C658F71A-8506-4CB3-8835-65657695AEFD}" srcOrd="2" destOrd="0" parTransId="{47EBC294-DA80-4822-8B13-F48DAA76EC20}" sibTransId="{0B7D3926-C9BD-4FBD-B07C-F63A9AFE42B1}"/>
    <dgm:cxn modelId="{9BADA8EF-B8E5-445F-8BC0-7216385E58EA}" type="presOf" srcId="{3CF41099-841A-41F2-9436-74ACE96F2EB9}" destId="{025D7AD0-34EF-4EDF-B439-68F481B7443D}" srcOrd="0" destOrd="0" presId="urn:microsoft.com/office/officeart/2018/2/layout/IconVerticalSolidList"/>
    <dgm:cxn modelId="{EBF8768C-B677-4117-88D4-60A9EEEE4155}" type="presParOf" srcId="{A6B1F835-DD3B-4B21-8749-9E58EF9E864C}" destId="{6603B885-2BE1-4C63-8991-83ADA1FDC1CD}" srcOrd="0" destOrd="0" presId="urn:microsoft.com/office/officeart/2018/2/layout/IconVerticalSolidList"/>
    <dgm:cxn modelId="{AE9F0183-0091-40AB-A697-66BB4AFD47E3}" type="presParOf" srcId="{6603B885-2BE1-4C63-8991-83ADA1FDC1CD}" destId="{D2326682-FF7E-44B6-80DF-F95A9350D70F}" srcOrd="0" destOrd="0" presId="urn:microsoft.com/office/officeart/2018/2/layout/IconVerticalSolidList"/>
    <dgm:cxn modelId="{0361E4AC-3639-449F-8EA6-CD8BAD36C206}" type="presParOf" srcId="{6603B885-2BE1-4C63-8991-83ADA1FDC1CD}" destId="{7AF9C078-6F9E-4C80-AA1F-B10B759AF3C2}" srcOrd="1" destOrd="0" presId="urn:microsoft.com/office/officeart/2018/2/layout/IconVerticalSolidList"/>
    <dgm:cxn modelId="{A710F835-D9E4-4E70-8A7D-0E4534FCA720}" type="presParOf" srcId="{6603B885-2BE1-4C63-8991-83ADA1FDC1CD}" destId="{09D7C7BE-965E-4672-91D8-DE9B0DC92A38}" srcOrd="2" destOrd="0" presId="urn:microsoft.com/office/officeart/2018/2/layout/IconVerticalSolidList"/>
    <dgm:cxn modelId="{D4557E71-F272-4D9A-B74C-F4330EC1DE68}" type="presParOf" srcId="{6603B885-2BE1-4C63-8991-83ADA1FDC1CD}" destId="{0F02770C-8C96-4672-8C42-6A60A36AEAFE}" srcOrd="3" destOrd="0" presId="urn:microsoft.com/office/officeart/2018/2/layout/IconVerticalSolidList"/>
    <dgm:cxn modelId="{B4A335DE-98ED-4FC0-92DB-661D6B98DE01}" type="presParOf" srcId="{6603B885-2BE1-4C63-8991-83ADA1FDC1CD}" destId="{025D7AD0-34EF-4EDF-B439-68F481B7443D}" srcOrd="4" destOrd="0" presId="urn:microsoft.com/office/officeart/2018/2/layout/IconVerticalSolidList"/>
    <dgm:cxn modelId="{2BD7821B-9376-4294-9E65-5FFB2FC36D51}" type="presParOf" srcId="{A6B1F835-DD3B-4B21-8749-9E58EF9E864C}" destId="{3B6056B5-C351-4793-8A2F-7D9FBBCBBB10}" srcOrd="1" destOrd="0" presId="urn:microsoft.com/office/officeart/2018/2/layout/IconVerticalSolidList"/>
    <dgm:cxn modelId="{F430EAE4-A3B2-4622-B12D-D9986487D1D7}" type="presParOf" srcId="{A6B1F835-DD3B-4B21-8749-9E58EF9E864C}" destId="{CA2786A9-8FAC-40D5-8E93-44940468C95C}" srcOrd="2" destOrd="0" presId="urn:microsoft.com/office/officeart/2018/2/layout/IconVerticalSolidList"/>
    <dgm:cxn modelId="{6B0185F6-732D-4F71-B910-08FC23DAB8B5}" type="presParOf" srcId="{CA2786A9-8FAC-40D5-8E93-44940468C95C}" destId="{6055980C-4561-4268-AC09-2D08065567D4}" srcOrd="0" destOrd="0" presId="urn:microsoft.com/office/officeart/2018/2/layout/IconVerticalSolidList"/>
    <dgm:cxn modelId="{EDC5F66C-7759-4E2D-83FE-F986205FB90E}" type="presParOf" srcId="{CA2786A9-8FAC-40D5-8E93-44940468C95C}" destId="{F2CA5D51-B086-423C-AB52-5D4F542D6207}" srcOrd="1" destOrd="0" presId="urn:microsoft.com/office/officeart/2018/2/layout/IconVerticalSolidList"/>
    <dgm:cxn modelId="{8A85EE5B-76C6-4959-8BAA-FE99C3E44409}" type="presParOf" srcId="{CA2786A9-8FAC-40D5-8E93-44940468C95C}" destId="{094FEE1D-2531-495D-BB16-93D70ADCDD31}" srcOrd="2" destOrd="0" presId="urn:microsoft.com/office/officeart/2018/2/layout/IconVerticalSolidList"/>
    <dgm:cxn modelId="{45E23CD2-F39A-4A01-977D-76901AF32A56}" type="presParOf" srcId="{CA2786A9-8FAC-40D5-8E93-44940468C95C}" destId="{1129D89F-8D0B-4470-A8C3-2B8BA062A753}" srcOrd="3" destOrd="0" presId="urn:microsoft.com/office/officeart/2018/2/layout/IconVerticalSolidList"/>
    <dgm:cxn modelId="{D3E6B475-8123-4F5A-9A82-1C0F007A907E}" type="presParOf" srcId="{CA2786A9-8FAC-40D5-8E93-44940468C95C}" destId="{F910069A-7884-4D12-B4BC-BE36E07E64B0}" srcOrd="4" destOrd="0" presId="urn:microsoft.com/office/officeart/2018/2/layout/IconVerticalSolidList"/>
    <dgm:cxn modelId="{2E5B8C9F-315F-4BA2-A1A1-5FB8D2CF1A75}" type="presParOf" srcId="{A6B1F835-DD3B-4B21-8749-9E58EF9E864C}" destId="{57FF582D-8C70-4978-AAD9-E512B6E39B84}" srcOrd="3" destOrd="0" presId="urn:microsoft.com/office/officeart/2018/2/layout/IconVerticalSolidList"/>
    <dgm:cxn modelId="{ED1E0D84-B8DC-4537-8A0E-13BBBD375DF2}" type="presParOf" srcId="{A6B1F835-DD3B-4B21-8749-9E58EF9E864C}" destId="{4EB9591E-DCC4-4044-B672-313DA2E64D88}" srcOrd="4" destOrd="0" presId="urn:microsoft.com/office/officeart/2018/2/layout/IconVerticalSolidList"/>
    <dgm:cxn modelId="{8D55DF1E-C074-4AE8-A2CB-99F241E3C53F}" type="presParOf" srcId="{4EB9591E-DCC4-4044-B672-313DA2E64D88}" destId="{0BFD6EA5-A745-4417-9C94-92A483DE6197}" srcOrd="0" destOrd="0" presId="urn:microsoft.com/office/officeart/2018/2/layout/IconVerticalSolidList"/>
    <dgm:cxn modelId="{E2E096AC-C073-4849-81A3-AA5EC9699604}" type="presParOf" srcId="{4EB9591E-DCC4-4044-B672-313DA2E64D88}" destId="{CE6B7037-74A9-4449-AEC1-07B49EC96024}" srcOrd="1" destOrd="0" presId="urn:microsoft.com/office/officeart/2018/2/layout/IconVerticalSolidList"/>
    <dgm:cxn modelId="{7CF5D03C-2214-436A-9831-2E06F4303DE8}" type="presParOf" srcId="{4EB9591E-DCC4-4044-B672-313DA2E64D88}" destId="{1562ECB8-9B71-4611-9F86-31E418652430}" srcOrd="2" destOrd="0" presId="urn:microsoft.com/office/officeart/2018/2/layout/IconVerticalSolidList"/>
    <dgm:cxn modelId="{2257CBCF-96A2-4FF3-B0CF-1F956374BB6B}" type="presParOf" srcId="{4EB9591E-DCC4-4044-B672-313DA2E64D88}" destId="{27279900-56DA-4076-B54E-CAD2346826AE}" srcOrd="3" destOrd="0" presId="urn:microsoft.com/office/officeart/2018/2/layout/IconVerticalSolidList"/>
    <dgm:cxn modelId="{36B9229D-8548-4D1F-A0FD-5E00C9D71CC3}" type="presParOf" srcId="{4EB9591E-DCC4-4044-B672-313DA2E64D88}" destId="{A9438431-080B-494E-9A13-2EDCA811BF50}" srcOrd="4" destOrd="0" presId="urn:microsoft.com/office/officeart/2018/2/layout/IconVerticalSolidList"/>
    <dgm:cxn modelId="{1A284D0E-C058-426C-90AF-A808FFAFE577}" type="presParOf" srcId="{A6B1F835-DD3B-4B21-8749-9E58EF9E864C}" destId="{53AE42D3-6127-466D-A667-6371BAA18BB3}" srcOrd="5" destOrd="0" presId="urn:microsoft.com/office/officeart/2018/2/layout/IconVerticalSolidList"/>
    <dgm:cxn modelId="{20D0392E-0AED-462E-82D0-A4202372E8FF}" type="presParOf" srcId="{A6B1F835-DD3B-4B21-8749-9E58EF9E864C}" destId="{40E0EC84-0627-4F66-AE97-440279E1FE09}" srcOrd="6" destOrd="0" presId="urn:microsoft.com/office/officeart/2018/2/layout/IconVerticalSolidList"/>
    <dgm:cxn modelId="{90879F9E-4326-4A26-9991-D422587ABB98}" type="presParOf" srcId="{40E0EC84-0627-4F66-AE97-440279E1FE09}" destId="{0B9E4961-DFB6-4326-9E34-AE36C64EE382}" srcOrd="0" destOrd="0" presId="urn:microsoft.com/office/officeart/2018/2/layout/IconVerticalSolidList"/>
    <dgm:cxn modelId="{568E4B1B-0BE1-44B3-8063-641915F7F3BB}" type="presParOf" srcId="{40E0EC84-0627-4F66-AE97-440279E1FE09}" destId="{17D9D4DB-8147-4FB1-9B66-DFE5120B9F9E}" srcOrd="1" destOrd="0" presId="urn:microsoft.com/office/officeart/2018/2/layout/IconVerticalSolidList"/>
    <dgm:cxn modelId="{75D644C8-B08E-41C7-9153-1099A3C4D35C}" type="presParOf" srcId="{40E0EC84-0627-4F66-AE97-440279E1FE09}" destId="{906D5D57-35CF-4B12-9BAC-3BDD95261336}" srcOrd="2" destOrd="0" presId="urn:microsoft.com/office/officeart/2018/2/layout/IconVerticalSolidList"/>
    <dgm:cxn modelId="{44A2E7FA-A6DD-420F-9CD0-C073E5066ADD}" type="presParOf" srcId="{40E0EC84-0627-4F66-AE97-440279E1FE09}" destId="{096C98DF-B3BA-428F-B05E-9A56CD6F21B5}" srcOrd="3" destOrd="0" presId="urn:microsoft.com/office/officeart/2018/2/layout/IconVerticalSolidList"/>
    <dgm:cxn modelId="{BB5A3DB1-1D40-45E9-AE8E-95A2AB56D53F}" type="presParOf" srcId="{40E0EC84-0627-4F66-AE97-440279E1FE09}" destId="{CED6A3AC-ACB9-4E68-921A-E48911B9EA7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5BB111-2175-422B-BE9B-D69A598898D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0CE620-2F9B-4ED9-B168-A28F17494D1B}">
      <dgm:prSet/>
      <dgm:spPr/>
      <dgm:t>
        <a:bodyPr/>
        <a:lstStyle/>
        <a:p>
          <a:pPr>
            <a:lnSpc>
              <a:spcPct val="100000"/>
            </a:lnSpc>
          </a:pPr>
          <a:r>
            <a:rPr lang="en-US" dirty="0"/>
            <a:t>Tier 1: The Evolution of The ASAM Criteria: What’s New in the Fourth Edition. </a:t>
          </a:r>
        </a:p>
      </dgm:t>
    </dgm:pt>
    <dgm:pt modelId="{584FA848-C60B-41CE-8D80-36A8CDF8B1D1}" type="parTrans" cxnId="{65CE744C-8794-4E3C-93A0-EEC7613FB342}">
      <dgm:prSet/>
      <dgm:spPr/>
      <dgm:t>
        <a:bodyPr/>
        <a:lstStyle/>
        <a:p>
          <a:endParaRPr lang="en-US"/>
        </a:p>
      </dgm:t>
    </dgm:pt>
    <dgm:pt modelId="{DD76C9AD-F50D-4EC5-96AF-375B30264364}" type="sibTrans" cxnId="{65CE744C-8794-4E3C-93A0-EEC7613FB342}">
      <dgm:prSet/>
      <dgm:spPr/>
      <dgm:t>
        <a:bodyPr/>
        <a:lstStyle/>
        <a:p>
          <a:endParaRPr lang="en-US"/>
        </a:p>
      </dgm:t>
    </dgm:pt>
    <dgm:pt modelId="{F4E41C62-1635-441D-A87F-A7BEEB5051F4}">
      <dgm:prSet/>
      <dgm:spPr/>
      <dgm:t>
        <a:bodyPr/>
        <a:lstStyle/>
        <a:p>
          <a:pPr>
            <a:lnSpc>
              <a:spcPct val="100000"/>
            </a:lnSpc>
          </a:pPr>
          <a:r>
            <a:rPr lang="en-US" dirty="0"/>
            <a:t>Great for a broad audience who works in the field and wants a consolidated overview of the ASAM updates.</a:t>
          </a:r>
        </a:p>
      </dgm:t>
    </dgm:pt>
    <dgm:pt modelId="{21283D2D-8E58-49D5-9E3E-0792F02E4DC3}" type="parTrans" cxnId="{7F3A2382-674E-4D42-A788-C2844DFE2ED6}">
      <dgm:prSet/>
      <dgm:spPr/>
      <dgm:t>
        <a:bodyPr/>
        <a:lstStyle/>
        <a:p>
          <a:endParaRPr lang="en-US"/>
        </a:p>
      </dgm:t>
    </dgm:pt>
    <dgm:pt modelId="{9AD49260-5A28-459B-AD82-1CA45410804C}" type="sibTrans" cxnId="{7F3A2382-674E-4D42-A788-C2844DFE2ED6}">
      <dgm:prSet/>
      <dgm:spPr/>
      <dgm:t>
        <a:bodyPr/>
        <a:lstStyle/>
        <a:p>
          <a:endParaRPr lang="en-US"/>
        </a:p>
      </dgm:t>
    </dgm:pt>
    <dgm:pt modelId="{54B1F029-2CD5-4C2F-8982-676F937F7089}">
      <dgm:prSet/>
      <dgm:spPr/>
      <dgm:t>
        <a:bodyPr/>
        <a:lstStyle/>
        <a:p>
          <a:pPr>
            <a:lnSpc>
              <a:spcPct val="100000"/>
            </a:lnSpc>
          </a:pPr>
          <a:r>
            <a:rPr lang="en-US"/>
            <a:t>Tier 2: Two-day ASAM Criteria Fourth Edition Skill-building Training.</a:t>
          </a:r>
        </a:p>
      </dgm:t>
    </dgm:pt>
    <dgm:pt modelId="{B42BF45F-6499-4055-B630-A415C63A636A}" type="parTrans" cxnId="{FEBEFBA6-9A48-420A-B7BA-3F810D20C475}">
      <dgm:prSet/>
      <dgm:spPr/>
      <dgm:t>
        <a:bodyPr/>
        <a:lstStyle/>
        <a:p>
          <a:endParaRPr lang="en-US"/>
        </a:p>
      </dgm:t>
    </dgm:pt>
    <dgm:pt modelId="{00C6DBE6-EA79-4C66-B08B-83006D0136B6}" type="sibTrans" cxnId="{FEBEFBA6-9A48-420A-B7BA-3F810D20C475}">
      <dgm:prSet/>
      <dgm:spPr/>
      <dgm:t>
        <a:bodyPr/>
        <a:lstStyle/>
        <a:p>
          <a:endParaRPr lang="en-US"/>
        </a:p>
      </dgm:t>
    </dgm:pt>
    <dgm:pt modelId="{F88BD1BC-DAA5-4A1A-8894-3ED5AA944EC2}">
      <dgm:prSet/>
      <dgm:spPr/>
      <dgm:t>
        <a:bodyPr/>
        <a:lstStyle/>
        <a:p>
          <a:pPr>
            <a:lnSpc>
              <a:spcPct val="100000"/>
            </a:lnSpc>
          </a:pPr>
          <a:r>
            <a:rPr lang="en-US"/>
            <a:t>Great for clinicians who are newer to the field or are SUDPTs who would benefit from an in-depth course. </a:t>
          </a:r>
        </a:p>
      </dgm:t>
    </dgm:pt>
    <dgm:pt modelId="{038E4F1A-2198-4D5B-A2EA-A6412ED30E56}" type="parTrans" cxnId="{E1D087B7-75F9-453F-BD8C-2C456663CAD5}">
      <dgm:prSet/>
      <dgm:spPr/>
      <dgm:t>
        <a:bodyPr/>
        <a:lstStyle/>
        <a:p>
          <a:endParaRPr lang="en-US"/>
        </a:p>
      </dgm:t>
    </dgm:pt>
    <dgm:pt modelId="{1E67765F-B33B-47BF-8E89-006093F47C8A}" type="sibTrans" cxnId="{E1D087B7-75F9-453F-BD8C-2C456663CAD5}">
      <dgm:prSet/>
      <dgm:spPr/>
      <dgm:t>
        <a:bodyPr/>
        <a:lstStyle/>
        <a:p>
          <a:endParaRPr lang="en-US"/>
        </a:p>
      </dgm:t>
    </dgm:pt>
    <dgm:pt modelId="{1586773C-2240-4A3A-821B-C07C34EBDEA3}">
      <dgm:prSet/>
      <dgm:spPr>
        <a:solidFill>
          <a:srgbClr val="F69B6E"/>
        </a:solidFill>
      </dgm:spPr>
      <dgm:t>
        <a:bodyPr/>
        <a:lstStyle/>
        <a:p>
          <a:pPr>
            <a:lnSpc>
              <a:spcPct val="100000"/>
            </a:lnSpc>
          </a:pPr>
          <a:r>
            <a:rPr lang="en-US" dirty="0"/>
            <a:t>Tier 3: Implementation, Improvement, Sustainability and Coaching of the ASAM Criteria, A “How To,” Science Based Approach. </a:t>
          </a:r>
        </a:p>
      </dgm:t>
    </dgm:pt>
    <dgm:pt modelId="{EBF184F6-AB71-4FB3-BC9B-FA7CD6F444AD}" type="parTrans" cxnId="{D0010C33-6C6A-496E-B4A3-1AB7E8AE22DB}">
      <dgm:prSet/>
      <dgm:spPr/>
      <dgm:t>
        <a:bodyPr/>
        <a:lstStyle/>
        <a:p>
          <a:endParaRPr lang="en-US"/>
        </a:p>
      </dgm:t>
    </dgm:pt>
    <dgm:pt modelId="{513F8F50-05CF-4F3B-9A8B-9A7E584BA555}" type="sibTrans" cxnId="{D0010C33-6C6A-496E-B4A3-1AB7E8AE22DB}">
      <dgm:prSet/>
      <dgm:spPr/>
      <dgm:t>
        <a:bodyPr/>
        <a:lstStyle/>
        <a:p>
          <a:endParaRPr lang="en-US"/>
        </a:p>
      </dgm:t>
    </dgm:pt>
    <dgm:pt modelId="{3472A3CF-D1FD-4E58-873E-4697557D9588}">
      <dgm:prSet/>
      <dgm:spPr/>
      <dgm:t>
        <a:bodyPr/>
        <a:lstStyle/>
        <a:p>
          <a:pPr>
            <a:lnSpc>
              <a:spcPct val="100000"/>
            </a:lnSpc>
          </a:pPr>
          <a:r>
            <a:rPr lang="en-US"/>
            <a:t>Designed for clinical supervisors, directors, administrators, and decision makers who play a key role in implementation and ongoing support of adopting the changes within their organization. </a:t>
          </a:r>
        </a:p>
      </dgm:t>
    </dgm:pt>
    <dgm:pt modelId="{9050B577-E380-467D-A042-3A99A1C1A20F}" type="parTrans" cxnId="{A26E7785-E1D0-4F6F-A830-C3EA2EB1D4E0}">
      <dgm:prSet/>
      <dgm:spPr/>
      <dgm:t>
        <a:bodyPr/>
        <a:lstStyle/>
        <a:p>
          <a:endParaRPr lang="en-US"/>
        </a:p>
      </dgm:t>
    </dgm:pt>
    <dgm:pt modelId="{8B055311-BF19-416F-B41A-7F52F47FFA65}" type="sibTrans" cxnId="{A26E7785-E1D0-4F6F-A830-C3EA2EB1D4E0}">
      <dgm:prSet/>
      <dgm:spPr/>
      <dgm:t>
        <a:bodyPr/>
        <a:lstStyle/>
        <a:p>
          <a:endParaRPr lang="en-US"/>
        </a:p>
      </dgm:t>
    </dgm:pt>
    <dgm:pt modelId="{1D5FE5D2-EF50-4ADF-956B-539D54574E92}" type="pres">
      <dgm:prSet presAssocID="{445BB111-2175-422B-BE9B-D69A598898DC}" presName="root" presStyleCnt="0">
        <dgm:presLayoutVars>
          <dgm:dir/>
          <dgm:resizeHandles val="exact"/>
        </dgm:presLayoutVars>
      </dgm:prSet>
      <dgm:spPr/>
    </dgm:pt>
    <dgm:pt modelId="{02D3B8F3-5F13-49A4-ADDF-156D12B41508}" type="pres">
      <dgm:prSet presAssocID="{C40CE620-2F9B-4ED9-B168-A28F17494D1B}" presName="compNode" presStyleCnt="0"/>
      <dgm:spPr/>
    </dgm:pt>
    <dgm:pt modelId="{8CE181F4-045C-495F-BB9C-6E70EFD3A98C}" type="pres">
      <dgm:prSet presAssocID="{C40CE620-2F9B-4ED9-B168-A28F17494D1B}" presName="bgRect" presStyleLbl="bgShp" presStyleIdx="0" presStyleCnt="3"/>
      <dgm:spPr>
        <a:solidFill>
          <a:srgbClr val="8BBF84"/>
        </a:solidFill>
      </dgm:spPr>
    </dgm:pt>
    <dgm:pt modelId="{6B0CDCF9-72E7-48A3-A023-02AEA5DF7980}" type="pres">
      <dgm:prSet presAssocID="{C40CE620-2F9B-4ED9-B168-A28F17494D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01BEF869-43E3-4F9C-B570-F4BCA8AAAE11}" type="pres">
      <dgm:prSet presAssocID="{C40CE620-2F9B-4ED9-B168-A28F17494D1B}" presName="spaceRect" presStyleCnt="0"/>
      <dgm:spPr/>
    </dgm:pt>
    <dgm:pt modelId="{568298A6-83C1-418A-A842-6726AE15E1B6}" type="pres">
      <dgm:prSet presAssocID="{C40CE620-2F9B-4ED9-B168-A28F17494D1B}" presName="parTx" presStyleLbl="revTx" presStyleIdx="0" presStyleCnt="6">
        <dgm:presLayoutVars>
          <dgm:chMax val="0"/>
          <dgm:chPref val="0"/>
        </dgm:presLayoutVars>
      </dgm:prSet>
      <dgm:spPr/>
    </dgm:pt>
    <dgm:pt modelId="{328AF7D3-94B3-4605-B017-514B894E7BE2}" type="pres">
      <dgm:prSet presAssocID="{C40CE620-2F9B-4ED9-B168-A28F17494D1B}" presName="desTx" presStyleLbl="revTx" presStyleIdx="1" presStyleCnt="6">
        <dgm:presLayoutVars/>
      </dgm:prSet>
      <dgm:spPr/>
    </dgm:pt>
    <dgm:pt modelId="{8D3C37E8-7E1B-41BD-A1A6-6B9CDF66738D}" type="pres">
      <dgm:prSet presAssocID="{DD76C9AD-F50D-4EC5-96AF-375B30264364}" presName="sibTrans" presStyleCnt="0"/>
      <dgm:spPr/>
    </dgm:pt>
    <dgm:pt modelId="{4A347D99-8EC3-4209-9912-A6069EECC6B5}" type="pres">
      <dgm:prSet presAssocID="{54B1F029-2CD5-4C2F-8982-676F937F7089}" presName="compNode" presStyleCnt="0"/>
      <dgm:spPr/>
    </dgm:pt>
    <dgm:pt modelId="{9D81E1C7-9DC4-4FDD-BFA3-AF5663B4999B}" type="pres">
      <dgm:prSet presAssocID="{54B1F029-2CD5-4C2F-8982-676F937F7089}" presName="bgRect" presStyleLbl="bgShp" presStyleIdx="1" presStyleCnt="3"/>
      <dgm:spPr>
        <a:solidFill>
          <a:srgbClr val="94B7DF"/>
        </a:solidFill>
      </dgm:spPr>
    </dgm:pt>
    <dgm:pt modelId="{CCA4297C-D18C-4B70-81FB-63C08D11894C}" type="pres">
      <dgm:prSet presAssocID="{54B1F029-2CD5-4C2F-8982-676F937F70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B0143EE6-26B9-4A8F-8313-1DA4907E8C14}" type="pres">
      <dgm:prSet presAssocID="{54B1F029-2CD5-4C2F-8982-676F937F7089}" presName="spaceRect" presStyleCnt="0"/>
      <dgm:spPr/>
    </dgm:pt>
    <dgm:pt modelId="{50123FC8-F0B0-49B6-A51E-BCC8D680663C}" type="pres">
      <dgm:prSet presAssocID="{54B1F029-2CD5-4C2F-8982-676F937F7089}" presName="parTx" presStyleLbl="revTx" presStyleIdx="2" presStyleCnt="6">
        <dgm:presLayoutVars>
          <dgm:chMax val="0"/>
          <dgm:chPref val="0"/>
        </dgm:presLayoutVars>
      </dgm:prSet>
      <dgm:spPr/>
    </dgm:pt>
    <dgm:pt modelId="{BABBEF65-807E-400E-A2DD-5B723AA0F5EE}" type="pres">
      <dgm:prSet presAssocID="{54B1F029-2CD5-4C2F-8982-676F937F7089}" presName="desTx" presStyleLbl="revTx" presStyleIdx="3" presStyleCnt="6">
        <dgm:presLayoutVars/>
      </dgm:prSet>
      <dgm:spPr/>
    </dgm:pt>
    <dgm:pt modelId="{EA784158-E3FC-455B-A623-B3A0E40089DB}" type="pres">
      <dgm:prSet presAssocID="{00C6DBE6-EA79-4C66-B08B-83006D0136B6}" presName="sibTrans" presStyleCnt="0"/>
      <dgm:spPr/>
    </dgm:pt>
    <dgm:pt modelId="{31A7B351-3E7A-4113-BE82-86CED9C953DD}" type="pres">
      <dgm:prSet presAssocID="{1586773C-2240-4A3A-821B-C07C34EBDEA3}" presName="compNode" presStyleCnt="0"/>
      <dgm:spPr/>
    </dgm:pt>
    <dgm:pt modelId="{C9FF7BDF-78FA-47F4-AAB6-F6A96F50AB63}" type="pres">
      <dgm:prSet presAssocID="{1586773C-2240-4A3A-821B-C07C34EBDEA3}" presName="bgRect" presStyleLbl="bgShp" presStyleIdx="2" presStyleCnt="3"/>
      <dgm:spPr>
        <a:solidFill>
          <a:srgbClr val="F69B6E"/>
        </a:solidFill>
      </dgm:spPr>
    </dgm:pt>
    <dgm:pt modelId="{EDAC3247-E05C-440C-8140-28A70CB9D1B5}" type="pres">
      <dgm:prSet presAssocID="{1586773C-2240-4A3A-821B-C07C34EBDE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D14B9E78-1FF9-4286-AC20-CF3C294B1FB7}" type="pres">
      <dgm:prSet presAssocID="{1586773C-2240-4A3A-821B-C07C34EBDEA3}" presName="spaceRect" presStyleCnt="0"/>
      <dgm:spPr/>
    </dgm:pt>
    <dgm:pt modelId="{0B65592C-4859-49D0-9963-1FF097625595}" type="pres">
      <dgm:prSet presAssocID="{1586773C-2240-4A3A-821B-C07C34EBDEA3}" presName="parTx" presStyleLbl="revTx" presStyleIdx="4" presStyleCnt="6">
        <dgm:presLayoutVars>
          <dgm:chMax val="0"/>
          <dgm:chPref val="0"/>
        </dgm:presLayoutVars>
      </dgm:prSet>
      <dgm:spPr/>
    </dgm:pt>
    <dgm:pt modelId="{793BDE30-3512-4186-80E9-173BEBE9D4E5}" type="pres">
      <dgm:prSet presAssocID="{1586773C-2240-4A3A-821B-C07C34EBDEA3}" presName="desTx" presStyleLbl="revTx" presStyleIdx="5" presStyleCnt="6">
        <dgm:presLayoutVars/>
      </dgm:prSet>
      <dgm:spPr/>
    </dgm:pt>
  </dgm:ptLst>
  <dgm:cxnLst>
    <dgm:cxn modelId="{3EAD6519-5DB7-4B2C-A21D-14BE2421C5B3}" type="presOf" srcId="{C40CE620-2F9B-4ED9-B168-A28F17494D1B}" destId="{568298A6-83C1-418A-A842-6726AE15E1B6}" srcOrd="0" destOrd="0" presId="urn:microsoft.com/office/officeart/2018/2/layout/IconVerticalSolidList"/>
    <dgm:cxn modelId="{D0010C33-6C6A-496E-B4A3-1AB7E8AE22DB}" srcId="{445BB111-2175-422B-BE9B-D69A598898DC}" destId="{1586773C-2240-4A3A-821B-C07C34EBDEA3}" srcOrd="2" destOrd="0" parTransId="{EBF184F6-AB71-4FB3-BC9B-FA7CD6F444AD}" sibTransId="{513F8F50-05CF-4F3B-9A8B-9A7E584BA555}"/>
    <dgm:cxn modelId="{65CE744C-8794-4E3C-93A0-EEC7613FB342}" srcId="{445BB111-2175-422B-BE9B-D69A598898DC}" destId="{C40CE620-2F9B-4ED9-B168-A28F17494D1B}" srcOrd="0" destOrd="0" parTransId="{584FA848-C60B-41CE-8D80-36A8CDF8B1D1}" sibTransId="{DD76C9AD-F50D-4EC5-96AF-375B30264364}"/>
    <dgm:cxn modelId="{7F3A2382-674E-4D42-A788-C2844DFE2ED6}" srcId="{C40CE620-2F9B-4ED9-B168-A28F17494D1B}" destId="{F4E41C62-1635-441D-A87F-A7BEEB5051F4}" srcOrd="0" destOrd="0" parTransId="{21283D2D-8E58-49D5-9E3E-0792F02E4DC3}" sibTransId="{9AD49260-5A28-459B-AD82-1CA45410804C}"/>
    <dgm:cxn modelId="{A26E7785-E1D0-4F6F-A830-C3EA2EB1D4E0}" srcId="{1586773C-2240-4A3A-821B-C07C34EBDEA3}" destId="{3472A3CF-D1FD-4E58-873E-4697557D9588}" srcOrd="0" destOrd="0" parTransId="{9050B577-E380-467D-A042-3A99A1C1A20F}" sibTransId="{8B055311-BF19-416F-B41A-7F52F47FFA65}"/>
    <dgm:cxn modelId="{38E7E588-E3B5-47F4-B573-9016B52B4945}" type="presOf" srcId="{445BB111-2175-422B-BE9B-D69A598898DC}" destId="{1D5FE5D2-EF50-4ADF-956B-539D54574E92}" srcOrd="0" destOrd="0" presId="urn:microsoft.com/office/officeart/2018/2/layout/IconVerticalSolidList"/>
    <dgm:cxn modelId="{184AA08C-2BB8-4C1E-B117-26FAF9933449}" type="presOf" srcId="{3472A3CF-D1FD-4E58-873E-4697557D9588}" destId="{793BDE30-3512-4186-80E9-173BEBE9D4E5}" srcOrd="0" destOrd="0" presId="urn:microsoft.com/office/officeart/2018/2/layout/IconVerticalSolidList"/>
    <dgm:cxn modelId="{FEBEFBA6-9A48-420A-B7BA-3F810D20C475}" srcId="{445BB111-2175-422B-BE9B-D69A598898DC}" destId="{54B1F029-2CD5-4C2F-8982-676F937F7089}" srcOrd="1" destOrd="0" parTransId="{B42BF45F-6499-4055-B630-A415C63A636A}" sibTransId="{00C6DBE6-EA79-4C66-B08B-83006D0136B6}"/>
    <dgm:cxn modelId="{E1D087B7-75F9-453F-BD8C-2C456663CAD5}" srcId="{54B1F029-2CD5-4C2F-8982-676F937F7089}" destId="{F88BD1BC-DAA5-4A1A-8894-3ED5AA944EC2}" srcOrd="0" destOrd="0" parTransId="{038E4F1A-2198-4D5B-A2EA-A6412ED30E56}" sibTransId="{1E67765F-B33B-47BF-8E89-006093F47C8A}"/>
    <dgm:cxn modelId="{39CC3BC4-1A9B-4FC9-9467-8E817F47BB19}" type="presOf" srcId="{54B1F029-2CD5-4C2F-8982-676F937F7089}" destId="{50123FC8-F0B0-49B6-A51E-BCC8D680663C}" srcOrd="0" destOrd="0" presId="urn:microsoft.com/office/officeart/2018/2/layout/IconVerticalSolidList"/>
    <dgm:cxn modelId="{2583DFDE-9778-4C73-B98E-FCE371A39FD2}" type="presOf" srcId="{F88BD1BC-DAA5-4A1A-8894-3ED5AA944EC2}" destId="{BABBEF65-807E-400E-A2DD-5B723AA0F5EE}" srcOrd="0" destOrd="0" presId="urn:microsoft.com/office/officeart/2018/2/layout/IconVerticalSolidList"/>
    <dgm:cxn modelId="{E40FC7ED-5C42-42B4-8AE1-2182438D0011}" type="presOf" srcId="{1586773C-2240-4A3A-821B-C07C34EBDEA3}" destId="{0B65592C-4859-49D0-9963-1FF097625595}" srcOrd="0" destOrd="0" presId="urn:microsoft.com/office/officeart/2018/2/layout/IconVerticalSolidList"/>
    <dgm:cxn modelId="{08BE16FE-04D3-439C-9FE5-BF8F821480AB}" type="presOf" srcId="{F4E41C62-1635-441D-A87F-A7BEEB5051F4}" destId="{328AF7D3-94B3-4605-B017-514B894E7BE2}" srcOrd="0" destOrd="0" presId="urn:microsoft.com/office/officeart/2018/2/layout/IconVerticalSolidList"/>
    <dgm:cxn modelId="{1B1ADA96-3AA4-4C07-8F75-C3E49415B9A2}" type="presParOf" srcId="{1D5FE5D2-EF50-4ADF-956B-539D54574E92}" destId="{02D3B8F3-5F13-49A4-ADDF-156D12B41508}" srcOrd="0" destOrd="0" presId="urn:microsoft.com/office/officeart/2018/2/layout/IconVerticalSolidList"/>
    <dgm:cxn modelId="{9F2FFC11-3D14-4049-AB73-61AC51525D6E}" type="presParOf" srcId="{02D3B8F3-5F13-49A4-ADDF-156D12B41508}" destId="{8CE181F4-045C-495F-BB9C-6E70EFD3A98C}" srcOrd="0" destOrd="0" presId="urn:microsoft.com/office/officeart/2018/2/layout/IconVerticalSolidList"/>
    <dgm:cxn modelId="{B5ED009C-1409-49EC-87AF-53311F3E31FE}" type="presParOf" srcId="{02D3B8F3-5F13-49A4-ADDF-156D12B41508}" destId="{6B0CDCF9-72E7-48A3-A023-02AEA5DF7980}" srcOrd="1" destOrd="0" presId="urn:microsoft.com/office/officeart/2018/2/layout/IconVerticalSolidList"/>
    <dgm:cxn modelId="{238B2872-77E2-4380-A533-E73D50B5A2AF}" type="presParOf" srcId="{02D3B8F3-5F13-49A4-ADDF-156D12B41508}" destId="{01BEF869-43E3-4F9C-B570-F4BCA8AAAE11}" srcOrd="2" destOrd="0" presId="urn:microsoft.com/office/officeart/2018/2/layout/IconVerticalSolidList"/>
    <dgm:cxn modelId="{78F8F957-6DCC-47DB-9974-D284B4C56F47}" type="presParOf" srcId="{02D3B8F3-5F13-49A4-ADDF-156D12B41508}" destId="{568298A6-83C1-418A-A842-6726AE15E1B6}" srcOrd="3" destOrd="0" presId="urn:microsoft.com/office/officeart/2018/2/layout/IconVerticalSolidList"/>
    <dgm:cxn modelId="{B6380393-2FAF-46A9-B45B-1738E38BA271}" type="presParOf" srcId="{02D3B8F3-5F13-49A4-ADDF-156D12B41508}" destId="{328AF7D3-94B3-4605-B017-514B894E7BE2}" srcOrd="4" destOrd="0" presId="urn:microsoft.com/office/officeart/2018/2/layout/IconVerticalSolidList"/>
    <dgm:cxn modelId="{C4711D1D-E4A8-483F-ADE8-4C2273A70B8A}" type="presParOf" srcId="{1D5FE5D2-EF50-4ADF-956B-539D54574E92}" destId="{8D3C37E8-7E1B-41BD-A1A6-6B9CDF66738D}" srcOrd="1" destOrd="0" presId="urn:microsoft.com/office/officeart/2018/2/layout/IconVerticalSolidList"/>
    <dgm:cxn modelId="{9A18320C-DCF7-417D-8208-F2ED2B7C3B6D}" type="presParOf" srcId="{1D5FE5D2-EF50-4ADF-956B-539D54574E92}" destId="{4A347D99-8EC3-4209-9912-A6069EECC6B5}" srcOrd="2" destOrd="0" presId="urn:microsoft.com/office/officeart/2018/2/layout/IconVerticalSolidList"/>
    <dgm:cxn modelId="{18B72DC6-893B-4739-A572-6FE4F74BBDD1}" type="presParOf" srcId="{4A347D99-8EC3-4209-9912-A6069EECC6B5}" destId="{9D81E1C7-9DC4-4FDD-BFA3-AF5663B4999B}" srcOrd="0" destOrd="0" presId="urn:microsoft.com/office/officeart/2018/2/layout/IconVerticalSolidList"/>
    <dgm:cxn modelId="{6CB9FB95-E403-40E2-A334-723857C8B27F}" type="presParOf" srcId="{4A347D99-8EC3-4209-9912-A6069EECC6B5}" destId="{CCA4297C-D18C-4B70-81FB-63C08D11894C}" srcOrd="1" destOrd="0" presId="urn:microsoft.com/office/officeart/2018/2/layout/IconVerticalSolidList"/>
    <dgm:cxn modelId="{2F59CCAF-5DA5-41B7-9059-417742F3D76D}" type="presParOf" srcId="{4A347D99-8EC3-4209-9912-A6069EECC6B5}" destId="{B0143EE6-26B9-4A8F-8313-1DA4907E8C14}" srcOrd="2" destOrd="0" presId="urn:microsoft.com/office/officeart/2018/2/layout/IconVerticalSolidList"/>
    <dgm:cxn modelId="{D5EBB7C2-533E-47F2-A6F3-589A2543742A}" type="presParOf" srcId="{4A347D99-8EC3-4209-9912-A6069EECC6B5}" destId="{50123FC8-F0B0-49B6-A51E-BCC8D680663C}" srcOrd="3" destOrd="0" presId="urn:microsoft.com/office/officeart/2018/2/layout/IconVerticalSolidList"/>
    <dgm:cxn modelId="{62B56441-CCED-4A70-ADAA-CB72A25DCCE0}" type="presParOf" srcId="{4A347D99-8EC3-4209-9912-A6069EECC6B5}" destId="{BABBEF65-807E-400E-A2DD-5B723AA0F5EE}" srcOrd="4" destOrd="0" presId="urn:microsoft.com/office/officeart/2018/2/layout/IconVerticalSolidList"/>
    <dgm:cxn modelId="{C3538491-F42D-48D4-B495-70F62787436A}" type="presParOf" srcId="{1D5FE5D2-EF50-4ADF-956B-539D54574E92}" destId="{EA784158-E3FC-455B-A623-B3A0E40089DB}" srcOrd="3" destOrd="0" presId="urn:microsoft.com/office/officeart/2018/2/layout/IconVerticalSolidList"/>
    <dgm:cxn modelId="{7E16DF66-7203-4414-8270-71B236581AC1}" type="presParOf" srcId="{1D5FE5D2-EF50-4ADF-956B-539D54574E92}" destId="{31A7B351-3E7A-4113-BE82-86CED9C953DD}" srcOrd="4" destOrd="0" presId="urn:microsoft.com/office/officeart/2018/2/layout/IconVerticalSolidList"/>
    <dgm:cxn modelId="{020DE56D-66EC-4B4B-80E9-32C790CDBCB4}" type="presParOf" srcId="{31A7B351-3E7A-4113-BE82-86CED9C953DD}" destId="{C9FF7BDF-78FA-47F4-AAB6-F6A96F50AB63}" srcOrd="0" destOrd="0" presId="urn:microsoft.com/office/officeart/2018/2/layout/IconVerticalSolidList"/>
    <dgm:cxn modelId="{D7833B80-AE77-41D7-941F-F471880A6F3F}" type="presParOf" srcId="{31A7B351-3E7A-4113-BE82-86CED9C953DD}" destId="{EDAC3247-E05C-440C-8140-28A70CB9D1B5}" srcOrd="1" destOrd="0" presId="urn:microsoft.com/office/officeart/2018/2/layout/IconVerticalSolidList"/>
    <dgm:cxn modelId="{95816330-8C76-474C-8B81-985C601919DB}" type="presParOf" srcId="{31A7B351-3E7A-4113-BE82-86CED9C953DD}" destId="{D14B9E78-1FF9-4286-AC20-CF3C294B1FB7}" srcOrd="2" destOrd="0" presId="urn:microsoft.com/office/officeart/2018/2/layout/IconVerticalSolidList"/>
    <dgm:cxn modelId="{76CC6D0E-02D2-4B42-9185-CC96FE764E84}" type="presParOf" srcId="{31A7B351-3E7A-4113-BE82-86CED9C953DD}" destId="{0B65592C-4859-49D0-9963-1FF097625595}" srcOrd="3" destOrd="0" presId="urn:microsoft.com/office/officeart/2018/2/layout/IconVerticalSolidList"/>
    <dgm:cxn modelId="{E4666246-03D3-4829-91F9-DBB9F426495B}" type="presParOf" srcId="{31A7B351-3E7A-4113-BE82-86CED9C953DD}" destId="{793BDE30-3512-4186-80E9-173BEBE9D4E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3E1021-FD8B-4B00-A295-6EEBBF0A7E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99D2C5-7F66-46AA-B011-FCD662FA8974}">
      <dgm:prSet/>
      <dgm:spPr/>
      <dgm:t>
        <a:bodyPr/>
        <a:lstStyle/>
        <a:p>
          <a:r>
            <a:rPr lang="en-US"/>
            <a:t>All training tiers are open for registration.</a:t>
          </a:r>
        </a:p>
      </dgm:t>
    </dgm:pt>
    <dgm:pt modelId="{45EBC098-6222-42D5-8115-C36F10E9ADED}" type="parTrans" cxnId="{9BC3E35A-2EDA-48AF-A1EC-1DE0386F4C43}">
      <dgm:prSet/>
      <dgm:spPr/>
      <dgm:t>
        <a:bodyPr/>
        <a:lstStyle/>
        <a:p>
          <a:endParaRPr lang="en-US"/>
        </a:p>
      </dgm:t>
    </dgm:pt>
    <dgm:pt modelId="{BA887A89-559C-4A6F-9A79-3F9A0C6C1F8D}" type="sibTrans" cxnId="{9BC3E35A-2EDA-48AF-A1EC-1DE0386F4C43}">
      <dgm:prSet/>
      <dgm:spPr/>
      <dgm:t>
        <a:bodyPr/>
        <a:lstStyle/>
        <a:p>
          <a:endParaRPr lang="en-US"/>
        </a:p>
      </dgm:t>
    </dgm:pt>
    <dgm:pt modelId="{D80A3360-625A-487D-826C-E66B62664ED3}">
      <dgm:prSet/>
      <dgm:spPr/>
      <dgm:t>
        <a:bodyPr/>
        <a:lstStyle/>
        <a:p>
          <a:r>
            <a:rPr lang="en-US" dirty="0"/>
            <a:t>Read </a:t>
          </a:r>
          <a:r>
            <a:rPr lang="en-US" dirty="0">
              <a:hlinkClick xmlns:r="http://schemas.openxmlformats.org/officeDocument/2006/relationships" r:id="rId1"/>
            </a:rPr>
            <a:t>the ASAM training FAQ </a:t>
          </a:r>
          <a:r>
            <a:rPr lang="en-US" dirty="0"/>
            <a:t>to find the training that works best for you needs. </a:t>
          </a:r>
        </a:p>
      </dgm:t>
    </dgm:pt>
    <dgm:pt modelId="{66AA4652-697D-4484-B7F8-F24B165FF587}" type="parTrans" cxnId="{7F4151AC-04B6-46D3-996E-BA3E26A503D7}">
      <dgm:prSet/>
      <dgm:spPr/>
      <dgm:t>
        <a:bodyPr/>
        <a:lstStyle/>
        <a:p>
          <a:endParaRPr lang="en-US"/>
        </a:p>
      </dgm:t>
    </dgm:pt>
    <dgm:pt modelId="{80C86BAF-0DA8-4474-8B64-495434926CAF}" type="sibTrans" cxnId="{7F4151AC-04B6-46D3-996E-BA3E26A503D7}">
      <dgm:prSet/>
      <dgm:spPr/>
      <dgm:t>
        <a:bodyPr/>
        <a:lstStyle/>
        <a:p>
          <a:endParaRPr lang="en-US"/>
        </a:p>
      </dgm:t>
    </dgm:pt>
    <dgm:pt modelId="{6F107ECA-8A75-4126-A039-0EA3E678CAF5}" type="pres">
      <dgm:prSet presAssocID="{853E1021-FD8B-4B00-A295-6EEBBF0A7E91}" presName="root" presStyleCnt="0">
        <dgm:presLayoutVars>
          <dgm:dir/>
          <dgm:resizeHandles val="exact"/>
        </dgm:presLayoutVars>
      </dgm:prSet>
      <dgm:spPr/>
    </dgm:pt>
    <dgm:pt modelId="{A9C11BD3-8BBB-4346-8D4A-05569158A443}" type="pres">
      <dgm:prSet presAssocID="{0F99D2C5-7F66-46AA-B011-FCD662FA8974}" presName="compNode" presStyleCnt="0"/>
      <dgm:spPr/>
    </dgm:pt>
    <dgm:pt modelId="{9CA9E05B-F710-43C9-9A64-13E1FB69BBA0}" type="pres">
      <dgm:prSet presAssocID="{0F99D2C5-7F66-46AA-B011-FCD662FA8974}" presName="bgRect" presStyleLbl="bgShp" presStyleIdx="0" presStyleCnt="2"/>
      <dgm:spPr/>
    </dgm:pt>
    <dgm:pt modelId="{007F27F2-F5E5-46F1-98FC-4A470D43FECF}" type="pres">
      <dgm:prSet presAssocID="{0F99D2C5-7F66-46AA-B011-FCD662FA897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ierarchy"/>
        </a:ext>
      </dgm:extLst>
    </dgm:pt>
    <dgm:pt modelId="{3F0DDC42-159F-4E84-8022-DBD7FD1D5597}" type="pres">
      <dgm:prSet presAssocID="{0F99D2C5-7F66-46AA-B011-FCD662FA8974}" presName="spaceRect" presStyleCnt="0"/>
      <dgm:spPr/>
    </dgm:pt>
    <dgm:pt modelId="{68010AFB-0C0F-4267-971E-1483E7E0F656}" type="pres">
      <dgm:prSet presAssocID="{0F99D2C5-7F66-46AA-B011-FCD662FA8974}" presName="parTx" presStyleLbl="revTx" presStyleIdx="0" presStyleCnt="2">
        <dgm:presLayoutVars>
          <dgm:chMax val="0"/>
          <dgm:chPref val="0"/>
        </dgm:presLayoutVars>
      </dgm:prSet>
      <dgm:spPr/>
    </dgm:pt>
    <dgm:pt modelId="{CBEF0D22-C48C-4E6F-B712-505E48DB6320}" type="pres">
      <dgm:prSet presAssocID="{BA887A89-559C-4A6F-9A79-3F9A0C6C1F8D}" presName="sibTrans" presStyleCnt="0"/>
      <dgm:spPr/>
    </dgm:pt>
    <dgm:pt modelId="{717B550C-8245-4CFD-9465-04D552671654}" type="pres">
      <dgm:prSet presAssocID="{D80A3360-625A-487D-826C-E66B62664ED3}" presName="compNode" presStyleCnt="0"/>
      <dgm:spPr/>
    </dgm:pt>
    <dgm:pt modelId="{2D9F6538-444D-41BB-8FDD-CC7586EC4F11}" type="pres">
      <dgm:prSet presAssocID="{D80A3360-625A-487D-826C-E66B62664ED3}" presName="bgRect" presStyleLbl="bgShp" presStyleIdx="1" presStyleCnt="2"/>
      <dgm:spPr/>
    </dgm:pt>
    <dgm:pt modelId="{2492C1CB-7119-44DD-97AD-327BF18C957D}" type="pres">
      <dgm:prSet presAssocID="{D80A3360-625A-487D-826C-E66B62664ED3}"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on Shelf"/>
        </a:ext>
      </dgm:extLst>
    </dgm:pt>
    <dgm:pt modelId="{DE89E24D-5017-4A4F-9580-DE557BAF2482}" type="pres">
      <dgm:prSet presAssocID="{D80A3360-625A-487D-826C-E66B62664ED3}" presName="spaceRect" presStyleCnt="0"/>
      <dgm:spPr/>
    </dgm:pt>
    <dgm:pt modelId="{AF464B98-0687-4390-B186-2C029B98D59F}" type="pres">
      <dgm:prSet presAssocID="{D80A3360-625A-487D-826C-E66B62664ED3}" presName="parTx" presStyleLbl="revTx" presStyleIdx="1" presStyleCnt="2">
        <dgm:presLayoutVars>
          <dgm:chMax val="0"/>
          <dgm:chPref val="0"/>
        </dgm:presLayoutVars>
      </dgm:prSet>
      <dgm:spPr/>
    </dgm:pt>
  </dgm:ptLst>
  <dgm:cxnLst>
    <dgm:cxn modelId="{81B6553B-EF01-4326-B23D-6D067D221941}" type="presOf" srcId="{0F99D2C5-7F66-46AA-B011-FCD662FA8974}" destId="{68010AFB-0C0F-4267-971E-1483E7E0F656}" srcOrd="0" destOrd="0" presId="urn:microsoft.com/office/officeart/2018/2/layout/IconVerticalSolidList"/>
    <dgm:cxn modelId="{2AFFBA4F-9606-4BD8-A8C2-7B24833ED5B7}" type="presOf" srcId="{D80A3360-625A-487D-826C-E66B62664ED3}" destId="{AF464B98-0687-4390-B186-2C029B98D59F}" srcOrd="0" destOrd="0" presId="urn:microsoft.com/office/officeart/2018/2/layout/IconVerticalSolidList"/>
    <dgm:cxn modelId="{9BC3E35A-2EDA-48AF-A1EC-1DE0386F4C43}" srcId="{853E1021-FD8B-4B00-A295-6EEBBF0A7E91}" destId="{0F99D2C5-7F66-46AA-B011-FCD662FA8974}" srcOrd="0" destOrd="0" parTransId="{45EBC098-6222-42D5-8115-C36F10E9ADED}" sibTransId="{BA887A89-559C-4A6F-9A79-3F9A0C6C1F8D}"/>
    <dgm:cxn modelId="{7F4151AC-04B6-46D3-996E-BA3E26A503D7}" srcId="{853E1021-FD8B-4B00-A295-6EEBBF0A7E91}" destId="{D80A3360-625A-487D-826C-E66B62664ED3}" srcOrd="1" destOrd="0" parTransId="{66AA4652-697D-4484-B7F8-F24B165FF587}" sibTransId="{80C86BAF-0DA8-4474-8B64-495434926CAF}"/>
    <dgm:cxn modelId="{C3054DE7-7C52-4D99-8B51-0F2F7334E228}" type="presOf" srcId="{853E1021-FD8B-4B00-A295-6EEBBF0A7E91}" destId="{6F107ECA-8A75-4126-A039-0EA3E678CAF5}" srcOrd="0" destOrd="0" presId="urn:microsoft.com/office/officeart/2018/2/layout/IconVerticalSolidList"/>
    <dgm:cxn modelId="{D26944C5-7C3A-4298-A239-275B4F670A54}" type="presParOf" srcId="{6F107ECA-8A75-4126-A039-0EA3E678CAF5}" destId="{A9C11BD3-8BBB-4346-8D4A-05569158A443}" srcOrd="0" destOrd="0" presId="urn:microsoft.com/office/officeart/2018/2/layout/IconVerticalSolidList"/>
    <dgm:cxn modelId="{46CCC89D-211F-479B-82EB-6F72A189E97F}" type="presParOf" srcId="{A9C11BD3-8BBB-4346-8D4A-05569158A443}" destId="{9CA9E05B-F710-43C9-9A64-13E1FB69BBA0}" srcOrd="0" destOrd="0" presId="urn:microsoft.com/office/officeart/2018/2/layout/IconVerticalSolidList"/>
    <dgm:cxn modelId="{2EE3B3D1-E2A9-4E50-AC04-577DD19E8E6D}" type="presParOf" srcId="{A9C11BD3-8BBB-4346-8D4A-05569158A443}" destId="{007F27F2-F5E5-46F1-98FC-4A470D43FECF}" srcOrd="1" destOrd="0" presId="urn:microsoft.com/office/officeart/2018/2/layout/IconVerticalSolidList"/>
    <dgm:cxn modelId="{474BE057-57F3-45AF-82C1-75CAD54D6074}" type="presParOf" srcId="{A9C11BD3-8BBB-4346-8D4A-05569158A443}" destId="{3F0DDC42-159F-4E84-8022-DBD7FD1D5597}" srcOrd="2" destOrd="0" presId="urn:microsoft.com/office/officeart/2018/2/layout/IconVerticalSolidList"/>
    <dgm:cxn modelId="{7BC9D783-DB2D-4B27-8D21-2C3B4F92D7B7}" type="presParOf" srcId="{A9C11BD3-8BBB-4346-8D4A-05569158A443}" destId="{68010AFB-0C0F-4267-971E-1483E7E0F656}" srcOrd="3" destOrd="0" presId="urn:microsoft.com/office/officeart/2018/2/layout/IconVerticalSolidList"/>
    <dgm:cxn modelId="{E0BE4266-C75F-4E67-BD71-83B2ADE888E6}" type="presParOf" srcId="{6F107ECA-8A75-4126-A039-0EA3E678CAF5}" destId="{CBEF0D22-C48C-4E6F-B712-505E48DB6320}" srcOrd="1" destOrd="0" presId="urn:microsoft.com/office/officeart/2018/2/layout/IconVerticalSolidList"/>
    <dgm:cxn modelId="{4FD13977-0FB5-4698-A729-14152EC6B34C}" type="presParOf" srcId="{6F107ECA-8A75-4126-A039-0EA3E678CAF5}" destId="{717B550C-8245-4CFD-9465-04D552671654}" srcOrd="2" destOrd="0" presId="urn:microsoft.com/office/officeart/2018/2/layout/IconVerticalSolidList"/>
    <dgm:cxn modelId="{521BC4F2-B50F-4506-85A6-C4F862BD90A4}" type="presParOf" srcId="{717B550C-8245-4CFD-9465-04D552671654}" destId="{2D9F6538-444D-41BB-8FDD-CC7586EC4F11}" srcOrd="0" destOrd="0" presId="urn:microsoft.com/office/officeart/2018/2/layout/IconVerticalSolidList"/>
    <dgm:cxn modelId="{DDEF9523-FF01-4720-82A5-62A15260EAE6}" type="presParOf" srcId="{717B550C-8245-4CFD-9465-04D552671654}" destId="{2492C1CB-7119-44DD-97AD-327BF18C957D}" srcOrd="1" destOrd="0" presId="urn:microsoft.com/office/officeart/2018/2/layout/IconVerticalSolidList"/>
    <dgm:cxn modelId="{542BC5F8-BC6B-4451-8E42-84605D256C43}" type="presParOf" srcId="{717B550C-8245-4CFD-9465-04D552671654}" destId="{DE89E24D-5017-4A4F-9580-DE557BAF2482}" srcOrd="2" destOrd="0" presId="urn:microsoft.com/office/officeart/2018/2/layout/IconVerticalSolidList"/>
    <dgm:cxn modelId="{B036B99D-F8AB-4033-B272-86F9253CA810}" type="presParOf" srcId="{717B550C-8245-4CFD-9465-04D552671654}" destId="{AF464B98-0687-4390-B186-2C029B98D5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693017-EC78-49A5-97C3-6071EF4F73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FA18F6-368B-4F36-9226-988BB4F367A7}">
      <dgm:prSet phldr="0"/>
      <dgm:spPr>
        <a:solidFill>
          <a:srgbClr val="4D9D43"/>
        </a:solidFill>
      </dgm:spPr>
      <dgm:t>
        <a:bodyPr/>
        <a:lstStyle/>
        <a:p>
          <a:pPr rtl="0"/>
          <a:r>
            <a:rPr lang="en-US" dirty="0">
              <a:latin typeface="Segoe UI Semibold"/>
            </a:rPr>
            <a:t> The budget proposal will fund training, and technical assistance. </a:t>
          </a:r>
          <a:endParaRPr lang="en-US" dirty="0"/>
        </a:p>
      </dgm:t>
    </dgm:pt>
    <dgm:pt modelId="{284BEEF4-AEEA-447B-9E6C-AEEE8FE2DDAE}" type="parTrans" cxnId="{E5C5C0CB-A3CD-440A-9629-E9D2EED99730}">
      <dgm:prSet/>
      <dgm:spPr/>
      <dgm:t>
        <a:bodyPr/>
        <a:lstStyle/>
        <a:p>
          <a:endParaRPr lang="en-US"/>
        </a:p>
      </dgm:t>
    </dgm:pt>
    <dgm:pt modelId="{402C5E71-847C-4FC1-B4BB-A3F087A0A41C}" type="sibTrans" cxnId="{E5C5C0CB-A3CD-440A-9629-E9D2EED99730}">
      <dgm:prSet/>
      <dgm:spPr/>
      <dgm:t>
        <a:bodyPr/>
        <a:lstStyle/>
        <a:p>
          <a:endParaRPr lang="en-US"/>
        </a:p>
      </dgm:t>
    </dgm:pt>
    <dgm:pt modelId="{F7183423-D2A0-446B-BB78-029B38222033}">
      <dgm:prSet phldr="0"/>
      <dgm:spPr/>
      <dgm:t>
        <a:bodyPr/>
        <a:lstStyle/>
        <a:p>
          <a:pPr rtl="0"/>
          <a:r>
            <a:rPr lang="en-US" dirty="0">
              <a:latin typeface="Segoe UI Semibold"/>
            </a:rPr>
            <a:t>Funding for the following </a:t>
          </a:r>
        </a:p>
      </dgm:t>
    </dgm:pt>
    <dgm:pt modelId="{C2A2F66A-C968-49E3-9910-CF98B4FD604D}" type="parTrans" cxnId="{E1F4FF44-6774-43D0-BD07-20A2865B991D}">
      <dgm:prSet/>
      <dgm:spPr/>
      <dgm:t>
        <a:bodyPr/>
        <a:lstStyle/>
        <a:p>
          <a:endParaRPr lang="en-US"/>
        </a:p>
      </dgm:t>
    </dgm:pt>
    <dgm:pt modelId="{9BAC296E-959E-48B3-B09A-F07724DE8126}" type="sibTrans" cxnId="{E1F4FF44-6774-43D0-BD07-20A2865B991D}">
      <dgm:prSet/>
      <dgm:spPr/>
      <dgm:t>
        <a:bodyPr/>
        <a:lstStyle/>
        <a:p>
          <a:endParaRPr lang="en-US"/>
        </a:p>
      </dgm:t>
    </dgm:pt>
    <dgm:pt modelId="{70878456-44DD-45F7-82C1-62BE19F08119}">
      <dgm:prSet phldr="0"/>
      <dgm:spPr>
        <a:solidFill>
          <a:srgbClr val="F4834B"/>
        </a:solidFill>
      </dgm:spPr>
      <dgm:t>
        <a:bodyPr/>
        <a:lstStyle/>
        <a:p>
          <a:pPr rtl="0"/>
          <a:r>
            <a:rPr lang="en-US" dirty="0">
              <a:latin typeface="Segoe UI Semibold"/>
            </a:rPr>
            <a:t> Adds long-term remission monitoring in outpatient services</a:t>
          </a:r>
          <a:endParaRPr lang="en-US" dirty="0"/>
        </a:p>
      </dgm:t>
    </dgm:pt>
    <dgm:pt modelId="{CA67BD04-456A-493D-B018-83D7F852B932}" type="parTrans" cxnId="{B151F861-DB32-4DD4-A492-C4A332336965}">
      <dgm:prSet/>
      <dgm:spPr/>
      <dgm:t>
        <a:bodyPr/>
        <a:lstStyle/>
        <a:p>
          <a:endParaRPr lang="en-US"/>
        </a:p>
      </dgm:t>
    </dgm:pt>
    <dgm:pt modelId="{50314FBC-76D8-4F88-A93E-A777D69B9490}" type="sibTrans" cxnId="{B151F861-DB32-4DD4-A492-C4A332336965}">
      <dgm:prSet/>
      <dgm:spPr/>
      <dgm:t>
        <a:bodyPr/>
        <a:lstStyle/>
        <a:p>
          <a:endParaRPr lang="en-US"/>
        </a:p>
      </dgm:t>
    </dgm:pt>
    <dgm:pt modelId="{815DE1C8-21A5-483E-A727-0DA3D1A091A4}">
      <dgm:prSet/>
      <dgm:spPr>
        <a:solidFill>
          <a:srgbClr val="2387C6"/>
        </a:solidFill>
      </dgm:spPr>
      <dgm:t>
        <a:bodyPr/>
        <a:lstStyle/>
        <a:p>
          <a:pPr rtl="0"/>
          <a:r>
            <a:rPr lang="en-US" dirty="0">
              <a:latin typeface="Segoe UI Semibold"/>
            </a:rPr>
            <a:t> Adds SUD high intensity outpatient (HIOP, 2.5)</a:t>
          </a:r>
          <a:endParaRPr lang="en-US" dirty="0"/>
        </a:p>
      </dgm:t>
    </dgm:pt>
    <dgm:pt modelId="{8482325A-71AD-413A-84A5-308857E25E5E}" type="parTrans" cxnId="{CA8EA4A4-254B-475D-9C15-36F2D3AA943B}">
      <dgm:prSet/>
      <dgm:spPr/>
      <dgm:t>
        <a:bodyPr/>
        <a:lstStyle/>
        <a:p>
          <a:endParaRPr lang="en-US"/>
        </a:p>
      </dgm:t>
    </dgm:pt>
    <dgm:pt modelId="{2E84D40B-E015-40A1-B529-8426DDB6230F}" type="sibTrans" cxnId="{CA8EA4A4-254B-475D-9C15-36F2D3AA943B}">
      <dgm:prSet/>
      <dgm:spPr/>
      <dgm:t>
        <a:bodyPr/>
        <a:lstStyle/>
        <a:p>
          <a:endParaRPr lang="en-US"/>
        </a:p>
      </dgm:t>
    </dgm:pt>
    <dgm:pt modelId="{FA57F282-9EC1-447D-A48D-8CB6C9A9A900}">
      <dgm:prSet phldr="0"/>
      <dgm:spPr>
        <a:solidFill>
          <a:srgbClr val="A9D161"/>
        </a:solidFill>
      </dgm:spPr>
      <dgm:t>
        <a:bodyPr/>
        <a:lstStyle/>
        <a:p>
          <a:pPr rtl="0"/>
          <a:r>
            <a:rPr lang="en-US" dirty="0">
              <a:latin typeface="Segoe UI Semibold"/>
            </a:rPr>
            <a:t> Clinically managed low intensity residential</a:t>
          </a:r>
          <a:endParaRPr lang="en-US" dirty="0"/>
        </a:p>
      </dgm:t>
    </dgm:pt>
    <dgm:pt modelId="{A75CA259-3944-4F58-B00D-9C77CB1865AD}" type="parTrans" cxnId="{BE193631-5FA6-454C-8E8E-47EF93A2CD51}">
      <dgm:prSet/>
      <dgm:spPr/>
      <dgm:t>
        <a:bodyPr/>
        <a:lstStyle/>
        <a:p>
          <a:endParaRPr lang="en-US"/>
        </a:p>
      </dgm:t>
    </dgm:pt>
    <dgm:pt modelId="{4054ECF6-105D-4C9E-BCA8-3E339E455A60}" type="sibTrans" cxnId="{BE193631-5FA6-454C-8E8E-47EF93A2CD51}">
      <dgm:prSet/>
      <dgm:spPr/>
      <dgm:t>
        <a:bodyPr/>
        <a:lstStyle/>
        <a:p>
          <a:endParaRPr lang="en-US"/>
        </a:p>
      </dgm:t>
    </dgm:pt>
    <dgm:pt modelId="{B7115A9C-0CB5-44CF-90DC-AC699D6BA70D}">
      <dgm:prSet phldr="0"/>
      <dgm:spPr>
        <a:solidFill>
          <a:srgbClr val="A66BAD"/>
        </a:solidFill>
      </dgm:spPr>
      <dgm:t>
        <a:bodyPr/>
        <a:lstStyle/>
        <a:p>
          <a:pPr rtl="0"/>
          <a:r>
            <a:rPr lang="en-US" dirty="0">
              <a:latin typeface="Segoe UI Semibold"/>
            </a:rPr>
            <a:t>Medically Monitored intensive inpatient services </a:t>
          </a:r>
          <a:endParaRPr lang="en-US" dirty="0"/>
        </a:p>
      </dgm:t>
    </dgm:pt>
    <dgm:pt modelId="{4266EB4F-02B2-4896-BAC8-8F89A75620B7}" type="parTrans" cxnId="{7CD542B0-789C-4D08-A0B7-2B19311275EB}">
      <dgm:prSet/>
      <dgm:spPr/>
      <dgm:t>
        <a:bodyPr/>
        <a:lstStyle/>
        <a:p>
          <a:endParaRPr lang="en-US"/>
        </a:p>
      </dgm:t>
    </dgm:pt>
    <dgm:pt modelId="{95E3EFE9-B054-4A47-A11D-95DC0568D7BF}" type="sibTrans" cxnId="{7CD542B0-789C-4D08-A0B7-2B19311275EB}">
      <dgm:prSet/>
      <dgm:spPr/>
      <dgm:t>
        <a:bodyPr/>
        <a:lstStyle/>
        <a:p>
          <a:endParaRPr lang="en-US"/>
        </a:p>
      </dgm:t>
    </dgm:pt>
    <dgm:pt modelId="{CD92EED4-0123-4AA6-AAC7-486EC48E75F2}">
      <dgm:prSet phldr="0"/>
      <dgm:spPr>
        <a:solidFill>
          <a:srgbClr val="925D9C"/>
        </a:solidFill>
      </dgm:spPr>
      <dgm:t>
        <a:bodyPr/>
        <a:lstStyle/>
        <a:p>
          <a:r>
            <a:rPr lang="en-US" dirty="0">
              <a:latin typeface="Segoe UI Semibold"/>
            </a:rPr>
            <a:t> Co-occurring enhanced services </a:t>
          </a:r>
          <a:endParaRPr lang="en-US" dirty="0"/>
        </a:p>
      </dgm:t>
    </dgm:pt>
    <dgm:pt modelId="{0A5A0AFA-422D-4CFE-A125-12B62759766C}" type="parTrans" cxnId="{BA71A36C-7EFE-450F-893E-6F9A3E61F832}">
      <dgm:prSet/>
      <dgm:spPr/>
      <dgm:t>
        <a:bodyPr/>
        <a:lstStyle/>
        <a:p>
          <a:endParaRPr lang="en-US"/>
        </a:p>
      </dgm:t>
    </dgm:pt>
    <dgm:pt modelId="{22BB3E1D-0048-4FD2-ACBD-D3896266FA0F}" type="sibTrans" cxnId="{BA71A36C-7EFE-450F-893E-6F9A3E61F832}">
      <dgm:prSet/>
      <dgm:spPr/>
      <dgm:t>
        <a:bodyPr/>
        <a:lstStyle/>
        <a:p>
          <a:endParaRPr lang="en-US"/>
        </a:p>
      </dgm:t>
    </dgm:pt>
    <dgm:pt modelId="{372C1254-221F-48A7-8A3B-C177C34E787B}" type="pres">
      <dgm:prSet presAssocID="{48693017-EC78-49A5-97C3-6071EF4F7390}" presName="linear" presStyleCnt="0">
        <dgm:presLayoutVars>
          <dgm:animLvl val="lvl"/>
          <dgm:resizeHandles val="exact"/>
        </dgm:presLayoutVars>
      </dgm:prSet>
      <dgm:spPr/>
    </dgm:pt>
    <dgm:pt modelId="{8138B850-C451-44AA-A308-18EC51295291}" type="pres">
      <dgm:prSet presAssocID="{24FA18F6-368B-4F36-9226-988BB4F367A7}" presName="parentText" presStyleLbl="node1" presStyleIdx="0" presStyleCnt="7">
        <dgm:presLayoutVars>
          <dgm:chMax val="0"/>
          <dgm:bulletEnabled val="1"/>
        </dgm:presLayoutVars>
      </dgm:prSet>
      <dgm:spPr/>
    </dgm:pt>
    <dgm:pt modelId="{73C6EC6E-4501-4522-992F-BDB0BDC40DC8}" type="pres">
      <dgm:prSet presAssocID="{402C5E71-847C-4FC1-B4BB-A3F087A0A41C}" presName="spacer" presStyleCnt="0"/>
      <dgm:spPr/>
    </dgm:pt>
    <dgm:pt modelId="{B5ED401B-0814-4550-B0F2-813310CBF309}" type="pres">
      <dgm:prSet presAssocID="{F7183423-D2A0-446B-BB78-029B38222033}" presName="parentText" presStyleLbl="node1" presStyleIdx="1" presStyleCnt="7">
        <dgm:presLayoutVars>
          <dgm:chMax val="0"/>
          <dgm:bulletEnabled val="1"/>
        </dgm:presLayoutVars>
      </dgm:prSet>
      <dgm:spPr/>
    </dgm:pt>
    <dgm:pt modelId="{034FFF47-7831-4F93-B2CC-F3E24869D293}" type="pres">
      <dgm:prSet presAssocID="{9BAC296E-959E-48B3-B09A-F07724DE8126}" presName="spacer" presStyleCnt="0"/>
      <dgm:spPr/>
    </dgm:pt>
    <dgm:pt modelId="{44BB07B6-2DC1-47F1-9498-E973C0FB03BE}" type="pres">
      <dgm:prSet presAssocID="{CD92EED4-0123-4AA6-AAC7-486EC48E75F2}" presName="parentText" presStyleLbl="node1" presStyleIdx="2" presStyleCnt="7">
        <dgm:presLayoutVars>
          <dgm:chMax val="0"/>
          <dgm:bulletEnabled val="1"/>
        </dgm:presLayoutVars>
      </dgm:prSet>
      <dgm:spPr/>
    </dgm:pt>
    <dgm:pt modelId="{0A523FD1-0E18-4B28-A7C6-74CF9AF853EF}" type="pres">
      <dgm:prSet presAssocID="{22BB3E1D-0048-4FD2-ACBD-D3896266FA0F}" presName="spacer" presStyleCnt="0"/>
      <dgm:spPr/>
    </dgm:pt>
    <dgm:pt modelId="{1281A806-B917-496F-A0C2-113570502C95}" type="pres">
      <dgm:prSet presAssocID="{70878456-44DD-45F7-82C1-62BE19F08119}" presName="parentText" presStyleLbl="node1" presStyleIdx="3" presStyleCnt="7">
        <dgm:presLayoutVars>
          <dgm:chMax val="0"/>
          <dgm:bulletEnabled val="1"/>
        </dgm:presLayoutVars>
      </dgm:prSet>
      <dgm:spPr/>
    </dgm:pt>
    <dgm:pt modelId="{147E92FD-7004-43EA-943F-14D966512C8D}" type="pres">
      <dgm:prSet presAssocID="{50314FBC-76D8-4F88-A93E-A777D69B9490}" presName="spacer" presStyleCnt="0"/>
      <dgm:spPr/>
    </dgm:pt>
    <dgm:pt modelId="{95F162A8-0B8D-4D11-A1EA-9A63C2F26291}" type="pres">
      <dgm:prSet presAssocID="{815DE1C8-21A5-483E-A727-0DA3D1A091A4}" presName="parentText" presStyleLbl="node1" presStyleIdx="4" presStyleCnt="7">
        <dgm:presLayoutVars>
          <dgm:chMax val="0"/>
          <dgm:bulletEnabled val="1"/>
        </dgm:presLayoutVars>
      </dgm:prSet>
      <dgm:spPr/>
    </dgm:pt>
    <dgm:pt modelId="{F483190A-5777-432B-B862-F05BFAC14F5D}" type="pres">
      <dgm:prSet presAssocID="{2E84D40B-E015-40A1-B529-8426DDB6230F}" presName="spacer" presStyleCnt="0"/>
      <dgm:spPr/>
    </dgm:pt>
    <dgm:pt modelId="{E66BC1C6-A948-43E9-AB3F-6D99FA1AA2D8}" type="pres">
      <dgm:prSet presAssocID="{FA57F282-9EC1-447D-A48D-8CB6C9A9A900}" presName="parentText" presStyleLbl="node1" presStyleIdx="5" presStyleCnt="7">
        <dgm:presLayoutVars>
          <dgm:chMax val="0"/>
          <dgm:bulletEnabled val="1"/>
        </dgm:presLayoutVars>
      </dgm:prSet>
      <dgm:spPr/>
    </dgm:pt>
    <dgm:pt modelId="{3FA2C8D1-61C1-4A87-9A9B-2CF20711688A}" type="pres">
      <dgm:prSet presAssocID="{4054ECF6-105D-4C9E-BCA8-3E339E455A60}" presName="spacer" presStyleCnt="0"/>
      <dgm:spPr/>
    </dgm:pt>
    <dgm:pt modelId="{D40F57E3-86BA-452E-A9AB-CFF83F25A32D}" type="pres">
      <dgm:prSet presAssocID="{B7115A9C-0CB5-44CF-90DC-AC699D6BA70D}" presName="parentText" presStyleLbl="node1" presStyleIdx="6" presStyleCnt="7">
        <dgm:presLayoutVars>
          <dgm:chMax val="0"/>
          <dgm:bulletEnabled val="1"/>
        </dgm:presLayoutVars>
      </dgm:prSet>
      <dgm:spPr/>
    </dgm:pt>
  </dgm:ptLst>
  <dgm:cxnLst>
    <dgm:cxn modelId="{1FA4091A-9692-4414-B5B3-C6C316DB902D}" type="presOf" srcId="{F7183423-D2A0-446B-BB78-029B38222033}" destId="{B5ED401B-0814-4550-B0F2-813310CBF309}" srcOrd="0" destOrd="0" presId="urn:microsoft.com/office/officeart/2005/8/layout/vList2"/>
    <dgm:cxn modelId="{BE193631-5FA6-454C-8E8E-47EF93A2CD51}" srcId="{48693017-EC78-49A5-97C3-6071EF4F7390}" destId="{FA57F282-9EC1-447D-A48D-8CB6C9A9A900}" srcOrd="5" destOrd="0" parTransId="{A75CA259-3944-4F58-B00D-9C77CB1865AD}" sibTransId="{4054ECF6-105D-4C9E-BCA8-3E339E455A60}"/>
    <dgm:cxn modelId="{B151F861-DB32-4DD4-A492-C4A332336965}" srcId="{48693017-EC78-49A5-97C3-6071EF4F7390}" destId="{70878456-44DD-45F7-82C1-62BE19F08119}" srcOrd="3" destOrd="0" parTransId="{CA67BD04-456A-493D-B018-83D7F852B932}" sibTransId="{50314FBC-76D8-4F88-A93E-A777D69B9490}"/>
    <dgm:cxn modelId="{E1F4FF44-6774-43D0-BD07-20A2865B991D}" srcId="{48693017-EC78-49A5-97C3-6071EF4F7390}" destId="{F7183423-D2A0-446B-BB78-029B38222033}" srcOrd="1" destOrd="0" parTransId="{C2A2F66A-C968-49E3-9910-CF98B4FD604D}" sibTransId="{9BAC296E-959E-48B3-B09A-F07724DE8126}"/>
    <dgm:cxn modelId="{BA71A36C-7EFE-450F-893E-6F9A3E61F832}" srcId="{48693017-EC78-49A5-97C3-6071EF4F7390}" destId="{CD92EED4-0123-4AA6-AAC7-486EC48E75F2}" srcOrd="2" destOrd="0" parTransId="{0A5A0AFA-422D-4CFE-A125-12B62759766C}" sibTransId="{22BB3E1D-0048-4FD2-ACBD-D3896266FA0F}"/>
    <dgm:cxn modelId="{BDCD1598-40DE-4A17-8CC2-700CF3500D52}" type="presOf" srcId="{48693017-EC78-49A5-97C3-6071EF4F7390}" destId="{372C1254-221F-48A7-8A3B-C177C34E787B}" srcOrd="0" destOrd="0" presId="urn:microsoft.com/office/officeart/2005/8/layout/vList2"/>
    <dgm:cxn modelId="{CA8EA4A4-254B-475D-9C15-36F2D3AA943B}" srcId="{48693017-EC78-49A5-97C3-6071EF4F7390}" destId="{815DE1C8-21A5-483E-A727-0DA3D1A091A4}" srcOrd="4" destOrd="0" parTransId="{8482325A-71AD-413A-84A5-308857E25E5E}" sibTransId="{2E84D40B-E015-40A1-B529-8426DDB6230F}"/>
    <dgm:cxn modelId="{7CD542B0-789C-4D08-A0B7-2B19311275EB}" srcId="{48693017-EC78-49A5-97C3-6071EF4F7390}" destId="{B7115A9C-0CB5-44CF-90DC-AC699D6BA70D}" srcOrd="6" destOrd="0" parTransId="{4266EB4F-02B2-4896-BAC8-8F89A75620B7}" sibTransId="{95E3EFE9-B054-4A47-A11D-95DC0568D7BF}"/>
    <dgm:cxn modelId="{CD658EC2-94C9-4A91-8024-1B4FA59F7333}" type="presOf" srcId="{70878456-44DD-45F7-82C1-62BE19F08119}" destId="{1281A806-B917-496F-A0C2-113570502C95}" srcOrd="0" destOrd="0" presId="urn:microsoft.com/office/officeart/2005/8/layout/vList2"/>
    <dgm:cxn modelId="{73E6A8C6-C121-4253-8AC7-BD3141C00749}" type="presOf" srcId="{FA57F282-9EC1-447D-A48D-8CB6C9A9A900}" destId="{E66BC1C6-A948-43E9-AB3F-6D99FA1AA2D8}" srcOrd="0" destOrd="0" presId="urn:microsoft.com/office/officeart/2005/8/layout/vList2"/>
    <dgm:cxn modelId="{E5C5C0CB-A3CD-440A-9629-E9D2EED99730}" srcId="{48693017-EC78-49A5-97C3-6071EF4F7390}" destId="{24FA18F6-368B-4F36-9226-988BB4F367A7}" srcOrd="0" destOrd="0" parTransId="{284BEEF4-AEEA-447B-9E6C-AEEE8FE2DDAE}" sibTransId="{402C5E71-847C-4FC1-B4BB-A3F087A0A41C}"/>
    <dgm:cxn modelId="{1B7E6DCC-F01A-4DE8-B499-2BADA3077E18}" type="presOf" srcId="{B7115A9C-0CB5-44CF-90DC-AC699D6BA70D}" destId="{D40F57E3-86BA-452E-A9AB-CFF83F25A32D}" srcOrd="0" destOrd="0" presId="urn:microsoft.com/office/officeart/2005/8/layout/vList2"/>
    <dgm:cxn modelId="{E75F87D0-B66A-414C-BABC-419A88310BAA}" type="presOf" srcId="{815DE1C8-21A5-483E-A727-0DA3D1A091A4}" destId="{95F162A8-0B8D-4D11-A1EA-9A63C2F26291}" srcOrd="0" destOrd="0" presId="urn:microsoft.com/office/officeart/2005/8/layout/vList2"/>
    <dgm:cxn modelId="{745170F7-176E-4B51-94CB-82721A3A6BFF}" type="presOf" srcId="{CD92EED4-0123-4AA6-AAC7-486EC48E75F2}" destId="{44BB07B6-2DC1-47F1-9498-E973C0FB03BE}" srcOrd="0" destOrd="0" presId="urn:microsoft.com/office/officeart/2005/8/layout/vList2"/>
    <dgm:cxn modelId="{6AF681F8-9695-49CE-9FD7-F33F137755B8}" type="presOf" srcId="{24FA18F6-368B-4F36-9226-988BB4F367A7}" destId="{8138B850-C451-44AA-A308-18EC51295291}" srcOrd="0" destOrd="0" presId="urn:microsoft.com/office/officeart/2005/8/layout/vList2"/>
    <dgm:cxn modelId="{22062EF4-04AD-4F34-BBDE-5DD51BB45431}" type="presParOf" srcId="{372C1254-221F-48A7-8A3B-C177C34E787B}" destId="{8138B850-C451-44AA-A308-18EC51295291}" srcOrd="0" destOrd="0" presId="urn:microsoft.com/office/officeart/2005/8/layout/vList2"/>
    <dgm:cxn modelId="{510ED2CA-930F-4108-A439-94BB15CC25BF}" type="presParOf" srcId="{372C1254-221F-48A7-8A3B-C177C34E787B}" destId="{73C6EC6E-4501-4522-992F-BDB0BDC40DC8}" srcOrd="1" destOrd="0" presId="urn:microsoft.com/office/officeart/2005/8/layout/vList2"/>
    <dgm:cxn modelId="{29B35802-0EF6-4A8C-A8F0-200B044BD4E4}" type="presParOf" srcId="{372C1254-221F-48A7-8A3B-C177C34E787B}" destId="{B5ED401B-0814-4550-B0F2-813310CBF309}" srcOrd="2" destOrd="0" presId="urn:microsoft.com/office/officeart/2005/8/layout/vList2"/>
    <dgm:cxn modelId="{6D4BFEF4-9A2D-41B0-9E54-D9E50740D7C6}" type="presParOf" srcId="{372C1254-221F-48A7-8A3B-C177C34E787B}" destId="{034FFF47-7831-4F93-B2CC-F3E24869D293}" srcOrd="3" destOrd="0" presId="urn:microsoft.com/office/officeart/2005/8/layout/vList2"/>
    <dgm:cxn modelId="{8817A606-5942-45C4-ABF9-15D5A32C62A0}" type="presParOf" srcId="{372C1254-221F-48A7-8A3B-C177C34E787B}" destId="{44BB07B6-2DC1-47F1-9498-E973C0FB03BE}" srcOrd="4" destOrd="0" presId="urn:microsoft.com/office/officeart/2005/8/layout/vList2"/>
    <dgm:cxn modelId="{FB1D18E0-52F9-4344-BE6A-305310D45490}" type="presParOf" srcId="{372C1254-221F-48A7-8A3B-C177C34E787B}" destId="{0A523FD1-0E18-4B28-A7C6-74CF9AF853EF}" srcOrd="5" destOrd="0" presId="urn:microsoft.com/office/officeart/2005/8/layout/vList2"/>
    <dgm:cxn modelId="{27FE09F4-0407-4E6C-8AAF-2F9A2467720A}" type="presParOf" srcId="{372C1254-221F-48A7-8A3B-C177C34E787B}" destId="{1281A806-B917-496F-A0C2-113570502C95}" srcOrd="6" destOrd="0" presId="urn:microsoft.com/office/officeart/2005/8/layout/vList2"/>
    <dgm:cxn modelId="{367F1876-3F10-4B1B-913C-8A1922E0658F}" type="presParOf" srcId="{372C1254-221F-48A7-8A3B-C177C34E787B}" destId="{147E92FD-7004-43EA-943F-14D966512C8D}" srcOrd="7" destOrd="0" presId="urn:microsoft.com/office/officeart/2005/8/layout/vList2"/>
    <dgm:cxn modelId="{C836FBC5-935B-42BB-ADDE-10596F20340F}" type="presParOf" srcId="{372C1254-221F-48A7-8A3B-C177C34E787B}" destId="{95F162A8-0B8D-4D11-A1EA-9A63C2F26291}" srcOrd="8" destOrd="0" presId="urn:microsoft.com/office/officeart/2005/8/layout/vList2"/>
    <dgm:cxn modelId="{3567DEB6-C68E-4F8A-9255-BC84CF4D6B7A}" type="presParOf" srcId="{372C1254-221F-48A7-8A3B-C177C34E787B}" destId="{F483190A-5777-432B-B862-F05BFAC14F5D}" srcOrd="9" destOrd="0" presId="urn:microsoft.com/office/officeart/2005/8/layout/vList2"/>
    <dgm:cxn modelId="{13681D77-E255-4D85-8C23-4B146EB5F403}" type="presParOf" srcId="{372C1254-221F-48A7-8A3B-C177C34E787B}" destId="{E66BC1C6-A948-43E9-AB3F-6D99FA1AA2D8}" srcOrd="10" destOrd="0" presId="urn:microsoft.com/office/officeart/2005/8/layout/vList2"/>
    <dgm:cxn modelId="{39A9D7E9-880D-40AD-B5E7-FA5F6BDE0770}" type="presParOf" srcId="{372C1254-221F-48A7-8A3B-C177C34E787B}" destId="{3FA2C8D1-61C1-4A87-9A9B-2CF20711688A}" srcOrd="11" destOrd="0" presId="urn:microsoft.com/office/officeart/2005/8/layout/vList2"/>
    <dgm:cxn modelId="{AAC61B57-2BF5-4E03-9515-44DF600BEE21}" type="presParOf" srcId="{372C1254-221F-48A7-8A3B-C177C34E787B}" destId="{D40F57E3-86BA-452E-A9AB-CFF83F25A32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1962-089F-4673-8126-9DC6A4BF177B}">
      <dsp:nvSpPr>
        <dsp:cNvPr id="0" name=""/>
        <dsp:cNvSpPr/>
      </dsp:nvSpPr>
      <dsp:spPr>
        <a:xfrm>
          <a:off x="2307" y="0"/>
          <a:ext cx="4725863" cy="3519488"/>
        </a:xfrm>
        <a:prstGeom prst="roundRect">
          <a:avLst/>
        </a:prstGeom>
        <a:solidFill>
          <a:srgbClr val="2387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The ASAM Criteria is the most widely used and comprehensive set of guidelines for placement, continued stay and transfer/discharge of individuals with substance use disorder and co-occurring conditions.</a:t>
          </a:r>
        </a:p>
      </dsp:txBody>
      <dsp:txXfrm>
        <a:off x="174114" y="171807"/>
        <a:ext cx="4382249" cy="3175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38CC5-C71B-4944-9F52-6EF7516AA440}">
      <dsp:nvSpPr>
        <dsp:cNvPr id="0" name=""/>
        <dsp:cNvSpPr/>
      </dsp:nvSpPr>
      <dsp:spPr>
        <a:xfrm>
          <a:off x="2432" y="0"/>
          <a:ext cx="4981235" cy="3519488"/>
        </a:xfrm>
        <a:prstGeom prst="roundRect">
          <a:avLst/>
        </a:prstGeom>
        <a:solidFill>
          <a:srgbClr val="2387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The ASAM Criteria defines the treatment criteria and levels of care for the treatment of substance-related and co-occurring conditions. The ASAM Criteria structure is the underlying framework for our service codes, fiscal assumptions. Licensed BHA providers are required to use ASAM criteria. Our MCOs use the ASAM Criteria as a utilization management tool.</a:t>
          </a:r>
        </a:p>
      </dsp:txBody>
      <dsp:txXfrm>
        <a:off x="174239" y="171807"/>
        <a:ext cx="4637621" cy="3175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8B850-C451-44AA-A308-18EC51295291}">
      <dsp:nvSpPr>
        <dsp:cNvPr id="0" name=""/>
        <dsp:cNvSpPr/>
      </dsp:nvSpPr>
      <dsp:spPr>
        <a:xfrm>
          <a:off x="0" y="141537"/>
          <a:ext cx="10515600" cy="514800"/>
        </a:xfrm>
        <a:prstGeom prst="roundRect">
          <a:avLst/>
        </a:prstGeom>
        <a:solidFill>
          <a:srgbClr val="4D9D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Adult ASAM Criteria 4th Edition is now available. </a:t>
          </a:r>
        </a:p>
      </dsp:txBody>
      <dsp:txXfrm>
        <a:off x="25130" y="166667"/>
        <a:ext cx="10465340" cy="464540"/>
      </dsp:txXfrm>
    </dsp:sp>
    <dsp:sp modelId="{8B7D6CD3-56D5-4892-8683-F7E46293E820}">
      <dsp:nvSpPr>
        <dsp:cNvPr id="0" name=""/>
        <dsp:cNvSpPr/>
      </dsp:nvSpPr>
      <dsp:spPr>
        <a:xfrm>
          <a:off x="0" y="713937"/>
          <a:ext cx="10515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State will adopt the new ASAM Criteria version in January of 2026.</a:t>
          </a:r>
        </a:p>
      </dsp:txBody>
      <dsp:txXfrm>
        <a:off x="25130" y="739067"/>
        <a:ext cx="10465340" cy="464540"/>
      </dsp:txXfrm>
    </dsp:sp>
    <dsp:sp modelId="{B5ED401B-0814-4550-B0F2-813310CBF309}">
      <dsp:nvSpPr>
        <dsp:cNvPr id="0" name=""/>
        <dsp:cNvSpPr/>
      </dsp:nvSpPr>
      <dsp:spPr>
        <a:xfrm>
          <a:off x="0" y="1286337"/>
          <a:ext cx="10515600" cy="514800"/>
        </a:xfrm>
        <a:prstGeom prst="roundRect">
          <a:avLst/>
        </a:prstGeom>
        <a:solidFill>
          <a:srgbClr val="A66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get ready to use the new version, the state will offer a series of training courses.</a:t>
          </a:r>
        </a:p>
      </dsp:txBody>
      <dsp:txXfrm>
        <a:off x="25130" y="1311467"/>
        <a:ext cx="10465340" cy="464540"/>
      </dsp:txXfrm>
    </dsp:sp>
    <dsp:sp modelId="{1281A806-B917-496F-A0C2-113570502C95}">
      <dsp:nvSpPr>
        <dsp:cNvPr id="0" name=""/>
        <dsp:cNvSpPr/>
      </dsp:nvSpPr>
      <dsp:spPr>
        <a:xfrm>
          <a:off x="0" y="1858737"/>
          <a:ext cx="10515600" cy="514800"/>
        </a:xfrm>
        <a:prstGeom prst="roundRect">
          <a:avLst/>
        </a:prstGeom>
        <a:solidFill>
          <a:srgbClr val="F262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courses will be held virtually and start in July 2024 through January 2026.</a:t>
          </a:r>
        </a:p>
      </dsp:txBody>
      <dsp:txXfrm>
        <a:off x="25130" y="1883867"/>
        <a:ext cx="10465340" cy="464540"/>
      </dsp:txXfrm>
    </dsp:sp>
    <dsp:sp modelId="{95F162A8-0B8D-4D11-A1EA-9A63C2F26291}">
      <dsp:nvSpPr>
        <dsp:cNvPr id="0" name=""/>
        <dsp:cNvSpPr/>
      </dsp:nvSpPr>
      <dsp:spPr>
        <a:xfrm>
          <a:off x="0" y="2431137"/>
          <a:ext cx="10515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Trainings will be offered by the </a:t>
          </a:r>
          <a:r>
            <a:rPr lang="en-US" sz="2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Train for Change Company.   </a:t>
          </a:r>
          <a:endParaRPr lang="en-US" sz="2000" kern="1200" dirty="0">
            <a:solidFill>
              <a:schemeClr val="bg1"/>
            </a:solidFill>
          </a:endParaRPr>
        </a:p>
      </dsp:txBody>
      <dsp:txXfrm>
        <a:off x="25130" y="2456267"/>
        <a:ext cx="10465340" cy="464540"/>
      </dsp:txXfrm>
    </dsp:sp>
    <dsp:sp modelId="{E66BC1C6-A948-43E9-AB3F-6D99FA1AA2D8}">
      <dsp:nvSpPr>
        <dsp:cNvPr id="0" name=""/>
        <dsp:cNvSpPr/>
      </dsp:nvSpPr>
      <dsp:spPr>
        <a:xfrm>
          <a:off x="0" y="3003537"/>
          <a:ext cx="10515600" cy="514800"/>
        </a:xfrm>
        <a:prstGeom prst="roundRect">
          <a:avLst/>
        </a:prstGeom>
        <a:solidFill>
          <a:srgbClr val="A9D1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Adolescent and Transition Age Youth version is anticipated to be released in 2026. </a:t>
          </a:r>
        </a:p>
      </dsp:txBody>
      <dsp:txXfrm>
        <a:off x="25130" y="3028667"/>
        <a:ext cx="10465340" cy="464540"/>
      </dsp:txXfrm>
    </dsp:sp>
    <dsp:sp modelId="{D40F57E3-86BA-452E-A9AB-CFF83F25A32D}">
      <dsp:nvSpPr>
        <dsp:cNvPr id="0" name=""/>
        <dsp:cNvSpPr/>
      </dsp:nvSpPr>
      <dsp:spPr>
        <a:xfrm>
          <a:off x="0" y="3575937"/>
          <a:ext cx="10515600" cy="514800"/>
        </a:xfrm>
        <a:prstGeom prst="roundRect">
          <a:avLst/>
        </a:prstGeom>
        <a:solidFill>
          <a:srgbClr val="A66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More information will be provided as it is available throughout the ASAM training rollout. </a:t>
          </a:r>
        </a:p>
      </dsp:txBody>
      <dsp:txXfrm>
        <a:off x="25130" y="3601067"/>
        <a:ext cx="10465340" cy="464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E4748-A2CC-41ED-AFFB-76C656598F30}">
      <dsp:nvSpPr>
        <dsp:cNvPr id="0" name=""/>
        <dsp:cNvSpPr/>
      </dsp:nvSpPr>
      <dsp:spPr>
        <a:xfrm>
          <a:off x="1549" y="267486"/>
          <a:ext cx="10989156" cy="1130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mn-lt"/>
            </a:rPr>
            <a:t>Training FAQ </a:t>
          </a:r>
        </a:p>
      </dsp:txBody>
      <dsp:txXfrm>
        <a:off x="34655" y="300592"/>
        <a:ext cx="10922944" cy="1064124"/>
      </dsp:txXfrm>
    </dsp:sp>
    <dsp:sp modelId="{C04C049C-5F34-497D-8E06-B5B9CC6BD22D}">
      <dsp:nvSpPr>
        <dsp:cNvPr id="0" name=""/>
        <dsp:cNvSpPr/>
      </dsp:nvSpPr>
      <dsp:spPr>
        <a:xfrm>
          <a:off x="12275" y="1481515"/>
          <a:ext cx="5410456" cy="9184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mn-lt"/>
            </a:rPr>
            <a:t>Who is eligible for the training? </a:t>
          </a:r>
        </a:p>
      </dsp:txBody>
      <dsp:txXfrm>
        <a:off x="39176" y="1508416"/>
        <a:ext cx="5356654" cy="864673"/>
      </dsp:txXfrm>
    </dsp:sp>
    <dsp:sp modelId="{ABC701E3-641F-47AA-B56D-4ED418A0DE26}">
      <dsp:nvSpPr>
        <dsp:cNvPr id="0" name=""/>
        <dsp:cNvSpPr/>
      </dsp:nvSpPr>
      <dsp:spPr>
        <a:xfrm>
          <a:off x="33694" y="2499922"/>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SUDPs &amp; SUDPTs</a:t>
          </a:r>
        </a:p>
      </dsp:txBody>
      <dsp:txXfrm>
        <a:off x="84677" y="2550905"/>
        <a:ext cx="1638737" cy="2592682"/>
      </dsp:txXfrm>
    </dsp:sp>
    <dsp:sp modelId="{09EBC6EA-CDA3-426A-B530-15C628B624C5}">
      <dsp:nvSpPr>
        <dsp:cNvPr id="0" name=""/>
        <dsp:cNvSpPr/>
      </dsp:nvSpPr>
      <dsp:spPr>
        <a:xfrm>
          <a:off x="1847151" y="2499922"/>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dirty="0">
              <a:latin typeface="+mn-lt"/>
            </a:rPr>
            <a:t>Licensed mental health counselors, marriage and family therapists, and social workers working in SUD BHA settings (including associate level)</a:t>
          </a:r>
        </a:p>
      </dsp:txBody>
      <dsp:txXfrm>
        <a:off x="1898134" y="2550905"/>
        <a:ext cx="1638737" cy="2592682"/>
      </dsp:txXfrm>
    </dsp:sp>
    <dsp:sp modelId="{1B9E9210-0CD0-489C-8723-99571FB45C7A}">
      <dsp:nvSpPr>
        <dsp:cNvPr id="0" name=""/>
        <dsp:cNvSpPr/>
      </dsp:nvSpPr>
      <dsp:spPr>
        <a:xfrm>
          <a:off x="3660609" y="2499922"/>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Co-occurring enhanced specialists </a:t>
          </a:r>
        </a:p>
      </dsp:txBody>
      <dsp:txXfrm>
        <a:off x="3711592" y="2550905"/>
        <a:ext cx="1638737" cy="2592682"/>
      </dsp:txXfrm>
    </dsp:sp>
    <dsp:sp modelId="{B0DCC67C-AE65-4E63-9ED2-7B13622D34C7}">
      <dsp:nvSpPr>
        <dsp:cNvPr id="0" name=""/>
        <dsp:cNvSpPr/>
      </dsp:nvSpPr>
      <dsp:spPr>
        <a:xfrm>
          <a:off x="5569667" y="1481515"/>
          <a:ext cx="5410312" cy="9184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mn-lt"/>
            </a:rPr>
            <a:t>The following specialties are:  </a:t>
          </a:r>
        </a:p>
      </dsp:txBody>
      <dsp:txXfrm>
        <a:off x="5596568" y="1508416"/>
        <a:ext cx="5356510" cy="864673"/>
      </dsp:txXfrm>
    </dsp:sp>
    <dsp:sp modelId="{8AE3C1C2-5640-4FC8-A645-D503BBF5CB7E}">
      <dsp:nvSpPr>
        <dsp:cNvPr id="0" name=""/>
        <dsp:cNvSpPr/>
      </dsp:nvSpPr>
      <dsp:spPr>
        <a:xfrm>
          <a:off x="5591013" y="2499922"/>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BH-ASOs and MCOs staff </a:t>
          </a:r>
        </a:p>
      </dsp:txBody>
      <dsp:txXfrm>
        <a:off x="5641996" y="2550905"/>
        <a:ext cx="1638737" cy="2592682"/>
      </dsp:txXfrm>
    </dsp:sp>
    <dsp:sp modelId="{2843BF50-81B9-43C8-B733-5BBE71927015}">
      <dsp:nvSpPr>
        <dsp:cNvPr id="0" name=""/>
        <dsp:cNvSpPr/>
      </dsp:nvSpPr>
      <dsp:spPr>
        <a:xfrm>
          <a:off x="7404471" y="2499922"/>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Tribal partners, tribal providers </a:t>
          </a:r>
        </a:p>
      </dsp:txBody>
      <dsp:txXfrm>
        <a:off x="7455454" y="2550905"/>
        <a:ext cx="1638737" cy="2592682"/>
      </dsp:txXfrm>
    </dsp:sp>
    <dsp:sp modelId="{23529F04-CDE4-4D92-A924-1B49D813AD96}">
      <dsp:nvSpPr>
        <dsp:cNvPr id="0" name=""/>
        <dsp:cNvSpPr/>
      </dsp:nvSpPr>
      <dsp:spPr>
        <a:xfrm>
          <a:off x="9217928" y="2497690"/>
          <a:ext cx="1740703" cy="269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mn-lt"/>
            </a:rPr>
            <a:t>Prescribers (ARNPs, MDs, Pas)</a:t>
          </a:r>
          <a:r>
            <a:rPr lang="en-US" sz="1600" kern="1200"/>
            <a:t> </a:t>
          </a:r>
        </a:p>
      </dsp:txBody>
      <dsp:txXfrm>
        <a:off x="9268911" y="2548673"/>
        <a:ext cx="1638737" cy="2592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6682-FF7E-44B6-80DF-F95A9350D70F}">
      <dsp:nvSpPr>
        <dsp:cNvPr id="0" name=""/>
        <dsp:cNvSpPr/>
      </dsp:nvSpPr>
      <dsp:spPr>
        <a:xfrm>
          <a:off x="0" y="3928"/>
          <a:ext cx="10515600" cy="914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9C078-6F9E-4C80-AA1F-B10B759AF3C2}">
      <dsp:nvSpPr>
        <dsp:cNvPr id="0" name=""/>
        <dsp:cNvSpPr/>
      </dsp:nvSpPr>
      <dsp:spPr>
        <a:xfrm>
          <a:off x="276611" y="209672"/>
          <a:ext cx="502929" cy="502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02770C-8C96-4672-8C42-6A60A36AEAFE}">
      <dsp:nvSpPr>
        <dsp:cNvPr id="0" name=""/>
        <dsp:cNvSpPr/>
      </dsp:nvSpPr>
      <dsp:spPr>
        <a:xfrm>
          <a:off x="1056151" y="3928"/>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90000"/>
            </a:lnSpc>
            <a:spcBef>
              <a:spcPct val="0"/>
            </a:spcBef>
            <a:spcAft>
              <a:spcPct val="35000"/>
            </a:spcAft>
            <a:buNone/>
          </a:pPr>
          <a:r>
            <a:rPr lang="en-US" sz="2200" kern="1200" dirty="0"/>
            <a:t>Is there a cost?</a:t>
          </a:r>
        </a:p>
      </dsp:txBody>
      <dsp:txXfrm>
        <a:off x="1056151" y="3928"/>
        <a:ext cx="4732020" cy="914416"/>
      </dsp:txXfrm>
    </dsp:sp>
    <dsp:sp modelId="{025D7AD0-34EF-4EDF-B439-68F481B7443D}">
      <dsp:nvSpPr>
        <dsp:cNvPr id="0" name=""/>
        <dsp:cNvSpPr/>
      </dsp:nvSpPr>
      <dsp:spPr>
        <a:xfrm>
          <a:off x="5788171" y="3928"/>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90000"/>
            </a:lnSpc>
            <a:spcBef>
              <a:spcPct val="0"/>
            </a:spcBef>
            <a:spcAft>
              <a:spcPct val="35000"/>
            </a:spcAft>
            <a:buNone/>
          </a:pPr>
          <a:r>
            <a:rPr lang="en-US" sz="1100" kern="1200" dirty="0"/>
            <a:t>There is no cost for the training or materials.</a:t>
          </a:r>
        </a:p>
        <a:p>
          <a:pPr marL="0" lvl="0" indent="0" algn="l" defTabSz="488950">
            <a:lnSpc>
              <a:spcPct val="90000"/>
            </a:lnSpc>
            <a:spcBef>
              <a:spcPct val="0"/>
            </a:spcBef>
            <a:spcAft>
              <a:spcPct val="35000"/>
            </a:spcAft>
            <a:buNone/>
          </a:pPr>
          <a:r>
            <a:rPr lang="en-US" sz="1100" kern="1200" dirty="0"/>
            <a:t>Participants are responsible for buying the updated book. </a:t>
          </a:r>
        </a:p>
        <a:p>
          <a:pPr marL="0" lvl="0" indent="0" algn="l" defTabSz="488950">
            <a:lnSpc>
              <a:spcPct val="90000"/>
            </a:lnSpc>
            <a:spcBef>
              <a:spcPct val="0"/>
            </a:spcBef>
            <a:spcAft>
              <a:spcPct val="35000"/>
            </a:spcAft>
            <a:buNone/>
          </a:pPr>
          <a:r>
            <a:rPr lang="en-US" sz="1100" u="sng" kern="1200" dirty="0">
              <a:hlinkClick xmlns:r="http://schemas.openxmlformats.org/officeDocument/2006/relationships" r:id="rId3"/>
            </a:rPr>
            <a:t>The ASAM Criteria 4</a:t>
          </a:r>
          <a:r>
            <a:rPr lang="en-US" sz="1100" u="sng" kern="1200" baseline="30000" dirty="0">
              <a:hlinkClick xmlns:r="http://schemas.openxmlformats.org/officeDocument/2006/relationships" r:id="rId3"/>
            </a:rPr>
            <a:t>th</a:t>
          </a:r>
          <a:r>
            <a:rPr lang="en-US" sz="1100" u="sng" kern="1200" dirty="0">
              <a:hlinkClick xmlns:r="http://schemas.openxmlformats.org/officeDocument/2006/relationships" r:id="rId3"/>
            </a:rPr>
            <a:t> Edition book or online version can be purchased online. </a:t>
          </a:r>
          <a:r>
            <a:rPr lang="en-US" sz="1100" kern="1200" dirty="0"/>
            <a:t> </a:t>
          </a:r>
        </a:p>
      </dsp:txBody>
      <dsp:txXfrm>
        <a:off x="5788171" y="3928"/>
        <a:ext cx="4726396" cy="914416"/>
      </dsp:txXfrm>
    </dsp:sp>
    <dsp:sp modelId="{6055980C-4561-4268-AC09-2D08065567D4}">
      <dsp:nvSpPr>
        <dsp:cNvPr id="0" name=""/>
        <dsp:cNvSpPr/>
      </dsp:nvSpPr>
      <dsp:spPr>
        <a:xfrm>
          <a:off x="0" y="1146949"/>
          <a:ext cx="10515600" cy="914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A5D51-B086-423C-AB52-5D4F542D6207}">
      <dsp:nvSpPr>
        <dsp:cNvPr id="0" name=""/>
        <dsp:cNvSpPr/>
      </dsp:nvSpPr>
      <dsp:spPr>
        <a:xfrm>
          <a:off x="276611" y="1352693"/>
          <a:ext cx="502929" cy="50292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9D89F-8D0B-4470-A8C3-2B8BA062A753}">
      <dsp:nvSpPr>
        <dsp:cNvPr id="0" name=""/>
        <dsp:cNvSpPr/>
      </dsp:nvSpPr>
      <dsp:spPr>
        <a:xfrm>
          <a:off x="1056151" y="1146949"/>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90000"/>
            </a:lnSpc>
            <a:spcBef>
              <a:spcPct val="0"/>
            </a:spcBef>
            <a:spcAft>
              <a:spcPct val="35000"/>
            </a:spcAft>
            <a:buNone/>
          </a:pPr>
          <a:r>
            <a:rPr lang="en-US" sz="2200" kern="1200" dirty="0"/>
            <a:t>When are the trainings dates?</a:t>
          </a:r>
        </a:p>
      </dsp:txBody>
      <dsp:txXfrm>
        <a:off x="1056151" y="1146949"/>
        <a:ext cx="4732020" cy="914416"/>
      </dsp:txXfrm>
    </dsp:sp>
    <dsp:sp modelId="{F910069A-7884-4D12-B4BC-BE36E07E64B0}">
      <dsp:nvSpPr>
        <dsp:cNvPr id="0" name=""/>
        <dsp:cNvSpPr/>
      </dsp:nvSpPr>
      <dsp:spPr>
        <a:xfrm>
          <a:off x="5788171" y="1146949"/>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90000"/>
            </a:lnSpc>
            <a:spcBef>
              <a:spcPct val="0"/>
            </a:spcBef>
            <a:spcAft>
              <a:spcPct val="35000"/>
            </a:spcAft>
            <a:buNone/>
          </a:pPr>
          <a:r>
            <a:rPr lang="en-US" sz="1100" kern="1200" dirty="0"/>
            <a:t>The trainings will be offered between July 2024 and January 2026.  </a:t>
          </a:r>
        </a:p>
      </dsp:txBody>
      <dsp:txXfrm>
        <a:off x="5788171" y="1146949"/>
        <a:ext cx="4726396" cy="914416"/>
      </dsp:txXfrm>
    </dsp:sp>
    <dsp:sp modelId="{0BFD6EA5-A745-4417-9C94-92A483DE6197}">
      <dsp:nvSpPr>
        <dsp:cNvPr id="0" name=""/>
        <dsp:cNvSpPr/>
      </dsp:nvSpPr>
      <dsp:spPr>
        <a:xfrm>
          <a:off x="0" y="2289970"/>
          <a:ext cx="10515600" cy="914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B7037-74A9-4449-AEC1-07B49EC96024}">
      <dsp:nvSpPr>
        <dsp:cNvPr id="0" name=""/>
        <dsp:cNvSpPr/>
      </dsp:nvSpPr>
      <dsp:spPr>
        <a:xfrm>
          <a:off x="276611" y="2495714"/>
          <a:ext cx="502929" cy="50292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279900-56DA-4076-B54E-CAD2346826AE}">
      <dsp:nvSpPr>
        <dsp:cNvPr id="0" name=""/>
        <dsp:cNvSpPr/>
      </dsp:nvSpPr>
      <dsp:spPr>
        <a:xfrm>
          <a:off x="1056151" y="2289970"/>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90000"/>
            </a:lnSpc>
            <a:spcBef>
              <a:spcPct val="0"/>
            </a:spcBef>
            <a:spcAft>
              <a:spcPct val="35000"/>
            </a:spcAft>
            <a:buNone/>
          </a:pPr>
          <a:r>
            <a:rPr lang="en-US" sz="2200" kern="1200" dirty="0"/>
            <a:t>Will CEUs be offered? </a:t>
          </a:r>
        </a:p>
      </dsp:txBody>
      <dsp:txXfrm>
        <a:off x="1056151" y="2289970"/>
        <a:ext cx="4732020" cy="914416"/>
      </dsp:txXfrm>
    </dsp:sp>
    <dsp:sp modelId="{A9438431-080B-494E-9A13-2EDCA811BF50}">
      <dsp:nvSpPr>
        <dsp:cNvPr id="0" name=""/>
        <dsp:cNvSpPr/>
      </dsp:nvSpPr>
      <dsp:spPr>
        <a:xfrm>
          <a:off x="5788171" y="2289970"/>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90000"/>
            </a:lnSpc>
            <a:spcBef>
              <a:spcPct val="0"/>
            </a:spcBef>
            <a:spcAft>
              <a:spcPct val="35000"/>
            </a:spcAft>
            <a:buNone/>
          </a:pPr>
          <a:r>
            <a:rPr lang="en-US" sz="1100" kern="1200" dirty="0"/>
            <a:t>Yes, NAADAC CEUs are offered. </a:t>
          </a:r>
        </a:p>
      </dsp:txBody>
      <dsp:txXfrm>
        <a:off x="5788171" y="2289970"/>
        <a:ext cx="4726396" cy="914416"/>
      </dsp:txXfrm>
    </dsp:sp>
    <dsp:sp modelId="{0B9E4961-DFB6-4326-9E34-AE36C64EE382}">
      <dsp:nvSpPr>
        <dsp:cNvPr id="0" name=""/>
        <dsp:cNvSpPr/>
      </dsp:nvSpPr>
      <dsp:spPr>
        <a:xfrm>
          <a:off x="0" y="3432991"/>
          <a:ext cx="10515600" cy="914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9D4DB-8147-4FB1-9B66-DFE5120B9F9E}">
      <dsp:nvSpPr>
        <dsp:cNvPr id="0" name=""/>
        <dsp:cNvSpPr/>
      </dsp:nvSpPr>
      <dsp:spPr>
        <a:xfrm>
          <a:off x="276611" y="3638735"/>
          <a:ext cx="502929" cy="50292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C98DF-B3BA-428F-B05E-9A56CD6F21B5}">
      <dsp:nvSpPr>
        <dsp:cNvPr id="0" name=""/>
        <dsp:cNvSpPr/>
      </dsp:nvSpPr>
      <dsp:spPr>
        <a:xfrm>
          <a:off x="1056151" y="3432991"/>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90000"/>
            </a:lnSpc>
            <a:spcBef>
              <a:spcPct val="0"/>
            </a:spcBef>
            <a:spcAft>
              <a:spcPct val="35000"/>
            </a:spcAft>
            <a:buNone/>
          </a:pPr>
          <a:r>
            <a:rPr lang="en-US" sz="2200" kern="1200" dirty="0"/>
            <a:t>What is the training format?</a:t>
          </a:r>
        </a:p>
      </dsp:txBody>
      <dsp:txXfrm>
        <a:off x="1056151" y="3432991"/>
        <a:ext cx="4732020" cy="914416"/>
      </dsp:txXfrm>
    </dsp:sp>
    <dsp:sp modelId="{CED6A3AC-ACB9-4E68-921A-E48911B9EA73}">
      <dsp:nvSpPr>
        <dsp:cNvPr id="0" name=""/>
        <dsp:cNvSpPr/>
      </dsp:nvSpPr>
      <dsp:spPr>
        <a:xfrm>
          <a:off x="5788171" y="3432991"/>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rtl="0">
            <a:lnSpc>
              <a:spcPct val="90000"/>
            </a:lnSpc>
            <a:spcBef>
              <a:spcPct val="0"/>
            </a:spcBef>
            <a:spcAft>
              <a:spcPct val="35000"/>
            </a:spcAft>
            <a:buNone/>
          </a:pPr>
          <a:r>
            <a:rPr lang="en-US" sz="1100" kern="1200" dirty="0"/>
            <a:t>All trainings will be held virtually.</a:t>
          </a:r>
          <a:r>
            <a:rPr lang="en-US" sz="1100" kern="1200" dirty="0">
              <a:latin typeface="Segoe UI Semibold"/>
            </a:rPr>
            <a:t>  </a:t>
          </a:r>
          <a:r>
            <a:rPr lang="en-US" sz="1100" kern="1200" dirty="0">
              <a:hlinkClick xmlns:r="http://schemas.openxmlformats.org/officeDocument/2006/relationships" r:id="rId10"/>
            </a:rPr>
            <a:t>https://www.hca.wa.gov/billers-providers-partners/program-information-providers/american-society-addiction-medicine-asam</a:t>
          </a:r>
          <a:r>
            <a:rPr lang="en-US" sz="1100" kern="1200" dirty="0">
              <a:latin typeface="Segoe UI Semibold"/>
            </a:rPr>
            <a:t> </a:t>
          </a:r>
          <a:endParaRPr lang="en-US" sz="1100" kern="1200" dirty="0"/>
        </a:p>
      </dsp:txBody>
      <dsp:txXfrm>
        <a:off x="5788171" y="3432991"/>
        <a:ext cx="4726396" cy="914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181F4-045C-495F-BB9C-6E70EFD3A98C}">
      <dsp:nvSpPr>
        <dsp:cNvPr id="0" name=""/>
        <dsp:cNvSpPr/>
      </dsp:nvSpPr>
      <dsp:spPr>
        <a:xfrm>
          <a:off x="0" y="516"/>
          <a:ext cx="10515600" cy="1208926"/>
        </a:xfrm>
        <a:prstGeom prst="roundRect">
          <a:avLst>
            <a:gd name="adj" fmla="val 10000"/>
          </a:avLst>
        </a:prstGeom>
        <a:solidFill>
          <a:srgbClr val="8BBF84"/>
        </a:solidFill>
        <a:ln>
          <a:noFill/>
        </a:ln>
        <a:effectLst/>
      </dsp:spPr>
      <dsp:style>
        <a:lnRef idx="0">
          <a:scrgbClr r="0" g="0" b="0"/>
        </a:lnRef>
        <a:fillRef idx="1">
          <a:scrgbClr r="0" g="0" b="0"/>
        </a:fillRef>
        <a:effectRef idx="0">
          <a:scrgbClr r="0" g="0" b="0"/>
        </a:effectRef>
        <a:fontRef idx="minor"/>
      </dsp:style>
    </dsp:sp>
    <dsp:sp modelId="{6B0CDCF9-72E7-48A3-A023-02AEA5DF7980}">
      <dsp:nvSpPr>
        <dsp:cNvPr id="0" name=""/>
        <dsp:cNvSpPr/>
      </dsp:nvSpPr>
      <dsp:spPr>
        <a:xfrm>
          <a:off x="365700" y="272525"/>
          <a:ext cx="664909" cy="664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298A6-83C1-418A-A842-6726AE15E1B6}">
      <dsp:nvSpPr>
        <dsp:cNvPr id="0" name=""/>
        <dsp:cNvSpPr/>
      </dsp:nvSpPr>
      <dsp:spPr>
        <a:xfrm>
          <a:off x="1396309" y="516"/>
          <a:ext cx="4732020" cy="120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en-US" sz="1700" kern="1200" dirty="0"/>
            <a:t>Tier 1: The Evolution of The ASAM Criteria: What’s New in the Fourth Edition. </a:t>
          </a:r>
        </a:p>
      </dsp:txBody>
      <dsp:txXfrm>
        <a:off x="1396309" y="516"/>
        <a:ext cx="4732020" cy="1208926"/>
      </dsp:txXfrm>
    </dsp:sp>
    <dsp:sp modelId="{328AF7D3-94B3-4605-B017-514B894E7BE2}">
      <dsp:nvSpPr>
        <dsp:cNvPr id="0" name=""/>
        <dsp:cNvSpPr/>
      </dsp:nvSpPr>
      <dsp:spPr>
        <a:xfrm>
          <a:off x="6128329" y="516"/>
          <a:ext cx="4387270" cy="120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577850">
            <a:lnSpc>
              <a:spcPct val="100000"/>
            </a:lnSpc>
            <a:spcBef>
              <a:spcPct val="0"/>
            </a:spcBef>
            <a:spcAft>
              <a:spcPct val="35000"/>
            </a:spcAft>
            <a:buNone/>
          </a:pPr>
          <a:r>
            <a:rPr lang="en-US" sz="1300" kern="1200" dirty="0"/>
            <a:t>Great for a broad audience who works in the field and wants a consolidated overview of the ASAM updates.</a:t>
          </a:r>
        </a:p>
      </dsp:txBody>
      <dsp:txXfrm>
        <a:off x="6128329" y="516"/>
        <a:ext cx="4387270" cy="1208926"/>
      </dsp:txXfrm>
    </dsp:sp>
    <dsp:sp modelId="{9D81E1C7-9DC4-4FDD-BFA3-AF5663B4999B}">
      <dsp:nvSpPr>
        <dsp:cNvPr id="0" name=""/>
        <dsp:cNvSpPr/>
      </dsp:nvSpPr>
      <dsp:spPr>
        <a:xfrm>
          <a:off x="0" y="1511674"/>
          <a:ext cx="10515600" cy="1208926"/>
        </a:xfrm>
        <a:prstGeom prst="roundRect">
          <a:avLst>
            <a:gd name="adj" fmla="val 10000"/>
          </a:avLst>
        </a:prstGeom>
        <a:solidFill>
          <a:srgbClr val="94B7DF"/>
        </a:solidFill>
        <a:ln>
          <a:noFill/>
        </a:ln>
        <a:effectLst/>
      </dsp:spPr>
      <dsp:style>
        <a:lnRef idx="0">
          <a:scrgbClr r="0" g="0" b="0"/>
        </a:lnRef>
        <a:fillRef idx="1">
          <a:scrgbClr r="0" g="0" b="0"/>
        </a:fillRef>
        <a:effectRef idx="0">
          <a:scrgbClr r="0" g="0" b="0"/>
        </a:effectRef>
        <a:fontRef idx="minor"/>
      </dsp:style>
    </dsp:sp>
    <dsp:sp modelId="{CCA4297C-D18C-4B70-81FB-63C08D11894C}">
      <dsp:nvSpPr>
        <dsp:cNvPr id="0" name=""/>
        <dsp:cNvSpPr/>
      </dsp:nvSpPr>
      <dsp:spPr>
        <a:xfrm>
          <a:off x="365700" y="1783682"/>
          <a:ext cx="664909" cy="664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23FC8-F0B0-49B6-A51E-BCC8D680663C}">
      <dsp:nvSpPr>
        <dsp:cNvPr id="0" name=""/>
        <dsp:cNvSpPr/>
      </dsp:nvSpPr>
      <dsp:spPr>
        <a:xfrm>
          <a:off x="1396309" y="1511674"/>
          <a:ext cx="4732020" cy="120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en-US" sz="1700" kern="1200"/>
            <a:t>Tier 2: Two-day ASAM Criteria Fourth Edition Skill-building Training.</a:t>
          </a:r>
        </a:p>
      </dsp:txBody>
      <dsp:txXfrm>
        <a:off x="1396309" y="1511674"/>
        <a:ext cx="4732020" cy="1208926"/>
      </dsp:txXfrm>
    </dsp:sp>
    <dsp:sp modelId="{BABBEF65-807E-400E-A2DD-5B723AA0F5EE}">
      <dsp:nvSpPr>
        <dsp:cNvPr id="0" name=""/>
        <dsp:cNvSpPr/>
      </dsp:nvSpPr>
      <dsp:spPr>
        <a:xfrm>
          <a:off x="6128329" y="1511674"/>
          <a:ext cx="4387270" cy="120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577850">
            <a:lnSpc>
              <a:spcPct val="100000"/>
            </a:lnSpc>
            <a:spcBef>
              <a:spcPct val="0"/>
            </a:spcBef>
            <a:spcAft>
              <a:spcPct val="35000"/>
            </a:spcAft>
            <a:buNone/>
          </a:pPr>
          <a:r>
            <a:rPr lang="en-US" sz="1300" kern="1200"/>
            <a:t>Great for clinicians who are newer to the field or are SUDPTs who would benefit from an in-depth course. </a:t>
          </a:r>
        </a:p>
      </dsp:txBody>
      <dsp:txXfrm>
        <a:off x="6128329" y="1511674"/>
        <a:ext cx="4387270" cy="1208926"/>
      </dsp:txXfrm>
    </dsp:sp>
    <dsp:sp modelId="{C9FF7BDF-78FA-47F4-AAB6-F6A96F50AB63}">
      <dsp:nvSpPr>
        <dsp:cNvPr id="0" name=""/>
        <dsp:cNvSpPr/>
      </dsp:nvSpPr>
      <dsp:spPr>
        <a:xfrm>
          <a:off x="0" y="3022832"/>
          <a:ext cx="10515600" cy="1208926"/>
        </a:xfrm>
        <a:prstGeom prst="roundRect">
          <a:avLst>
            <a:gd name="adj" fmla="val 10000"/>
          </a:avLst>
        </a:prstGeom>
        <a:solidFill>
          <a:srgbClr val="F69B6E"/>
        </a:solidFill>
        <a:ln>
          <a:noFill/>
        </a:ln>
        <a:effectLst/>
      </dsp:spPr>
      <dsp:style>
        <a:lnRef idx="0">
          <a:scrgbClr r="0" g="0" b="0"/>
        </a:lnRef>
        <a:fillRef idx="1">
          <a:scrgbClr r="0" g="0" b="0"/>
        </a:fillRef>
        <a:effectRef idx="0">
          <a:scrgbClr r="0" g="0" b="0"/>
        </a:effectRef>
        <a:fontRef idx="minor"/>
      </dsp:style>
    </dsp:sp>
    <dsp:sp modelId="{EDAC3247-E05C-440C-8140-28A70CB9D1B5}">
      <dsp:nvSpPr>
        <dsp:cNvPr id="0" name=""/>
        <dsp:cNvSpPr/>
      </dsp:nvSpPr>
      <dsp:spPr>
        <a:xfrm>
          <a:off x="365700" y="3294840"/>
          <a:ext cx="664909" cy="664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5592C-4859-49D0-9963-1FF097625595}">
      <dsp:nvSpPr>
        <dsp:cNvPr id="0" name=""/>
        <dsp:cNvSpPr/>
      </dsp:nvSpPr>
      <dsp:spPr>
        <a:xfrm>
          <a:off x="1396309" y="3022832"/>
          <a:ext cx="4732020" cy="1208926"/>
        </a:xfrm>
        <a:prstGeom prst="rect">
          <a:avLst/>
        </a:prstGeom>
        <a:solidFill>
          <a:srgbClr val="F69B6E"/>
        </a:solid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en-US" sz="1700" kern="1200" dirty="0"/>
            <a:t>Tier 3: Implementation, Improvement, Sustainability and Coaching of the ASAM Criteria, A “How To,” Science Based Approach. </a:t>
          </a:r>
        </a:p>
      </dsp:txBody>
      <dsp:txXfrm>
        <a:off x="1396309" y="3022832"/>
        <a:ext cx="4732020" cy="1208926"/>
      </dsp:txXfrm>
    </dsp:sp>
    <dsp:sp modelId="{793BDE30-3512-4186-80E9-173BEBE9D4E5}">
      <dsp:nvSpPr>
        <dsp:cNvPr id="0" name=""/>
        <dsp:cNvSpPr/>
      </dsp:nvSpPr>
      <dsp:spPr>
        <a:xfrm>
          <a:off x="6128329" y="3022832"/>
          <a:ext cx="4387270" cy="120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577850">
            <a:lnSpc>
              <a:spcPct val="100000"/>
            </a:lnSpc>
            <a:spcBef>
              <a:spcPct val="0"/>
            </a:spcBef>
            <a:spcAft>
              <a:spcPct val="35000"/>
            </a:spcAft>
            <a:buNone/>
          </a:pPr>
          <a:r>
            <a:rPr lang="en-US" sz="1300" kern="1200"/>
            <a:t>Designed for clinical supervisors, directors, administrators, and decision makers who play a key role in implementation and ongoing support of adopting the changes within their organization. </a:t>
          </a:r>
        </a:p>
      </dsp:txBody>
      <dsp:txXfrm>
        <a:off x="6128329" y="3022832"/>
        <a:ext cx="4387270" cy="1208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9E05B-F710-43C9-9A64-13E1FB69BBA0}">
      <dsp:nvSpPr>
        <dsp:cNvPr id="0" name=""/>
        <dsp:cNvSpPr/>
      </dsp:nvSpPr>
      <dsp:spPr>
        <a:xfrm>
          <a:off x="0" y="707092"/>
          <a:ext cx="5181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F27F2-F5E5-46F1-98FC-4A470D43FECF}">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10AFB-0C0F-4267-971E-1483E7E0F656}">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90000"/>
            </a:lnSpc>
            <a:spcBef>
              <a:spcPct val="0"/>
            </a:spcBef>
            <a:spcAft>
              <a:spcPct val="35000"/>
            </a:spcAft>
            <a:buNone/>
          </a:pPr>
          <a:r>
            <a:rPr lang="en-US" sz="2100" kern="1200"/>
            <a:t>All training tiers are open for registration.</a:t>
          </a:r>
        </a:p>
      </dsp:txBody>
      <dsp:txXfrm>
        <a:off x="1507738" y="707092"/>
        <a:ext cx="3673861" cy="1305401"/>
      </dsp:txXfrm>
    </dsp:sp>
    <dsp:sp modelId="{2D9F6538-444D-41BB-8FDD-CC7586EC4F11}">
      <dsp:nvSpPr>
        <dsp:cNvPr id="0" name=""/>
        <dsp:cNvSpPr/>
      </dsp:nvSpPr>
      <dsp:spPr>
        <a:xfrm>
          <a:off x="0" y="2338843"/>
          <a:ext cx="5181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2C1CB-7119-44DD-97AD-327BF18C957D}">
      <dsp:nvSpPr>
        <dsp:cNvPr id="0" name=""/>
        <dsp:cNvSpPr/>
      </dsp:nvSpPr>
      <dsp:spPr>
        <a:xfrm>
          <a:off x="394883" y="2632558"/>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64B98-0687-4390-B186-2C029B98D59F}">
      <dsp:nvSpPr>
        <dsp:cNvPr id="0" name=""/>
        <dsp:cNvSpPr/>
      </dsp:nvSpPr>
      <dsp:spPr>
        <a:xfrm>
          <a:off x="1507738" y="2338843"/>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90000"/>
            </a:lnSpc>
            <a:spcBef>
              <a:spcPct val="0"/>
            </a:spcBef>
            <a:spcAft>
              <a:spcPct val="35000"/>
            </a:spcAft>
            <a:buNone/>
          </a:pPr>
          <a:r>
            <a:rPr lang="en-US" sz="2100" kern="1200" dirty="0"/>
            <a:t>Read </a:t>
          </a:r>
          <a:r>
            <a:rPr lang="en-US" sz="2100" kern="1200" dirty="0">
              <a:hlinkClick xmlns:r="http://schemas.openxmlformats.org/officeDocument/2006/relationships" r:id="rId5"/>
            </a:rPr>
            <a:t>the ASAM training FAQ </a:t>
          </a:r>
          <a:r>
            <a:rPr lang="en-US" sz="2100" kern="1200" dirty="0"/>
            <a:t>to find the training that works best for you needs. </a:t>
          </a:r>
        </a:p>
      </dsp:txBody>
      <dsp:txXfrm>
        <a:off x="1507738" y="2338843"/>
        <a:ext cx="367386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8B850-C451-44AA-A308-18EC51295291}">
      <dsp:nvSpPr>
        <dsp:cNvPr id="0" name=""/>
        <dsp:cNvSpPr/>
      </dsp:nvSpPr>
      <dsp:spPr>
        <a:xfrm>
          <a:off x="0" y="43012"/>
          <a:ext cx="10515600" cy="540540"/>
        </a:xfrm>
        <a:prstGeom prst="roundRect">
          <a:avLst/>
        </a:prstGeom>
        <a:solidFill>
          <a:srgbClr val="4D9D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 The budget proposal will fund training, and technical assistance. </a:t>
          </a:r>
          <a:endParaRPr lang="en-US" sz="2100" kern="1200" dirty="0"/>
        </a:p>
      </dsp:txBody>
      <dsp:txXfrm>
        <a:off x="26387" y="69399"/>
        <a:ext cx="10462826" cy="487766"/>
      </dsp:txXfrm>
    </dsp:sp>
    <dsp:sp modelId="{B5ED401B-0814-4550-B0F2-813310CBF309}">
      <dsp:nvSpPr>
        <dsp:cNvPr id="0" name=""/>
        <dsp:cNvSpPr/>
      </dsp:nvSpPr>
      <dsp:spPr>
        <a:xfrm>
          <a:off x="0" y="644032"/>
          <a:ext cx="10515600"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Funding for the following </a:t>
          </a:r>
        </a:p>
      </dsp:txBody>
      <dsp:txXfrm>
        <a:off x="26387" y="670419"/>
        <a:ext cx="10462826" cy="487766"/>
      </dsp:txXfrm>
    </dsp:sp>
    <dsp:sp modelId="{44BB07B6-2DC1-47F1-9498-E973C0FB03BE}">
      <dsp:nvSpPr>
        <dsp:cNvPr id="0" name=""/>
        <dsp:cNvSpPr/>
      </dsp:nvSpPr>
      <dsp:spPr>
        <a:xfrm>
          <a:off x="0" y="1245052"/>
          <a:ext cx="10515600" cy="540540"/>
        </a:xfrm>
        <a:prstGeom prst="roundRect">
          <a:avLst/>
        </a:prstGeom>
        <a:solidFill>
          <a:srgbClr val="925D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Segoe UI Semibold"/>
            </a:rPr>
            <a:t> Co-occurring enhanced services </a:t>
          </a:r>
          <a:endParaRPr lang="en-US" sz="2100" kern="1200" dirty="0"/>
        </a:p>
      </dsp:txBody>
      <dsp:txXfrm>
        <a:off x="26387" y="1271439"/>
        <a:ext cx="10462826" cy="487766"/>
      </dsp:txXfrm>
    </dsp:sp>
    <dsp:sp modelId="{1281A806-B917-496F-A0C2-113570502C95}">
      <dsp:nvSpPr>
        <dsp:cNvPr id="0" name=""/>
        <dsp:cNvSpPr/>
      </dsp:nvSpPr>
      <dsp:spPr>
        <a:xfrm>
          <a:off x="0" y="1846072"/>
          <a:ext cx="10515600" cy="540540"/>
        </a:xfrm>
        <a:prstGeom prst="roundRect">
          <a:avLst/>
        </a:prstGeom>
        <a:solidFill>
          <a:srgbClr val="F48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 Adds long-term remission monitoring in outpatient services</a:t>
          </a:r>
          <a:endParaRPr lang="en-US" sz="2100" kern="1200" dirty="0"/>
        </a:p>
      </dsp:txBody>
      <dsp:txXfrm>
        <a:off x="26387" y="1872459"/>
        <a:ext cx="10462826" cy="487766"/>
      </dsp:txXfrm>
    </dsp:sp>
    <dsp:sp modelId="{95F162A8-0B8D-4D11-A1EA-9A63C2F26291}">
      <dsp:nvSpPr>
        <dsp:cNvPr id="0" name=""/>
        <dsp:cNvSpPr/>
      </dsp:nvSpPr>
      <dsp:spPr>
        <a:xfrm>
          <a:off x="0" y="2447092"/>
          <a:ext cx="10515600" cy="540540"/>
        </a:xfrm>
        <a:prstGeom prst="roundRect">
          <a:avLst/>
        </a:prstGeom>
        <a:solidFill>
          <a:srgbClr val="2387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 Adds SUD high intensity outpatient (HIOP, 2.5)</a:t>
          </a:r>
          <a:endParaRPr lang="en-US" sz="2100" kern="1200" dirty="0"/>
        </a:p>
      </dsp:txBody>
      <dsp:txXfrm>
        <a:off x="26387" y="2473479"/>
        <a:ext cx="10462826" cy="487766"/>
      </dsp:txXfrm>
    </dsp:sp>
    <dsp:sp modelId="{E66BC1C6-A948-43E9-AB3F-6D99FA1AA2D8}">
      <dsp:nvSpPr>
        <dsp:cNvPr id="0" name=""/>
        <dsp:cNvSpPr/>
      </dsp:nvSpPr>
      <dsp:spPr>
        <a:xfrm>
          <a:off x="0" y="3048113"/>
          <a:ext cx="10515600" cy="540540"/>
        </a:xfrm>
        <a:prstGeom prst="roundRect">
          <a:avLst/>
        </a:prstGeom>
        <a:solidFill>
          <a:srgbClr val="A9D1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 Clinically managed low intensity residential</a:t>
          </a:r>
          <a:endParaRPr lang="en-US" sz="2100" kern="1200" dirty="0"/>
        </a:p>
      </dsp:txBody>
      <dsp:txXfrm>
        <a:off x="26387" y="3074500"/>
        <a:ext cx="10462826" cy="487766"/>
      </dsp:txXfrm>
    </dsp:sp>
    <dsp:sp modelId="{D40F57E3-86BA-452E-A9AB-CFF83F25A32D}">
      <dsp:nvSpPr>
        <dsp:cNvPr id="0" name=""/>
        <dsp:cNvSpPr/>
      </dsp:nvSpPr>
      <dsp:spPr>
        <a:xfrm>
          <a:off x="0" y="3649133"/>
          <a:ext cx="10515600" cy="540540"/>
        </a:xfrm>
        <a:prstGeom prst="roundRect">
          <a:avLst/>
        </a:prstGeom>
        <a:solidFill>
          <a:srgbClr val="A66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egoe UI Semibold"/>
            </a:rPr>
            <a:t>Medically Monitored intensive inpatient services </a:t>
          </a:r>
          <a:endParaRPr lang="en-US" sz="2100" kern="1200" dirty="0"/>
        </a:p>
      </dsp:txBody>
      <dsp:txXfrm>
        <a:off x="26387" y="3675520"/>
        <a:ext cx="10462826" cy="4877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C61B-21B2-4DA6-B8B3-F76571739C6B}"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2E0B-5BAA-43B7-8F48-3C44F32B5B07}" type="slidenum">
              <a:rPr lang="en-US" smtClean="0"/>
              <a:t>‹#›</a:t>
            </a:fld>
            <a:endParaRPr lang="en-US"/>
          </a:p>
        </p:txBody>
      </p:sp>
    </p:spTree>
    <p:extLst>
      <p:ext uri="{BB962C8B-B14F-4D97-AF65-F5344CB8AC3E}">
        <p14:creationId xmlns:p14="http://schemas.microsoft.com/office/powerpoint/2010/main" val="33042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0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0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a:p>
        </p:txBody>
      </p:sp>
      <p:sp>
        <p:nvSpPr>
          <p:cNvPr id="4" name="Slide Number Placeholder 3"/>
          <p:cNvSpPr>
            <a:spLocks noGrp="1"/>
          </p:cNvSpPr>
          <p:nvPr>
            <p:ph type="sldNum" sz="quarter" idx="5"/>
          </p:nvPr>
        </p:nvSpPr>
        <p:spPr/>
        <p:txBody>
          <a:bodyPr/>
          <a:lstStyle/>
          <a:p>
            <a:fld id="{FE492E0B-5BAA-43B7-8F48-3C44F32B5B07}" type="slidenum">
              <a:rPr lang="en-US" smtClean="0"/>
              <a:t>14</a:t>
            </a:fld>
            <a:endParaRPr lang="en-US"/>
          </a:p>
        </p:txBody>
      </p:sp>
    </p:spTree>
    <p:extLst>
      <p:ext uri="{BB962C8B-B14F-4D97-AF65-F5344CB8AC3E}">
        <p14:creationId xmlns:p14="http://schemas.microsoft.com/office/powerpoint/2010/main" val="126126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01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2</a:t>
            </a:fld>
            <a:endParaRPr lang="en-US"/>
          </a:p>
        </p:txBody>
      </p:sp>
    </p:spTree>
    <p:extLst>
      <p:ext uri="{BB962C8B-B14F-4D97-AF65-F5344CB8AC3E}">
        <p14:creationId xmlns:p14="http://schemas.microsoft.com/office/powerpoint/2010/main" val="427760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3</a:t>
            </a:fld>
            <a:endParaRPr lang="en-US"/>
          </a:p>
        </p:txBody>
      </p:sp>
    </p:spTree>
    <p:extLst>
      <p:ext uri="{BB962C8B-B14F-4D97-AF65-F5344CB8AC3E}">
        <p14:creationId xmlns:p14="http://schemas.microsoft.com/office/powerpoint/2010/main" val="271828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76D87-1E87-4BD9-A9B7-CB3E2247EC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97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5</a:t>
            </a:fld>
            <a:endParaRPr lang="en-US"/>
          </a:p>
        </p:txBody>
      </p:sp>
    </p:spTree>
    <p:extLst>
      <p:ext uri="{BB962C8B-B14F-4D97-AF65-F5344CB8AC3E}">
        <p14:creationId xmlns:p14="http://schemas.microsoft.com/office/powerpoint/2010/main" val="67159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6</a:t>
            </a:fld>
            <a:endParaRPr lang="en-US"/>
          </a:p>
        </p:txBody>
      </p:sp>
    </p:spTree>
    <p:extLst>
      <p:ext uri="{BB962C8B-B14F-4D97-AF65-F5344CB8AC3E}">
        <p14:creationId xmlns:p14="http://schemas.microsoft.com/office/powerpoint/2010/main" val="374049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a:p>
          <a:p>
            <a:endParaRPr lang="en-US" dirty="0">
              <a:cs typeface="Calibri"/>
            </a:endParaRPr>
          </a:p>
        </p:txBody>
      </p:sp>
      <p:sp>
        <p:nvSpPr>
          <p:cNvPr id="4" name="Slide Number Placeholder 3"/>
          <p:cNvSpPr>
            <a:spLocks noGrp="1"/>
          </p:cNvSpPr>
          <p:nvPr>
            <p:ph type="sldNum" sz="quarter" idx="10"/>
          </p:nvPr>
        </p:nvSpPr>
        <p:spPr/>
        <p:txBody>
          <a:bodyPr/>
          <a:lstStyle/>
          <a:p>
            <a:fld id="{54627941-49F9-4476-90D1-CDAC079DBD0D}" type="slidenum">
              <a:rPr lang="en-US" smtClean="0"/>
              <a:t>7</a:t>
            </a:fld>
            <a:endParaRPr lang="en-US"/>
          </a:p>
        </p:txBody>
      </p:sp>
    </p:spTree>
    <p:extLst>
      <p:ext uri="{BB962C8B-B14F-4D97-AF65-F5344CB8AC3E}">
        <p14:creationId xmlns:p14="http://schemas.microsoft.com/office/powerpoint/2010/main" val="375237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8</a:t>
            </a:fld>
            <a:endParaRPr lang="en-US"/>
          </a:p>
        </p:txBody>
      </p:sp>
    </p:spTree>
    <p:extLst>
      <p:ext uri="{BB962C8B-B14F-4D97-AF65-F5344CB8AC3E}">
        <p14:creationId xmlns:p14="http://schemas.microsoft.com/office/powerpoint/2010/main" val="311831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492E0B-5BAA-43B7-8F48-3C44F32B5B07}" type="slidenum">
              <a:rPr lang="en-US" smtClean="0"/>
              <a:t>9</a:t>
            </a:fld>
            <a:endParaRPr lang="en-US"/>
          </a:p>
        </p:txBody>
      </p:sp>
    </p:spTree>
    <p:extLst>
      <p:ext uri="{BB962C8B-B14F-4D97-AF65-F5344CB8AC3E}">
        <p14:creationId xmlns:p14="http://schemas.microsoft.com/office/powerpoint/2010/main" val="339363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8978" y="1825625"/>
            <a:ext cx="540082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4220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046" y="1681163"/>
            <a:ext cx="5364529"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3046" y="2505075"/>
            <a:ext cx="536452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35172"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3517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85269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3244" y="2152092"/>
            <a:ext cx="7158800" cy="2443401"/>
          </a:xfrm>
        </p:spPr>
        <p:txBody>
          <a:bodyPr anchor="b">
            <a:normAutofit/>
          </a:bodyPr>
          <a:lstStyle>
            <a:lvl1pPr algn="r">
              <a:defRPr lang="en-US" dirty="0"/>
            </a:lvl1pPr>
          </a:lstStyle>
          <a:p>
            <a:r>
              <a:rPr lang="en-US"/>
              <a:t>CLICK TO EDIT MASTER TITLE STYLE</a:t>
            </a:r>
          </a:p>
        </p:txBody>
      </p:sp>
      <p:sp>
        <p:nvSpPr>
          <p:cNvPr id="3" name="Subtitle 2"/>
          <p:cNvSpPr>
            <a:spLocks noGrp="1"/>
          </p:cNvSpPr>
          <p:nvPr>
            <p:ph type="subTitle" idx="1"/>
          </p:nvPr>
        </p:nvSpPr>
        <p:spPr>
          <a:xfrm>
            <a:off x="3813244" y="4769708"/>
            <a:ext cx="71588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
        <p:nvSpPr>
          <p:cNvPr id="7" name="Rectangle 6"/>
          <p:cNvSpPr>
            <a:spLocks noChangeArrowheads="1"/>
          </p:cNvSpPr>
          <p:nvPr userDrawn="1"/>
        </p:nvSpPr>
        <p:spPr bwMode="auto">
          <a:xfrm rot="10800000">
            <a:off x="6846411" y="4658517"/>
            <a:ext cx="3973989"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35524" y="5949521"/>
            <a:ext cx="2564231" cy="438148"/>
          </a:xfrm>
          <a:prstGeom prst="rect">
            <a:avLst/>
          </a:prstGeom>
        </p:spPr>
      </p:pic>
    </p:spTree>
    <p:extLst>
      <p:ext uri="{BB962C8B-B14F-4D97-AF65-F5344CB8AC3E}">
        <p14:creationId xmlns:p14="http://schemas.microsoft.com/office/powerpoint/2010/main" val="46299002"/>
      </p:ext>
    </p:extLst>
  </p:cSld>
  <p:clrMapOvr>
    <a:masterClrMapping/>
  </p:clrMapOvr>
  <p:extLst>
    <p:ext uri="{DCECCB84-F9BA-43D5-87BE-67443E8EF086}">
      <p15:sldGuideLst xmlns:p15="http://schemas.microsoft.com/office/powerpoint/2012/main">
        <p15:guide id="1" orient="horz" pos="2160">
          <p15:clr>
            <a:srgbClr val="FBAE40"/>
          </p15:clr>
        </p15:guide>
        <p15:guide id="2" pos="5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668560"/>
            <a:ext cx="10515600" cy="42063"/>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7" y="1668562"/>
            <a:ext cx="10881360" cy="43527"/>
          </a:xfrm>
          <a:prstGeom prst="rect">
            <a:avLst/>
          </a:prstGeom>
        </p:spPr>
      </p:pic>
    </p:spTree>
    <p:extLst>
      <p:ext uri="{BB962C8B-B14F-4D97-AF65-F5344CB8AC3E}">
        <p14:creationId xmlns:p14="http://schemas.microsoft.com/office/powerpoint/2010/main" val="5026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9858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7" y="1668562"/>
            <a:ext cx="10881360" cy="43527"/>
          </a:xfrm>
          <a:prstGeom prst="rect">
            <a:avLst/>
          </a:prstGeom>
        </p:spPr>
      </p:pic>
      <p:sp>
        <p:nvSpPr>
          <p:cNvPr id="10" name="Title 1"/>
          <p:cNvSpPr>
            <a:spLocks noGrp="1"/>
          </p:cNvSpPr>
          <p:nvPr>
            <p:ph type="title"/>
          </p:nvPr>
        </p:nvSpPr>
        <p:spPr>
          <a:xfrm>
            <a:off x="618977" y="633046"/>
            <a:ext cx="10888395" cy="1057642"/>
          </a:xfrm>
        </p:spPr>
        <p:txBody>
          <a:bodyPr/>
          <a:lstStyle/>
          <a:p>
            <a:r>
              <a:rPr lang="en-US"/>
              <a:t>Click to edit Master title style</a:t>
            </a:r>
          </a:p>
        </p:txBody>
      </p:sp>
    </p:spTree>
    <p:extLst>
      <p:ext uri="{BB962C8B-B14F-4D97-AF65-F5344CB8AC3E}">
        <p14:creationId xmlns:p14="http://schemas.microsoft.com/office/powerpoint/2010/main" val="175554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633047" y="1668562"/>
            <a:ext cx="10881360" cy="43527"/>
          </a:xfrm>
          <a:prstGeom prst="rect">
            <a:avLst/>
          </a:prstGeom>
        </p:spPr>
      </p:pic>
    </p:spTree>
    <p:extLst>
      <p:ext uri="{BB962C8B-B14F-4D97-AF65-F5344CB8AC3E}">
        <p14:creationId xmlns:p14="http://schemas.microsoft.com/office/powerpoint/2010/main" val="85952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503875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29914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502481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729676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046" y="1681163"/>
            <a:ext cx="53645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3046" y="2505075"/>
            <a:ext cx="536452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422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422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1347727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610020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126857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2879949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87598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1559461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1164370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046" y="1681163"/>
            <a:ext cx="53645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3046" y="2505075"/>
            <a:ext cx="536452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422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422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40443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515600" cy="1004888"/>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668560"/>
            <a:ext cx="10515600" cy="42063"/>
          </a:xfrm>
          <a:prstGeom prst="rect">
            <a:avLst/>
          </a:prstGeom>
        </p:spPr>
      </p:pic>
    </p:spTree>
    <p:extLst>
      <p:ext uri="{BB962C8B-B14F-4D97-AF65-F5344CB8AC3E}">
        <p14:creationId xmlns:p14="http://schemas.microsoft.com/office/powerpoint/2010/main" val="1180329562"/>
      </p:ext>
    </p:extLst>
  </p:cSld>
  <p:clrMapOvr>
    <a:masterClrMapping/>
  </p:clrMapOvr>
  <p:extLst>
    <p:ext uri="{DCECCB84-F9BA-43D5-87BE-67443E8EF086}">
      <p15:sldGuideLst xmlns:p15="http://schemas.microsoft.com/office/powerpoint/2012/main">
        <p15:guide id="2" orient="horz" pos="38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7837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wmf"/><Relationship Id="rId5" Type="http://schemas.openxmlformats.org/officeDocument/2006/relationships/slideLayout" Target="../slideLayouts/slideLayout14.xml"/><Relationship Id="rId15" Type="http://schemas.openxmlformats.org/officeDocument/2006/relationships/image" Target="../media/image11.w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1.xml"/><Relationship Id="rId7" Type="http://schemas.openxmlformats.org/officeDocument/2006/relationships/image" Target="../media/image3.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image" Target="../media/image11.wmf"/><Relationship Id="rId4" Type="http://schemas.openxmlformats.org/officeDocument/2006/relationships/slideLayout" Target="../slideLayouts/slideLayout22.xml"/><Relationship Id="rId9" Type="http://schemas.openxmlformats.org/officeDocument/2006/relationships/image" Target="../media/image10.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6.xml"/><Relationship Id="rId7" Type="http://schemas.openxmlformats.org/officeDocument/2006/relationships/image" Target="../media/image12.png"/><Relationship Id="rId12" Type="http://schemas.openxmlformats.org/officeDocument/2006/relationships/image" Target="../media/image10.w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8.xml"/><Relationship Id="rId10" Type="http://schemas.openxmlformats.org/officeDocument/2006/relationships/image" Target="../media/image13.wmf"/><Relationship Id="rId4" Type="http://schemas.openxmlformats.org/officeDocument/2006/relationships/slideLayout" Target="../slideLayouts/slideLayout27.xml"/><Relationship Id="rId9" Type="http://schemas.openxmlformats.org/officeDocument/2006/relationships/image" Target="../media/image8.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w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wmf"/><Relationship Id="rId17" Type="http://schemas.openxmlformats.org/officeDocument/2006/relationships/image" Target="../media/image6.wmf"/><Relationship Id="rId2" Type="http://schemas.openxmlformats.org/officeDocument/2006/relationships/slideLayout" Target="../slideLayouts/slideLayout30.xml"/><Relationship Id="rId16" Type="http://schemas.openxmlformats.org/officeDocument/2006/relationships/image" Target="../media/image5.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5" Type="http://schemas.openxmlformats.org/officeDocument/2006/relationships/image" Target="../media/image4.w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800"/>
            <a:ext cx="10526150" cy="9521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33706"/>
            <a:ext cx="10515600" cy="42326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11"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903101" y="6182751"/>
            <a:ext cx="2461249" cy="420644"/>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pos="7152"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userDrawn="1"/>
        </p:nvSpPr>
        <p:spPr bwMode="auto">
          <a:xfrm>
            <a:off x="-11113" y="6381750"/>
            <a:ext cx="1958975"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userDrawn="1"/>
        </p:nvSpPr>
        <p:spPr bwMode="auto">
          <a:xfrm>
            <a:off x="1981200" y="6381750"/>
            <a:ext cx="1958975"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3973513" y="6381750"/>
            <a:ext cx="979488"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984750" y="6381750"/>
            <a:ext cx="490538"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2"/>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3"/>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4"/>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5"/>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3788" y="633046"/>
            <a:ext cx="9978773"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73788" y="1825629"/>
            <a:ext cx="9978773"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13" y="6497329"/>
            <a:ext cx="920263"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887302768"/>
      </p:ext>
    </p:extLst>
  </p:cSld>
  <p:clrMap bg1="lt1" tx1="dk1" bg2="lt2" tx2="dk2" accent1="accent1" accent2="accent2" accent3="accent3" accent4="accent4" accent5="accent5" accent6="accent6" hlink="hlink" folHlink="folHlink"/>
  <p:sldLayoutIdLst>
    <p:sldLayoutId id="2147483708" r:id="rId1"/>
    <p:sldLayoutId id="2147483711" r:id="rId2"/>
    <p:sldLayoutId id="2147483712" r:id="rId3"/>
    <p:sldLayoutId id="2147483713" r:id="rId4"/>
    <p:sldLayoutId id="2147483714" r:id="rId5"/>
  </p:sldLayoutIdLst>
  <p:hf hdr="0" ftr="0" dt="0"/>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7"/>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8"/>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9"/>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0"/>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1" y="0"/>
            <a:ext cx="12192000" cy="6858000"/>
            <a:chOff x="1" y="0"/>
            <a:chExt cx="12192000" cy="685800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754" y="0"/>
              <a:ext cx="5988237" cy="6858000"/>
            </a:xfrm>
            <a:prstGeom prst="rect">
              <a:avLst/>
            </a:prstGeom>
          </p:spPr>
        </p:pic>
      </p:grpSp>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21615" y="6216423"/>
            <a:ext cx="2461249" cy="420644"/>
          </a:xfrm>
          <a:prstGeom prst="rect">
            <a:avLst/>
          </a:prstGeom>
        </p:spPr>
      </p:pic>
    </p:spTree>
    <p:extLst>
      <p:ext uri="{BB962C8B-B14F-4D97-AF65-F5344CB8AC3E}">
        <p14:creationId xmlns:p14="http://schemas.microsoft.com/office/powerpoint/2010/main" val="29465257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4"/>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5"/>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6"/>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7"/>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SUDdbhrproviderhelp@hca.wa.gov"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6740" y="2152092"/>
            <a:ext cx="8316803" cy="2443401"/>
          </a:xfrm>
        </p:spPr>
        <p:txBody>
          <a:bodyPr>
            <a:normAutofit/>
          </a:bodyPr>
          <a:lstStyle/>
          <a:p>
            <a:r>
              <a:rPr lang="en-US" kern="0">
                <a:effectLst/>
                <a:latin typeface="+mn-lt"/>
                <a:ea typeface="Aptos" panose="020B0004020202020204" pitchFamily="34" charset="0"/>
                <a:cs typeface="Times New Roman" panose="02020603050405020304" pitchFamily="18" charset="0"/>
              </a:rPr>
              <a:t>The Adult ASAM Criteria 4</a:t>
            </a:r>
            <a:r>
              <a:rPr lang="en-US" kern="0" baseline="30000">
                <a:effectLst/>
                <a:latin typeface="+mn-lt"/>
                <a:ea typeface="Aptos" panose="020B0004020202020204" pitchFamily="34" charset="0"/>
                <a:cs typeface="Times New Roman" panose="02020603050405020304" pitchFamily="18" charset="0"/>
              </a:rPr>
              <a:t>th</a:t>
            </a:r>
            <a:r>
              <a:rPr lang="en-US" kern="0">
                <a:effectLst/>
                <a:latin typeface="+mn-lt"/>
                <a:ea typeface="Aptos" panose="020B0004020202020204" pitchFamily="34" charset="0"/>
                <a:cs typeface="Times New Roman" panose="02020603050405020304" pitchFamily="18" charset="0"/>
              </a:rPr>
              <a:t> Edition </a:t>
            </a:r>
            <a:endParaRPr lang="en-US">
              <a:latin typeface="+mn-lt"/>
            </a:endParaRPr>
          </a:p>
        </p:txBody>
      </p:sp>
      <p:sp>
        <p:nvSpPr>
          <p:cNvPr id="3" name="TextBox 2">
            <a:extLst>
              <a:ext uri="{FF2B5EF4-FFF2-40B4-BE49-F238E27FC236}">
                <a16:creationId xmlns:a16="http://schemas.microsoft.com/office/drawing/2014/main" id="{82DF60F1-741D-B9E8-1B28-7DE6C38343EC}"/>
              </a:ext>
            </a:extLst>
          </p:cNvPr>
          <p:cNvSpPr txBox="1"/>
          <p:nvPr/>
        </p:nvSpPr>
        <p:spPr>
          <a:xfrm>
            <a:off x="9134948" y="4753069"/>
            <a:ext cx="1798596" cy="369332"/>
          </a:xfrm>
          <a:prstGeom prst="rect">
            <a:avLst/>
          </a:prstGeom>
          <a:noFill/>
        </p:spPr>
        <p:txBody>
          <a:bodyPr wrap="square" rtlCol="0">
            <a:spAutoFit/>
          </a:bodyPr>
          <a:lstStyle/>
          <a:p>
            <a:r>
              <a:rPr lang="en-US" dirty="0">
                <a:solidFill>
                  <a:schemeClr val="bg1"/>
                </a:solidFill>
              </a:rPr>
              <a:t>October 7, 2024</a:t>
            </a:r>
          </a:p>
        </p:txBody>
      </p:sp>
      <p:sp>
        <p:nvSpPr>
          <p:cNvPr id="4" name="Slide Number Placeholder 3">
            <a:extLst>
              <a:ext uri="{FF2B5EF4-FFF2-40B4-BE49-F238E27FC236}">
                <a16:creationId xmlns:a16="http://schemas.microsoft.com/office/drawing/2014/main" id="{253015F1-9518-8912-2134-33628033A82A}"/>
              </a:ext>
            </a:extLst>
          </p:cNvPr>
          <p:cNvSpPr>
            <a:spLocks noGrp="1"/>
          </p:cNvSpPr>
          <p:nvPr>
            <p:ph type="sldNum" sz="quarter" idx="12"/>
          </p:nvPr>
        </p:nvSpPr>
        <p:spPr/>
        <p:txBody>
          <a:bodyPr/>
          <a:lstStyle/>
          <a:p>
            <a:pPr algn="l"/>
            <a:fld id="{8F0AB5D1-9059-428D-ACFC-BA1258997AE0}" type="slidenum">
              <a:rPr lang="en-US" smtClean="0"/>
              <a:pPr algn="l"/>
              <a:t>1</a:t>
            </a:fld>
            <a:endParaRPr lang="en-US"/>
          </a:p>
        </p:txBody>
      </p:sp>
    </p:spTree>
    <p:extLst>
      <p:ext uri="{BB962C8B-B14F-4D97-AF65-F5344CB8AC3E}">
        <p14:creationId xmlns:p14="http://schemas.microsoft.com/office/powerpoint/2010/main" val="139720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56D2-5909-AB73-F03A-A44FBFDCA787}"/>
              </a:ext>
            </a:extLst>
          </p:cNvPr>
          <p:cNvSpPr>
            <a:spLocks noGrp="1"/>
          </p:cNvSpPr>
          <p:nvPr>
            <p:ph type="title"/>
          </p:nvPr>
        </p:nvSpPr>
        <p:spPr/>
        <p:txBody>
          <a:bodyPr/>
          <a:lstStyle/>
          <a:p>
            <a:r>
              <a:rPr lang="en-US" dirty="0"/>
              <a:t>ASAM criteria update timeline</a:t>
            </a:r>
          </a:p>
        </p:txBody>
      </p:sp>
      <p:graphicFrame>
        <p:nvGraphicFramePr>
          <p:cNvPr id="4" name="Table 3" descr="Timeline organized by Adult, Adolescent and Transition Age Youth, and Shared items.">
            <a:extLst>
              <a:ext uri="{FF2B5EF4-FFF2-40B4-BE49-F238E27FC236}">
                <a16:creationId xmlns:a16="http://schemas.microsoft.com/office/drawing/2014/main" id="{8E5013ED-0F5B-9278-5305-800CFAA65569}"/>
              </a:ext>
            </a:extLst>
          </p:cNvPr>
          <p:cNvGraphicFramePr>
            <a:graphicFrameLocks noGrp="1"/>
          </p:cNvGraphicFramePr>
          <p:nvPr>
            <p:extLst>
              <p:ext uri="{D42A27DB-BD31-4B8C-83A1-F6EECF244321}">
                <p14:modId xmlns:p14="http://schemas.microsoft.com/office/powerpoint/2010/main" val="3346421414"/>
              </p:ext>
            </p:extLst>
          </p:nvPr>
        </p:nvGraphicFramePr>
        <p:xfrm>
          <a:off x="618978" y="2230570"/>
          <a:ext cx="10972945" cy="3814539"/>
        </p:xfrm>
        <a:graphic>
          <a:graphicData uri="http://schemas.openxmlformats.org/drawingml/2006/table">
            <a:tbl>
              <a:tblPr firstRow="1" bandRow="1">
                <a:tableStyleId>{5C22544A-7EE6-4342-B048-85BDC9FD1C3A}</a:tableStyleId>
              </a:tblPr>
              <a:tblGrid>
                <a:gridCol w="1695597">
                  <a:extLst>
                    <a:ext uri="{9D8B030D-6E8A-4147-A177-3AD203B41FA5}">
                      <a16:colId xmlns:a16="http://schemas.microsoft.com/office/drawing/2014/main" val="350265230"/>
                    </a:ext>
                  </a:extLst>
                </a:gridCol>
                <a:gridCol w="2247900">
                  <a:extLst>
                    <a:ext uri="{9D8B030D-6E8A-4147-A177-3AD203B41FA5}">
                      <a16:colId xmlns:a16="http://schemas.microsoft.com/office/drawing/2014/main" val="1478002403"/>
                    </a:ext>
                  </a:extLst>
                </a:gridCol>
                <a:gridCol w="2409825">
                  <a:extLst>
                    <a:ext uri="{9D8B030D-6E8A-4147-A177-3AD203B41FA5}">
                      <a16:colId xmlns:a16="http://schemas.microsoft.com/office/drawing/2014/main" val="1924624875"/>
                    </a:ext>
                  </a:extLst>
                </a:gridCol>
                <a:gridCol w="2266950">
                  <a:extLst>
                    <a:ext uri="{9D8B030D-6E8A-4147-A177-3AD203B41FA5}">
                      <a16:colId xmlns:a16="http://schemas.microsoft.com/office/drawing/2014/main" val="1931319216"/>
                    </a:ext>
                  </a:extLst>
                </a:gridCol>
                <a:gridCol w="2352673">
                  <a:extLst>
                    <a:ext uri="{9D8B030D-6E8A-4147-A177-3AD203B41FA5}">
                      <a16:colId xmlns:a16="http://schemas.microsoft.com/office/drawing/2014/main" val="2567711265"/>
                    </a:ext>
                  </a:extLst>
                </a:gridCol>
              </a:tblGrid>
              <a:tr h="397513">
                <a:tc>
                  <a:txBody>
                    <a:bodyPr/>
                    <a:lstStyle/>
                    <a:p>
                      <a:endParaRPr lang="en-US" dirty="0"/>
                    </a:p>
                  </a:txBody>
                  <a:tcPr>
                    <a:lnB w="38100" cmpd="sng">
                      <a:noFill/>
                    </a:lnB>
                    <a:noFill/>
                  </a:tcPr>
                </a:tc>
                <a:tc>
                  <a:txBody>
                    <a:bodyPr/>
                    <a:lstStyle/>
                    <a:p>
                      <a:r>
                        <a:rPr lang="en-US" sz="1600" dirty="0">
                          <a:solidFill>
                            <a:schemeClr val="tx1"/>
                          </a:solidFill>
                        </a:rPr>
                        <a:t> 2024</a:t>
                      </a:r>
                    </a:p>
                  </a:txBody>
                  <a:tcPr>
                    <a:lnB w="38100" cmpd="sng">
                      <a:noFill/>
                    </a:lnB>
                    <a:noFill/>
                  </a:tcPr>
                </a:tc>
                <a:tc>
                  <a:txBody>
                    <a:bodyPr/>
                    <a:lstStyle/>
                    <a:p>
                      <a:r>
                        <a:rPr lang="en-US" sz="1600" dirty="0">
                          <a:solidFill>
                            <a:schemeClr val="tx1"/>
                          </a:solidFill>
                        </a:rPr>
                        <a:t> 2025</a:t>
                      </a:r>
                    </a:p>
                  </a:txBody>
                  <a:tcPr>
                    <a:lnB w="38100" cmpd="sng">
                      <a:noFill/>
                    </a:lnB>
                    <a:noFill/>
                  </a:tcPr>
                </a:tc>
                <a:tc>
                  <a:txBody>
                    <a:bodyPr/>
                    <a:lstStyle/>
                    <a:p>
                      <a:r>
                        <a:rPr lang="en-US" sz="1600" dirty="0">
                          <a:solidFill>
                            <a:schemeClr val="tx1"/>
                          </a:solidFill>
                        </a:rPr>
                        <a:t> 2026</a:t>
                      </a:r>
                    </a:p>
                  </a:txBody>
                  <a:tcPr>
                    <a:lnB w="38100" cmpd="sng">
                      <a:noFill/>
                    </a:lnB>
                    <a:noFill/>
                  </a:tcPr>
                </a:tc>
                <a:tc>
                  <a:txBody>
                    <a:bodyPr/>
                    <a:lstStyle/>
                    <a:p>
                      <a:r>
                        <a:rPr lang="en-US" sz="1600" dirty="0">
                          <a:solidFill>
                            <a:schemeClr val="tx1"/>
                          </a:solidFill>
                        </a:rPr>
                        <a:t> 2027-28</a:t>
                      </a:r>
                    </a:p>
                  </a:txBody>
                  <a:tcPr>
                    <a:lnB w="38100" cmpd="sng">
                      <a:noFill/>
                    </a:lnB>
                    <a:noFill/>
                  </a:tcPr>
                </a:tc>
                <a:extLst>
                  <a:ext uri="{0D108BD9-81ED-4DB2-BD59-A6C34878D82A}">
                    <a16:rowId xmlns:a16="http://schemas.microsoft.com/office/drawing/2014/main" val="2143600536"/>
                  </a:ext>
                </a:extLst>
              </a:tr>
              <a:tr h="1133475">
                <a:tc>
                  <a:txBody>
                    <a:bodyPr/>
                    <a:lstStyle/>
                    <a:p>
                      <a:r>
                        <a:rPr lang="en-US" sz="1600" b="1" dirty="0"/>
                        <a:t>Adult</a:t>
                      </a:r>
                    </a:p>
                    <a:p>
                      <a:endParaRPr lang="en-US" sz="1600" b="1" dirty="0"/>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dirty="0"/>
                        <a:t>Implementation preparation (May-Dec)</a:t>
                      </a:r>
                    </a:p>
                    <a:p>
                      <a:pPr marL="171450" indent="-171450">
                        <a:buFont typeface="Arial" panose="020B0604020202020204" pitchFamily="34" charset="0"/>
                        <a:buChar char="•"/>
                      </a:pPr>
                      <a:r>
                        <a:rPr lang="en-US" sz="1000" dirty="0"/>
                        <a:t>Training for organizations &amp; providers (July-Early ‘25)</a:t>
                      </a: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1" dirty="0"/>
                        <a:t>Service Encounter Reporting Instructions (SERI) published </a:t>
                      </a:r>
                      <a:br>
                        <a:rPr lang="en-US" sz="1000" b="1" dirty="0"/>
                      </a:br>
                      <a:r>
                        <a:rPr lang="en-US" sz="1000" b="1" dirty="0"/>
                        <a:t>(Oct 1st)</a:t>
                      </a:r>
                    </a:p>
                    <a:p>
                      <a:pPr marL="171450" indent="-171450">
                        <a:buFont typeface="Arial" panose="020B0604020202020204" pitchFamily="34" charset="0"/>
                        <a:buChar char="•"/>
                      </a:pPr>
                      <a:r>
                        <a:rPr lang="en-US" sz="1000" b="1" dirty="0"/>
                        <a:t>SUD billing guide update</a:t>
                      </a:r>
                    </a:p>
                    <a:p>
                      <a:pPr marL="171450" indent="-171450">
                        <a:buFont typeface="Arial" panose="020B0604020202020204" pitchFamily="34" charset="0"/>
                        <a:buChar char="•"/>
                      </a:pPr>
                      <a:r>
                        <a:rPr lang="en-US" sz="1000" dirty="0"/>
                        <a:t>Training for organizations &amp; providers (Early ‘25)</a:t>
                      </a: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dirty="0"/>
                        <a:t>Assessment, feedback support (Jan-Dec)</a:t>
                      </a:r>
                    </a:p>
                    <a:p>
                      <a:pPr marL="171450" indent="-171450">
                        <a:buFont typeface="Arial" panose="020B0604020202020204" pitchFamily="34" charset="0"/>
                        <a:buChar char="•"/>
                      </a:pPr>
                      <a:r>
                        <a:rPr lang="en-US" sz="1000" b="1" dirty="0"/>
                        <a:t>Adopt and utilize ASAM Criteria 4th Edition </a:t>
                      </a:r>
                      <a:br>
                        <a:rPr lang="en-US" sz="1000" b="1" dirty="0"/>
                      </a:br>
                      <a:r>
                        <a:rPr lang="en-US" sz="1000" b="1" dirty="0"/>
                        <a:t>(Jan 1)</a:t>
                      </a: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8729677"/>
                  </a:ext>
                </a:extLst>
              </a:tr>
              <a:tr h="1308191">
                <a:tc>
                  <a:txBody>
                    <a:bodyPr/>
                    <a:lstStyle/>
                    <a:p>
                      <a:r>
                        <a:rPr lang="en-US" sz="1600" b="1" dirty="0"/>
                        <a:t>Shared</a:t>
                      </a: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Tx/>
                        <a:buNone/>
                      </a:pPr>
                      <a:r>
                        <a:rPr lang="en-US" sz="1000" dirty="0"/>
                        <a:t>Implementation preparation, internal workgroup(s), communications, </a:t>
                      </a:r>
                      <a:br>
                        <a:rPr lang="en-US" sz="1000" dirty="0"/>
                      </a:br>
                      <a:r>
                        <a:rPr lang="en-US" sz="1000" dirty="0"/>
                        <a:t>provider engagement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000" dirty="0"/>
                        <a:t>Implementation preparation, internal workgroup(s), communications, </a:t>
                      </a:r>
                      <a:br>
                        <a:rPr lang="en-US" sz="1000" dirty="0"/>
                      </a:br>
                      <a:r>
                        <a:rPr lang="en-US" sz="1000" dirty="0"/>
                        <a:t>provider engagement </a:t>
                      </a: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en-US" sz="1000" b="1" dirty="0"/>
                        <a:t>Anticipated release of ATAY version</a:t>
                      </a: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en-US" sz="1000" b="1" dirty="0"/>
                        <a:t>Anticipated release of Correctional Settings &amp; Reentry Edition</a:t>
                      </a:r>
                    </a:p>
                    <a:p>
                      <a:pPr marL="171450" indent="-171450">
                        <a:buFont typeface="Arial" panose="020B0604020202020204" pitchFamily="34" charset="0"/>
                        <a:buChar char="•"/>
                      </a:pPr>
                      <a:r>
                        <a:rPr lang="en-US" sz="1000" b="1" dirty="0"/>
                        <a:t>Anticipated release of Behavioral Addictions Edition </a:t>
                      </a:r>
                      <a:r>
                        <a:rPr lang="en-US" sz="1000" b="0" dirty="0"/>
                        <a:t>i.e., gambling, internet and gaming addiction, sex addiction</a:t>
                      </a: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02646589"/>
                  </a:ext>
                </a:extLst>
              </a:tr>
              <a:tr h="914400">
                <a:tc>
                  <a:txBody>
                    <a:bodyPr/>
                    <a:lstStyle/>
                    <a:p>
                      <a:r>
                        <a:rPr lang="en-US" sz="1600" b="1" dirty="0"/>
                        <a:t>Adolescent &amp; Transition Age Youth (ATAY)</a:t>
                      </a:r>
                    </a:p>
                    <a:p>
                      <a:r>
                        <a:rPr lang="en-US" sz="1000" b="0" i="0" dirty="0"/>
                        <a:t>Proposed timeline </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rPr>
                        <a:t>Collaborate &amp; strategize with adult ASAM project planning team </a:t>
                      </a:r>
                      <a:br>
                        <a:rPr lang="en-US" sz="1000" kern="1200" dirty="0">
                          <a:solidFill>
                            <a:schemeClr val="tx1"/>
                          </a:solidFill>
                        </a:rPr>
                      </a:br>
                      <a:r>
                        <a:rPr lang="en-US" sz="1000" kern="1200" dirty="0">
                          <a:solidFill>
                            <a:schemeClr val="tx1"/>
                          </a:solidFill>
                        </a:rPr>
                        <a:t>(Feb-Dec)</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Data assessment for co-occurring capacity system partner meetings </a:t>
                      </a:r>
                      <a:endParaRPr lang="en-US" sz="1000" kern="1200" dirty="0">
                        <a:cs typeface="Segoe UI"/>
                      </a:endParaRPr>
                    </a:p>
                    <a:p>
                      <a:endParaRPr lang="en-US" sz="10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rPr>
                        <a:t>Training for organizations &amp; providers </a:t>
                      </a:r>
                      <a:endParaRPr lang="en-US" sz="1000" b="0" kern="1200" dirty="0">
                        <a:solidFill>
                          <a:schemeClr val="tx1"/>
                        </a:solidFill>
                        <a:cs typeface="Segoe UI"/>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defTabSz="488950">
                        <a:lnSpc>
                          <a:spcPct val="90000"/>
                        </a:lnSpc>
                        <a:spcBef>
                          <a:spcPct val="0"/>
                        </a:spcBef>
                        <a:spcAft>
                          <a:spcPct val="35000"/>
                        </a:spcAft>
                        <a:buFont typeface="Arial" panose="020B0604020202020204" pitchFamily="34" charset="0"/>
                        <a:buChar char="•"/>
                      </a:pPr>
                      <a:r>
                        <a:rPr lang="en-US" sz="1000" kern="1200" dirty="0"/>
                        <a:t>Adopt</a:t>
                      </a:r>
                      <a:r>
                        <a:rPr lang="en-US" sz="1000" dirty="0"/>
                        <a:t> and utilize </a:t>
                      </a:r>
                      <a:r>
                        <a:rPr lang="en-US" sz="1000" kern="1200" dirty="0"/>
                        <a:t>ATAY</a:t>
                      </a:r>
                      <a:r>
                        <a:rPr lang="en-US" sz="1000" dirty="0"/>
                        <a:t> 4th Edition</a:t>
                      </a:r>
                      <a:endParaRPr lang="en-US" sz="1000" dirty="0">
                        <a:cs typeface="Segoe UI"/>
                      </a:endParaRPr>
                    </a:p>
                    <a:p>
                      <a:pPr marL="171450" indent="-171450" defTabSz="488950">
                        <a:lnSpc>
                          <a:spcPct val="90000"/>
                        </a:lnSpc>
                        <a:spcBef>
                          <a:spcPct val="0"/>
                        </a:spcBef>
                        <a:spcAft>
                          <a:spcPct val="35000"/>
                        </a:spcAft>
                        <a:buFont typeface="Arial" panose="020B0604020202020204" pitchFamily="34" charset="0"/>
                        <a:buChar char="•"/>
                      </a:pPr>
                      <a:r>
                        <a:rPr lang="en-US" sz="1000" kern="1200" dirty="0"/>
                        <a:t>Youth SUD provider feedback session/drop-in opportunities</a:t>
                      </a:r>
                      <a:endParaRPr lang="en-US" sz="1000" kern="1200" dirty="0">
                        <a:cs typeface="Segoe UI"/>
                      </a:endParaRP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960942"/>
                  </a:ext>
                </a:extLst>
              </a:tr>
            </a:tbl>
          </a:graphicData>
        </a:graphic>
      </p:graphicFrame>
      <p:cxnSp>
        <p:nvCxnSpPr>
          <p:cNvPr id="6" name="Straight Connector 5">
            <a:extLst>
              <a:ext uri="{FF2B5EF4-FFF2-40B4-BE49-F238E27FC236}">
                <a16:creationId xmlns:a16="http://schemas.microsoft.com/office/drawing/2014/main" id="{62A4EE0B-EF00-BBA1-437B-0FD1F230B45E}"/>
              </a:ext>
              <a:ext uri="{C183D7F6-B498-43B3-948B-1728B52AA6E4}">
                <adec:decorative xmlns:adec="http://schemas.microsoft.com/office/drawing/2017/decorative" val="1"/>
              </a:ext>
            </a:extLst>
          </p:cNvPr>
          <p:cNvCxnSpPr>
            <a:cxnSpLocks/>
          </p:cNvCxnSpPr>
          <p:nvPr/>
        </p:nvCxnSpPr>
        <p:spPr>
          <a:xfrm>
            <a:off x="9240066" y="2577950"/>
            <a:ext cx="0" cy="34309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55E79D-FD20-5B55-AB4D-DFDFC5AB0C52}"/>
              </a:ext>
              <a:ext uri="{C183D7F6-B498-43B3-948B-1728B52AA6E4}">
                <adec:decorative xmlns:adec="http://schemas.microsoft.com/office/drawing/2017/decorative" val="1"/>
              </a:ext>
            </a:extLst>
          </p:cNvPr>
          <p:cNvCxnSpPr>
            <a:cxnSpLocks/>
          </p:cNvCxnSpPr>
          <p:nvPr/>
        </p:nvCxnSpPr>
        <p:spPr>
          <a:xfrm>
            <a:off x="6954066" y="2577949"/>
            <a:ext cx="0" cy="34309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466E9E-A694-0FC3-A7DA-D187DBD6D367}"/>
              </a:ext>
              <a:ext uri="{C183D7F6-B498-43B3-948B-1728B52AA6E4}">
                <adec:decorative xmlns:adec="http://schemas.microsoft.com/office/drawing/2017/decorative" val="1"/>
              </a:ext>
            </a:extLst>
          </p:cNvPr>
          <p:cNvCxnSpPr>
            <a:cxnSpLocks/>
          </p:cNvCxnSpPr>
          <p:nvPr/>
        </p:nvCxnSpPr>
        <p:spPr>
          <a:xfrm>
            <a:off x="2304020" y="2549279"/>
            <a:ext cx="1844" cy="345963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63752D-1B5A-F37D-3D58-C84C2B30662B}"/>
              </a:ext>
              <a:ext uri="{C183D7F6-B498-43B3-948B-1728B52AA6E4}">
                <adec:decorative xmlns:adec="http://schemas.microsoft.com/office/drawing/2017/decorative" val="1"/>
              </a:ext>
            </a:extLst>
          </p:cNvPr>
          <p:cNvCxnSpPr>
            <a:cxnSpLocks/>
          </p:cNvCxnSpPr>
          <p:nvPr/>
        </p:nvCxnSpPr>
        <p:spPr>
          <a:xfrm>
            <a:off x="4553766" y="2577950"/>
            <a:ext cx="0" cy="34309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B81BD080-2258-B464-02E2-8464FBCDFD0F}"/>
              </a:ext>
              <a:ext uri="{C183D7F6-B498-43B3-948B-1728B52AA6E4}">
                <adec:decorative xmlns:adec="http://schemas.microsoft.com/office/drawing/2017/decorative" val="1"/>
              </a:ext>
            </a:extLst>
          </p:cNvPr>
          <p:cNvGrpSpPr/>
          <p:nvPr/>
        </p:nvGrpSpPr>
        <p:grpSpPr>
          <a:xfrm>
            <a:off x="618978" y="1791686"/>
            <a:ext cx="2126796" cy="278004"/>
            <a:chOff x="618978" y="1791686"/>
            <a:chExt cx="2126796" cy="278004"/>
          </a:xfrm>
        </p:grpSpPr>
        <p:pic>
          <p:nvPicPr>
            <p:cNvPr id="38" name="Graphic 37" descr="Star with solid fill">
              <a:extLst>
                <a:ext uri="{FF2B5EF4-FFF2-40B4-BE49-F238E27FC236}">
                  <a16:creationId xmlns:a16="http://schemas.microsoft.com/office/drawing/2014/main" id="{B47CFCF0-D7ED-EDF2-92E5-EAA14BCA6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978" y="1791686"/>
              <a:ext cx="274320" cy="274320"/>
            </a:xfrm>
            <a:prstGeom prst="rect">
              <a:avLst/>
            </a:prstGeom>
          </p:spPr>
        </p:pic>
        <p:sp>
          <p:nvSpPr>
            <p:cNvPr id="39" name="TextBox 38">
              <a:extLst>
                <a:ext uri="{FF2B5EF4-FFF2-40B4-BE49-F238E27FC236}">
                  <a16:creationId xmlns:a16="http://schemas.microsoft.com/office/drawing/2014/main" id="{222BDF7B-21EC-23FB-5871-08EFC442E6AA}"/>
                </a:ext>
              </a:extLst>
            </p:cNvPr>
            <p:cNvSpPr txBox="1"/>
            <p:nvPr/>
          </p:nvSpPr>
          <p:spPr>
            <a:xfrm>
              <a:off x="803763" y="1823469"/>
              <a:ext cx="19420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 </a:t>
              </a:r>
              <a:r>
                <a:rPr kumimoji="0" lang="en-US" sz="1000" b="1" i="0" u="none" strike="noStrike" kern="1200" cap="none" spc="0" normalizeH="0" baseline="0" noProof="0" dirty="0">
                  <a:ln>
                    <a:noFill/>
                  </a:ln>
                  <a:solidFill>
                    <a:srgbClr val="000000"/>
                  </a:solidFill>
                  <a:effectLst/>
                  <a:uLnTx/>
                  <a:uFillTx/>
                  <a:latin typeface="Segoe UI"/>
                  <a:ea typeface="+mn-ea"/>
                  <a:cs typeface="+mn-cs"/>
                </a:rPr>
                <a:t>Milestone date</a:t>
              </a:r>
            </a:p>
          </p:txBody>
        </p:sp>
      </p:grpSp>
      <p:pic>
        <p:nvPicPr>
          <p:cNvPr id="40" name="Graphic 39">
            <a:extLst>
              <a:ext uri="{FF2B5EF4-FFF2-40B4-BE49-F238E27FC236}">
                <a16:creationId xmlns:a16="http://schemas.microsoft.com/office/drawing/2014/main" id="{CB9D7F12-A29A-83DA-3849-965E296EA2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1109" y="2664236"/>
            <a:ext cx="211726" cy="211726"/>
          </a:xfrm>
          <a:prstGeom prst="rect">
            <a:avLst/>
          </a:prstGeom>
        </p:spPr>
      </p:pic>
      <p:pic>
        <p:nvPicPr>
          <p:cNvPr id="41" name="Graphic 40">
            <a:extLst>
              <a:ext uri="{FF2B5EF4-FFF2-40B4-BE49-F238E27FC236}">
                <a16:creationId xmlns:a16="http://schemas.microsoft.com/office/drawing/2014/main" id="{6F670CD1-515D-9F35-E7DC-30EC658AA4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5097" y="2941855"/>
            <a:ext cx="211726" cy="211726"/>
          </a:xfrm>
          <a:prstGeom prst="rect">
            <a:avLst/>
          </a:prstGeom>
        </p:spPr>
      </p:pic>
      <p:pic>
        <p:nvPicPr>
          <p:cNvPr id="42" name="Graphic 41">
            <a:extLst>
              <a:ext uri="{FF2B5EF4-FFF2-40B4-BE49-F238E27FC236}">
                <a16:creationId xmlns:a16="http://schemas.microsoft.com/office/drawing/2014/main" id="{7EA235FE-2573-8721-13ED-EAFE22A7BBA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8198" y="3804473"/>
            <a:ext cx="211726" cy="211726"/>
          </a:xfrm>
          <a:prstGeom prst="rect">
            <a:avLst/>
          </a:prstGeom>
        </p:spPr>
      </p:pic>
      <p:pic>
        <p:nvPicPr>
          <p:cNvPr id="43" name="Graphic 42">
            <a:extLst>
              <a:ext uri="{FF2B5EF4-FFF2-40B4-BE49-F238E27FC236}">
                <a16:creationId xmlns:a16="http://schemas.microsoft.com/office/drawing/2014/main" id="{C626B09B-FDF8-0300-19F3-4FE4B4772B1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3344" y="3799157"/>
            <a:ext cx="211726" cy="211726"/>
          </a:xfrm>
          <a:prstGeom prst="rect">
            <a:avLst/>
          </a:prstGeom>
        </p:spPr>
      </p:pic>
      <p:pic>
        <p:nvPicPr>
          <p:cNvPr id="44" name="Graphic 43">
            <a:extLst>
              <a:ext uri="{FF2B5EF4-FFF2-40B4-BE49-F238E27FC236}">
                <a16:creationId xmlns:a16="http://schemas.microsoft.com/office/drawing/2014/main" id="{6389D4CF-B5BE-4C36-DAFA-FAB7D9340F3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1507" y="4248755"/>
            <a:ext cx="211726" cy="211726"/>
          </a:xfrm>
          <a:prstGeom prst="rect">
            <a:avLst/>
          </a:prstGeom>
        </p:spPr>
      </p:pic>
      <p:pic>
        <p:nvPicPr>
          <p:cNvPr id="3" name="Graphic 2">
            <a:extLst>
              <a:ext uri="{FF2B5EF4-FFF2-40B4-BE49-F238E27FC236}">
                <a16:creationId xmlns:a16="http://schemas.microsoft.com/office/drawing/2014/main" id="{2312CB7E-3E93-2964-2FC8-1FA826A015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1109" y="3089162"/>
            <a:ext cx="211726" cy="211726"/>
          </a:xfrm>
          <a:prstGeom prst="rect">
            <a:avLst/>
          </a:prstGeom>
        </p:spPr>
      </p:pic>
      <p:sp>
        <p:nvSpPr>
          <p:cNvPr id="5" name="TextBox 4">
            <a:extLst>
              <a:ext uri="{FF2B5EF4-FFF2-40B4-BE49-F238E27FC236}">
                <a16:creationId xmlns:a16="http://schemas.microsoft.com/office/drawing/2014/main" id="{B2A2CAB9-65D8-1D03-B901-6AE3945FCD09}"/>
              </a:ext>
              <a:ext uri="{C183D7F6-B498-43B3-948B-1728B52AA6E4}">
                <adec:decorative xmlns:adec="http://schemas.microsoft.com/office/drawing/2017/decorative" val="1"/>
              </a:ext>
            </a:extLst>
          </p:cNvPr>
          <p:cNvSpPr txBox="1"/>
          <p:nvPr/>
        </p:nvSpPr>
        <p:spPr>
          <a:xfrm>
            <a:off x="618978" y="6514132"/>
            <a:ext cx="26289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HCA 82-0616 (10/24)</a:t>
            </a:r>
          </a:p>
        </p:txBody>
      </p:sp>
      <p:sp>
        <p:nvSpPr>
          <p:cNvPr id="14" name="Graphic 13">
            <a:extLst>
              <a:ext uri="{FF2B5EF4-FFF2-40B4-BE49-F238E27FC236}">
                <a16:creationId xmlns:a16="http://schemas.microsoft.com/office/drawing/2014/main" id="{5BB91899-1C59-D956-EA94-D27BE244FB7A}"/>
              </a:ext>
              <a:ext uri="{C183D7F6-B498-43B3-948B-1728B52AA6E4}">
                <adec:decorative xmlns:adec="http://schemas.microsoft.com/office/drawing/2017/decorative" val="1"/>
              </a:ext>
            </a:extLst>
          </p:cNvPr>
          <p:cNvSpPr/>
          <p:nvPr/>
        </p:nvSpPr>
        <p:spPr>
          <a:xfrm>
            <a:off x="2174408" y="2210329"/>
            <a:ext cx="259223" cy="344736"/>
          </a:xfrm>
          <a:custGeom>
            <a:avLst/>
            <a:gdLst>
              <a:gd name="connsiteX0" fmla="*/ 578442 w 1029771"/>
              <a:gd name="connsiteY0" fmla="*/ 1338702 h 1369474"/>
              <a:gd name="connsiteX1" fmla="*/ 1029771 w 1029771"/>
              <a:gd name="connsiteY1" fmla="*/ 514886 h 1369474"/>
              <a:gd name="connsiteX2" fmla="*/ 514886 w 1029771"/>
              <a:gd name="connsiteY2" fmla="*/ 0 h 1369474"/>
              <a:gd name="connsiteX3" fmla="*/ 0 w 1029771"/>
              <a:gd name="connsiteY3" fmla="*/ 514886 h 1369474"/>
              <a:gd name="connsiteX4" fmla="*/ 451329 w 1029771"/>
              <a:gd name="connsiteY4" fmla="*/ 1338702 h 1369474"/>
              <a:gd name="connsiteX5" fmla="*/ 578442 w 1029771"/>
              <a:gd name="connsiteY5" fmla="*/ 1338702 h 1369474"/>
              <a:gd name="connsiteX6" fmla="*/ 514886 w 1029771"/>
              <a:gd name="connsiteY6" fmla="*/ 343257 h 1369474"/>
              <a:gd name="connsiteX7" fmla="*/ 686514 w 1029771"/>
              <a:gd name="connsiteY7" fmla="*/ 514886 h 1369474"/>
              <a:gd name="connsiteX8" fmla="*/ 514886 w 1029771"/>
              <a:gd name="connsiteY8" fmla="*/ 686514 h 1369474"/>
              <a:gd name="connsiteX9" fmla="*/ 343257 w 1029771"/>
              <a:gd name="connsiteY9" fmla="*/ 514886 h 1369474"/>
              <a:gd name="connsiteX10" fmla="*/ 514886 w 1029771"/>
              <a:gd name="connsiteY10" fmla="*/ 343257 h 1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771" h="1369474">
                <a:moveTo>
                  <a:pt x="578442" y="1338702"/>
                </a:moveTo>
                <a:cubicBezTo>
                  <a:pt x="716013" y="1166538"/>
                  <a:pt x="1029771" y="749266"/>
                  <a:pt x="1029771" y="514886"/>
                </a:cubicBezTo>
                <a:cubicBezTo>
                  <a:pt x="1029771" y="230626"/>
                  <a:pt x="799145" y="0"/>
                  <a:pt x="514886" y="0"/>
                </a:cubicBezTo>
                <a:cubicBezTo>
                  <a:pt x="230626" y="0"/>
                  <a:pt x="0" y="230626"/>
                  <a:pt x="0" y="514886"/>
                </a:cubicBezTo>
                <a:cubicBezTo>
                  <a:pt x="0" y="749266"/>
                  <a:pt x="313758" y="1166538"/>
                  <a:pt x="451329" y="1338702"/>
                </a:cubicBezTo>
                <a:cubicBezTo>
                  <a:pt x="484314" y="1379732"/>
                  <a:pt x="545457" y="1379732"/>
                  <a:pt x="578442" y="1338702"/>
                </a:cubicBezTo>
                <a:close/>
                <a:moveTo>
                  <a:pt x="514886" y="343257"/>
                </a:moveTo>
                <a:cubicBezTo>
                  <a:pt x="609673" y="343257"/>
                  <a:pt x="686514" y="420098"/>
                  <a:pt x="686514" y="514886"/>
                </a:cubicBezTo>
                <a:cubicBezTo>
                  <a:pt x="686514" y="609673"/>
                  <a:pt x="609673" y="686514"/>
                  <a:pt x="514886" y="686514"/>
                </a:cubicBezTo>
                <a:cubicBezTo>
                  <a:pt x="420098" y="686514"/>
                  <a:pt x="343257" y="609673"/>
                  <a:pt x="343257" y="514886"/>
                </a:cubicBezTo>
                <a:cubicBezTo>
                  <a:pt x="343257" y="420098"/>
                  <a:pt x="420098" y="343257"/>
                  <a:pt x="514886" y="343257"/>
                </a:cubicBezTo>
                <a:close/>
              </a:path>
            </a:pathLst>
          </a:custGeom>
          <a:solidFill>
            <a:schemeClr val="bg1">
              <a:lumMod val="50000"/>
            </a:schemeClr>
          </a:solidFill>
          <a:ln w="26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Graphic 13">
            <a:extLst>
              <a:ext uri="{FF2B5EF4-FFF2-40B4-BE49-F238E27FC236}">
                <a16:creationId xmlns:a16="http://schemas.microsoft.com/office/drawing/2014/main" id="{E750723A-C518-6A2F-130F-B59578D311FE}"/>
              </a:ext>
              <a:ext uri="{C183D7F6-B498-43B3-948B-1728B52AA6E4}">
                <adec:decorative xmlns:adec="http://schemas.microsoft.com/office/drawing/2017/decorative" val="1"/>
              </a:ext>
            </a:extLst>
          </p:cNvPr>
          <p:cNvSpPr/>
          <p:nvPr/>
        </p:nvSpPr>
        <p:spPr>
          <a:xfrm>
            <a:off x="4424056" y="2237218"/>
            <a:ext cx="259223" cy="344736"/>
          </a:xfrm>
          <a:custGeom>
            <a:avLst/>
            <a:gdLst>
              <a:gd name="connsiteX0" fmla="*/ 578442 w 1029771"/>
              <a:gd name="connsiteY0" fmla="*/ 1338702 h 1369474"/>
              <a:gd name="connsiteX1" fmla="*/ 1029771 w 1029771"/>
              <a:gd name="connsiteY1" fmla="*/ 514886 h 1369474"/>
              <a:gd name="connsiteX2" fmla="*/ 514886 w 1029771"/>
              <a:gd name="connsiteY2" fmla="*/ 0 h 1369474"/>
              <a:gd name="connsiteX3" fmla="*/ 0 w 1029771"/>
              <a:gd name="connsiteY3" fmla="*/ 514886 h 1369474"/>
              <a:gd name="connsiteX4" fmla="*/ 451329 w 1029771"/>
              <a:gd name="connsiteY4" fmla="*/ 1338702 h 1369474"/>
              <a:gd name="connsiteX5" fmla="*/ 578442 w 1029771"/>
              <a:gd name="connsiteY5" fmla="*/ 1338702 h 1369474"/>
              <a:gd name="connsiteX6" fmla="*/ 514886 w 1029771"/>
              <a:gd name="connsiteY6" fmla="*/ 343257 h 1369474"/>
              <a:gd name="connsiteX7" fmla="*/ 686514 w 1029771"/>
              <a:gd name="connsiteY7" fmla="*/ 514886 h 1369474"/>
              <a:gd name="connsiteX8" fmla="*/ 514886 w 1029771"/>
              <a:gd name="connsiteY8" fmla="*/ 686514 h 1369474"/>
              <a:gd name="connsiteX9" fmla="*/ 343257 w 1029771"/>
              <a:gd name="connsiteY9" fmla="*/ 514886 h 1369474"/>
              <a:gd name="connsiteX10" fmla="*/ 514886 w 1029771"/>
              <a:gd name="connsiteY10" fmla="*/ 343257 h 1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771" h="1369474">
                <a:moveTo>
                  <a:pt x="578442" y="1338702"/>
                </a:moveTo>
                <a:cubicBezTo>
                  <a:pt x="716013" y="1166538"/>
                  <a:pt x="1029771" y="749266"/>
                  <a:pt x="1029771" y="514886"/>
                </a:cubicBezTo>
                <a:cubicBezTo>
                  <a:pt x="1029771" y="230626"/>
                  <a:pt x="799145" y="0"/>
                  <a:pt x="514886" y="0"/>
                </a:cubicBezTo>
                <a:cubicBezTo>
                  <a:pt x="230626" y="0"/>
                  <a:pt x="0" y="230626"/>
                  <a:pt x="0" y="514886"/>
                </a:cubicBezTo>
                <a:cubicBezTo>
                  <a:pt x="0" y="749266"/>
                  <a:pt x="313758" y="1166538"/>
                  <a:pt x="451329" y="1338702"/>
                </a:cubicBezTo>
                <a:cubicBezTo>
                  <a:pt x="484314" y="1379732"/>
                  <a:pt x="545457" y="1379732"/>
                  <a:pt x="578442" y="1338702"/>
                </a:cubicBezTo>
                <a:close/>
                <a:moveTo>
                  <a:pt x="514886" y="343257"/>
                </a:moveTo>
                <a:cubicBezTo>
                  <a:pt x="609673" y="343257"/>
                  <a:pt x="686514" y="420098"/>
                  <a:pt x="686514" y="514886"/>
                </a:cubicBezTo>
                <a:cubicBezTo>
                  <a:pt x="686514" y="609673"/>
                  <a:pt x="609673" y="686514"/>
                  <a:pt x="514886" y="686514"/>
                </a:cubicBezTo>
                <a:cubicBezTo>
                  <a:pt x="420098" y="686514"/>
                  <a:pt x="343257" y="609673"/>
                  <a:pt x="343257" y="514886"/>
                </a:cubicBezTo>
                <a:cubicBezTo>
                  <a:pt x="343257" y="420098"/>
                  <a:pt x="420098" y="343257"/>
                  <a:pt x="514886" y="343257"/>
                </a:cubicBezTo>
                <a:close/>
              </a:path>
            </a:pathLst>
          </a:custGeom>
          <a:solidFill>
            <a:srgbClr val="000000"/>
          </a:solidFill>
          <a:ln w="26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Graphic 13">
            <a:extLst>
              <a:ext uri="{FF2B5EF4-FFF2-40B4-BE49-F238E27FC236}">
                <a16:creationId xmlns:a16="http://schemas.microsoft.com/office/drawing/2014/main" id="{B1649F9B-70C2-169E-8749-B7941E2C13C5}"/>
              </a:ext>
              <a:ext uri="{C183D7F6-B498-43B3-948B-1728B52AA6E4}">
                <adec:decorative xmlns:adec="http://schemas.microsoft.com/office/drawing/2017/decorative" val="1"/>
              </a:ext>
            </a:extLst>
          </p:cNvPr>
          <p:cNvSpPr/>
          <p:nvPr/>
        </p:nvSpPr>
        <p:spPr>
          <a:xfrm>
            <a:off x="6824454" y="2237288"/>
            <a:ext cx="259223" cy="344736"/>
          </a:xfrm>
          <a:custGeom>
            <a:avLst/>
            <a:gdLst>
              <a:gd name="connsiteX0" fmla="*/ 578442 w 1029771"/>
              <a:gd name="connsiteY0" fmla="*/ 1338702 h 1369474"/>
              <a:gd name="connsiteX1" fmla="*/ 1029771 w 1029771"/>
              <a:gd name="connsiteY1" fmla="*/ 514886 h 1369474"/>
              <a:gd name="connsiteX2" fmla="*/ 514886 w 1029771"/>
              <a:gd name="connsiteY2" fmla="*/ 0 h 1369474"/>
              <a:gd name="connsiteX3" fmla="*/ 0 w 1029771"/>
              <a:gd name="connsiteY3" fmla="*/ 514886 h 1369474"/>
              <a:gd name="connsiteX4" fmla="*/ 451329 w 1029771"/>
              <a:gd name="connsiteY4" fmla="*/ 1338702 h 1369474"/>
              <a:gd name="connsiteX5" fmla="*/ 578442 w 1029771"/>
              <a:gd name="connsiteY5" fmla="*/ 1338702 h 1369474"/>
              <a:gd name="connsiteX6" fmla="*/ 514886 w 1029771"/>
              <a:gd name="connsiteY6" fmla="*/ 343257 h 1369474"/>
              <a:gd name="connsiteX7" fmla="*/ 686514 w 1029771"/>
              <a:gd name="connsiteY7" fmla="*/ 514886 h 1369474"/>
              <a:gd name="connsiteX8" fmla="*/ 514886 w 1029771"/>
              <a:gd name="connsiteY8" fmla="*/ 686514 h 1369474"/>
              <a:gd name="connsiteX9" fmla="*/ 343257 w 1029771"/>
              <a:gd name="connsiteY9" fmla="*/ 514886 h 1369474"/>
              <a:gd name="connsiteX10" fmla="*/ 514886 w 1029771"/>
              <a:gd name="connsiteY10" fmla="*/ 343257 h 1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771" h="1369474">
                <a:moveTo>
                  <a:pt x="578442" y="1338702"/>
                </a:moveTo>
                <a:cubicBezTo>
                  <a:pt x="716013" y="1166538"/>
                  <a:pt x="1029771" y="749266"/>
                  <a:pt x="1029771" y="514886"/>
                </a:cubicBezTo>
                <a:cubicBezTo>
                  <a:pt x="1029771" y="230626"/>
                  <a:pt x="799145" y="0"/>
                  <a:pt x="514886" y="0"/>
                </a:cubicBezTo>
                <a:cubicBezTo>
                  <a:pt x="230626" y="0"/>
                  <a:pt x="0" y="230626"/>
                  <a:pt x="0" y="514886"/>
                </a:cubicBezTo>
                <a:cubicBezTo>
                  <a:pt x="0" y="749266"/>
                  <a:pt x="313758" y="1166538"/>
                  <a:pt x="451329" y="1338702"/>
                </a:cubicBezTo>
                <a:cubicBezTo>
                  <a:pt x="484314" y="1379732"/>
                  <a:pt x="545457" y="1379732"/>
                  <a:pt x="578442" y="1338702"/>
                </a:cubicBezTo>
                <a:close/>
                <a:moveTo>
                  <a:pt x="514886" y="343257"/>
                </a:moveTo>
                <a:cubicBezTo>
                  <a:pt x="609673" y="343257"/>
                  <a:pt x="686514" y="420098"/>
                  <a:pt x="686514" y="514886"/>
                </a:cubicBezTo>
                <a:cubicBezTo>
                  <a:pt x="686514" y="609673"/>
                  <a:pt x="609673" y="686514"/>
                  <a:pt x="514886" y="686514"/>
                </a:cubicBezTo>
                <a:cubicBezTo>
                  <a:pt x="420098" y="686514"/>
                  <a:pt x="343257" y="609673"/>
                  <a:pt x="343257" y="514886"/>
                </a:cubicBezTo>
                <a:cubicBezTo>
                  <a:pt x="343257" y="420098"/>
                  <a:pt x="420098" y="343257"/>
                  <a:pt x="514886" y="343257"/>
                </a:cubicBezTo>
                <a:close/>
              </a:path>
            </a:pathLst>
          </a:custGeom>
          <a:solidFill>
            <a:srgbClr val="000000"/>
          </a:solidFill>
          <a:ln w="26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Graphic 13">
            <a:extLst>
              <a:ext uri="{FF2B5EF4-FFF2-40B4-BE49-F238E27FC236}">
                <a16:creationId xmlns:a16="http://schemas.microsoft.com/office/drawing/2014/main" id="{D47FE539-129B-1B6E-1D8E-4806820C2AD3}"/>
              </a:ext>
              <a:ext uri="{C183D7F6-B498-43B3-948B-1728B52AA6E4}">
                <adec:decorative xmlns:adec="http://schemas.microsoft.com/office/drawing/2017/decorative" val="1"/>
              </a:ext>
            </a:extLst>
          </p:cNvPr>
          <p:cNvSpPr/>
          <p:nvPr/>
        </p:nvSpPr>
        <p:spPr>
          <a:xfrm>
            <a:off x="9108033" y="2240193"/>
            <a:ext cx="259223" cy="344736"/>
          </a:xfrm>
          <a:custGeom>
            <a:avLst/>
            <a:gdLst>
              <a:gd name="connsiteX0" fmla="*/ 578442 w 1029771"/>
              <a:gd name="connsiteY0" fmla="*/ 1338702 h 1369474"/>
              <a:gd name="connsiteX1" fmla="*/ 1029771 w 1029771"/>
              <a:gd name="connsiteY1" fmla="*/ 514886 h 1369474"/>
              <a:gd name="connsiteX2" fmla="*/ 514886 w 1029771"/>
              <a:gd name="connsiteY2" fmla="*/ 0 h 1369474"/>
              <a:gd name="connsiteX3" fmla="*/ 0 w 1029771"/>
              <a:gd name="connsiteY3" fmla="*/ 514886 h 1369474"/>
              <a:gd name="connsiteX4" fmla="*/ 451329 w 1029771"/>
              <a:gd name="connsiteY4" fmla="*/ 1338702 h 1369474"/>
              <a:gd name="connsiteX5" fmla="*/ 578442 w 1029771"/>
              <a:gd name="connsiteY5" fmla="*/ 1338702 h 1369474"/>
              <a:gd name="connsiteX6" fmla="*/ 514886 w 1029771"/>
              <a:gd name="connsiteY6" fmla="*/ 343257 h 1369474"/>
              <a:gd name="connsiteX7" fmla="*/ 686514 w 1029771"/>
              <a:gd name="connsiteY7" fmla="*/ 514886 h 1369474"/>
              <a:gd name="connsiteX8" fmla="*/ 514886 w 1029771"/>
              <a:gd name="connsiteY8" fmla="*/ 686514 h 1369474"/>
              <a:gd name="connsiteX9" fmla="*/ 343257 w 1029771"/>
              <a:gd name="connsiteY9" fmla="*/ 514886 h 1369474"/>
              <a:gd name="connsiteX10" fmla="*/ 514886 w 1029771"/>
              <a:gd name="connsiteY10" fmla="*/ 343257 h 1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771" h="1369474">
                <a:moveTo>
                  <a:pt x="578442" y="1338702"/>
                </a:moveTo>
                <a:cubicBezTo>
                  <a:pt x="716013" y="1166538"/>
                  <a:pt x="1029771" y="749266"/>
                  <a:pt x="1029771" y="514886"/>
                </a:cubicBezTo>
                <a:cubicBezTo>
                  <a:pt x="1029771" y="230626"/>
                  <a:pt x="799145" y="0"/>
                  <a:pt x="514886" y="0"/>
                </a:cubicBezTo>
                <a:cubicBezTo>
                  <a:pt x="230626" y="0"/>
                  <a:pt x="0" y="230626"/>
                  <a:pt x="0" y="514886"/>
                </a:cubicBezTo>
                <a:cubicBezTo>
                  <a:pt x="0" y="749266"/>
                  <a:pt x="313758" y="1166538"/>
                  <a:pt x="451329" y="1338702"/>
                </a:cubicBezTo>
                <a:cubicBezTo>
                  <a:pt x="484314" y="1379732"/>
                  <a:pt x="545457" y="1379732"/>
                  <a:pt x="578442" y="1338702"/>
                </a:cubicBezTo>
                <a:close/>
                <a:moveTo>
                  <a:pt x="514886" y="343257"/>
                </a:moveTo>
                <a:cubicBezTo>
                  <a:pt x="609673" y="343257"/>
                  <a:pt x="686514" y="420098"/>
                  <a:pt x="686514" y="514886"/>
                </a:cubicBezTo>
                <a:cubicBezTo>
                  <a:pt x="686514" y="609673"/>
                  <a:pt x="609673" y="686514"/>
                  <a:pt x="514886" y="686514"/>
                </a:cubicBezTo>
                <a:cubicBezTo>
                  <a:pt x="420098" y="686514"/>
                  <a:pt x="343257" y="609673"/>
                  <a:pt x="343257" y="514886"/>
                </a:cubicBezTo>
                <a:cubicBezTo>
                  <a:pt x="343257" y="420098"/>
                  <a:pt x="420098" y="343257"/>
                  <a:pt x="514886" y="343257"/>
                </a:cubicBezTo>
                <a:close/>
              </a:path>
            </a:pathLst>
          </a:custGeom>
          <a:solidFill>
            <a:srgbClr val="000000"/>
          </a:solidFill>
          <a:ln w="26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91998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707870-1F90-87D9-F17D-52D3D6F18342}"/>
              </a:ext>
            </a:extLst>
          </p:cNvPr>
          <p:cNvSpPr>
            <a:spLocks noGrp="1"/>
          </p:cNvSpPr>
          <p:nvPr>
            <p:ph type="title"/>
          </p:nvPr>
        </p:nvSpPr>
        <p:spPr/>
        <p:txBody>
          <a:bodyPr>
            <a:normAutofit fontScale="90000"/>
          </a:bodyPr>
          <a:lstStyle/>
          <a:p>
            <a:r>
              <a:rPr lang="en-US" dirty="0"/>
              <a:t>The ASAM criteria continuum of care: Adolescent</a:t>
            </a:r>
          </a:p>
        </p:txBody>
      </p:sp>
      <p:pic>
        <p:nvPicPr>
          <p:cNvPr id="7" name="Content Placeholder 6" descr="A screenshot of a graph&#10;&#10;Description automatically generated">
            <a:extLst>
              <a:ext uri="{FF2B5EF4-FFF2-40B4-BE49-F238E27FC236}">
                <a16:creationId xmlns:a16="http://schemas.microsoft.com/office/drawing/2014/main" id="{140438F6-D312-C93F-C716-17A619137E3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8200" y="1908992"/>
            <a:ext cx="10515600" cy="4171950"/>
          </a:xfrm>
        </p:spPr>
      </p:pic>
      <p:sp>
        <p:nvSpPr>
          <p:cNvPr id="4" name="TextBox 3">
            <a:extLst>
              <a:ext uri="{FF2B5EF4-FFF2-40B4-BE49-F238E27FC236}">
                <a16:creationId xmlns:a16="http://schemas.microsoft.com/office/drawing/2014/main" id="{F6BD8CA6-E053-CCAE-2ECF-0EB021C62563}"/>
              </a:ext>
            </a:extLst>
          </p:cNvPr>
          <p:cNvSpPr txBox="1"/>
          <p:nvPr/>
        </p:nvSpPr>
        <p:spPr>
          <a:xfrm>
            <a:off x="398353" y="6411989"/>
            <a:ext cx="8464990" cy="338554"/>
          </a:xfrm>
          <a:prstGeom prst="rect">
            <a:avLst/>
          </a:prstGeom>
          <a:noFill/>
        </p:spPr>
        <p:txBody>
          <a:bodyPr wrap="square" rtlCol="0">
            <a:spAutoFit/>
          </a:bodyPr>
          <a:lstStyle/>
          <a:p>
            <a:r>
              <a:rPr lang="en-US" sz="1600" dirty="0">
                <a:solidFill>
                  <a:srgbClr val="C00000"/>
                </a:solidFill>
              </a:rPr>
              <a:t>Note: This represents a current DRAFT. Standards are still in development</a:t>
            </a:r>
          </a:p>
        </p:txBody>
      </p:sp>
      <p:sp>
        <p:nvSpPr>
          <p:cNvPr id="8" name="Slide Number Placeholder 7">
            <a:extLst>
              <a:ext uri="{FF2B5EF4-FFF2-40B4-BE49-F238E27FC236}">
                <a16:creationId xmlns:a16="http://schemas.microsoft.com/office/drawing/2014/main" id="{855ECE5E-FE59-A0B4-7B4F-6F45C4F2BD45}"/>
              </a:ext>
            </a:extLst>
          </p:cNvPr>
          <p:cNvSpPr>
            <a:spLocks noGrp="1"/>
          </p:cNvSpPr>
          <p:nvPr>
            <p:ph type="sldNum" sz="quarter" idx="12"/>
          </p:nvPr>
        </p:nvSpPr>
        <p:spPr/>
        <p:txBody>
          <a:bodyPr/>
          <a:lstStyle/>
          <a:p>
            <a:fld id="{8F0AB5D1-9059-428D-ACFC-BA1258997AE0}" type="slidenum">
              <a:rPr lang="en-US" smtClean="0"/>
              <a:pPr/>
              <a:t>11</a:t>
            </a:fld>
            <a:endParaRPr lang="en-US"/>
          </a:p>
        </p:txBody>
      </p:sp>
    </p:spTree>
    <p:extLst>
      <p:ext uri="{BB962C8B-B14F-4D97-AF65-F5344CB8AC3E}">
        <p14:creationId xmlns:p14="http://schemas.microsoft.com/office/powerpoint/2010/main" val="144098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F62C0E-89E6-1184-D812-C35C906FCC1B}"/>
              </a:ext>
            </a:extLst>
          </p:cNvPr>
          <p:cNvSpPr>
            <a:spLocks noGrp="1"/>
          </p:cNvSpPr>
          <p:nvPr>
            <p:ph type="title"/>
          </p:nvPr>
        </p:nvSpPr>
        <p:spPr>
          <a:xfrm>
            <a:off x="648077" y="692118"/>
            <a:ext cx="10526150" cy="952134"/>
          </a:xfrm>
        </p:spPr>
        <p:txBody>
          <a:bodyPr>
            <a:normAutofit fontScale="90000"/>
          </a:bodyPr>
          <a:lstStyle/>
          <a:p>
            <a:r>
              <a:rPr lang="en-US" dirty="0"/>
              <a:t>Adolescent &amp; Transition Age Youth, ASAM criteria public comment period</a:t>
            </a:r>
          </a:p>
        </p:txBody>
      </p:sp>
      <p:sp>
        <p:nvSpPr>
          <p:cNvPr id="3" name="Content Placeholder 2">
            <a:extLst>
              <a:ext uri="{FF2B5EF4-FFF2-40B4-BE49-F238E27FC236}">
                <a16:creationId xmlns:a16="http://schemas.microsoft.com/office/drawing/2014/main" id="{7901AF5B-5C9D-8ACC-92AD-655C5BB962C4}"/>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sz="1800" dirty="0">
                <a:latin typeface="Calibri"/>
                <a:ea typeface="Calibri"/>
                <a:cs typeface="Helvetica"/>
              </a:rPr>
              <a:t>ASAM is seeking input from diverse stakeholders on the standards for the </a:t>
            </a:r>
            <a:r>
              <a:rPr lang="en-US" sz="1800" b="1" dirty="0">
                <a:latin typeface="Calibri"/>
                <a:ea typeface="Calibri"/>
                <a:cs typeface="Helvetica"/>
              </a:rPr>
              <a:t>Adolescent and Transition Age Youth Volume</a:t>
            </a:r>
            <a:r>
              <a:rPr lang="en-US" sz="1800" dirty="0">
                <a:latin typeface="Calibri"/>
                <a:ea typeface="Calibri"/>
                <a:cs typeface="Helvetica"/>
              </a:rPr>
              <a:t> of the 4</a:t>
            </a:r>
            <a:r>
              <a:rPr lang="en-US" sz="1800" baseline="30000" dirty="0">
                <a:latin typeface="Calibri"/>
                <a:ea typeface="Calibri"/>
                <a:cs typeface="Helvetica"/>
              </a:rPr>
              <a:t>th</a:t>
            </a:r>
            <a:r>
              <a:rPr lang="en-US" sz="1800" dirty="0">
                <a:latin typeface="Calibri"/>
                <a:ea typeface="Calibri"/>
                <a:cs typeface="Helvetica"/>
              </a:rPr>
              <a:t> Edition of </a:t>
            </a:r>
            <a:r>
              <a:rPr lang="en-US" sz="1800" i="1" dirty="0">
                <a:latin typeface="Calibri"/>
                <a:ea typeface="Calibri"/>
                <a:cs typeface="Helvetica"/>
              </a:rPr>
              <a:t>The ASAM Criteria</a:t>
            </a:r>
            <a:r>
              <a:rPr lang="en-US" sz="1800" dirty="0">
                <a:latin typeface="Calibri"/>
                <a:ea typeface="Calibri"/>
                <a:cs typeface="Helvetica"/>
              </a:rPr>
              <a:t>®. </a:t>
            </a:r>
            <a:endParaRPr lang="en-US" sz="1800" dirty="0">
              <a:latin typeface="Calibri"/>
              <a:ea typeface="Calibri"/>
              <a:cs typeface="Segoe UI"/>
            </a:endParaRPr>
          </a:p>
          <a:p>
            <a:pPr marL="0" indent="0">
              <a:buNone/>
            </a:pPr>
            <a:r>
              <a:rPr lang="en-US" sz="1600" dirty="0">
                <a:latin typeface="Calibri"/>
                <a:ea typeface="Calibri"/>
                <a:cs typeface="Helvetica"/>
              </a:rPr>
              <a:t>Feedback received during the public comment period will be instrumental in refining the standards and decision rules of the Adolescent and Transition Age Youth Volume. </a:t>
            </a:r>
            <a:endParaRPr lang="en-US" sz="1600" dirty="0">
              <a:latin typeface="Calibri"/>
              <a:ea typeface="Calibri"/>
              <a:cs typeface="Segoe UI"/>
            </a:endParaRPr>
          </a:p>
          <a:p>
            <a:pPr marL="0" indent="0">
              <a:buNone/>
            </a:pPr>
            <a:r>
              <a:rPr lang="en-US" sz="1600" dirty="0">
                <a:latin typeface="Calibri"/>
                <a:ea typeface="Calibri"/>
                <a:cs typeface="Helvetica"/>
              </a:rPr>
              <a:t>Please note that your comments may be made public. Please share this request for comments with others who may be interested to help us obtain broad feedback.</a:t>
            </a:r>
            <a:endParaRPr lang="en-US" sz="1400" dirty="0">
              <a:latin typeface="Calibri"/>
              <a:ea typeface="Calibri"/>
              <a:cs typeface="Segoe UI"/>
            </a:endParaRPr>
          </a:p>
          <a:p>
            <a:pPr marL="0" indent="0">
              <a:buNone/>
            </a:pPr>
            <a:r>
              <a:rPr lang="en-US" sz="1600" dirty="0">
                <a:latin typeface="Calibri"/>
                <a:ea typeface="Calibri"/>
                <a:cs typeface="Helvetica"/>
              </a:rPr>
              <a:t>This document outlines the draft standards for adolescent volume, including the following: </a:t>
            </a:r>
            <a:endParaRPr lang="en-US" sz="1600" dirty="0">
              <a:latin typeface="Calibri"/>
              <a:ea typeface="Calibri"/>
              <a:cs typeface="Segoe UI"/>
            </a:endParaRPr>
          </a:p>
          <a:p>
            <a:pPr lvl="1"/>
            <a:r>
              <a:rPr lang="en-US" sz="2000" b="1" dirty="0">
                <a:latin typeface="Calibri"/>
                <a:ea typeface="Calibri"/>
                <a:cs typeface="Helvetica"/>
              </a:rPr>
              <a:t>Assessment and Treatment Planning Standards </a:t>
            </a:r>
            <a:endParaRPr lang="en-US" sz="2000" b="1" dirty="0">
              <a:latin typeface="Calibri"/>
              <a:ea typeface="Calibri"/>
              <a:cs typeface="Segoe UI"/>
            </a:endParaRPr>
          </a:p>
          <a:p>
            <a:pPr lvl="1"/>
            <a:r>
              <a:rPr lang="en-US" sz="2000" b="1" dirty="0">
                <a:latin typeface="Calibri"/>
                <a:ea typeface="Calibri"/>
                <a:cs typeface="Helvetica"/>
              </a:rPr>
              <a:t>The Adolescent Continuum of Care</a:t>
            </a:r>
            <a:endParaRPr lang="en-US" sz="2000" b="1" dirty="0">
              <a:latin typeface="Calibri"/>
              <a:ea typeface="Calibri"/>
              <a:cs typeface="Segoe UI"/>
            </a:endParaRPr>
          </a:p>
          <a:p>
            <a:pPr lvl="1"/>
            <a:r>
              <a:rPr lang="en-US" sz="2000" b="1" dirty="0">
                <a:latin typeface="Calibri"/>
                <a:ea typeface="Calibri"/>
                <a:cs typeface="Helvetica"/>
              </a:rPr>
              <a:t>Adolescent Level of Care Standards </a:t>
            </a:r>
            <a:endParaRPr lang="en-US" sz="2000" b="1" dirty="0">
              <a:latin typeface="Calibri"/>
              <a:ea typeface="Calibri"/>
              <a:cs typeface="Segoe UI"/>
            </a:endParaRPr>
          </a:p>
          <a:p>
            <a:endParaRPr lang="en-US" dirty="0">
              <a:cs typeface="Segoe UI"/>
            </a:endParaRPr>
          </a:p>
        </p:txBody>
      </p:sp>
      <p:sp>
        <p:nvSpPr>
          <p:cNvPr id="4" name="Content Placeholder 3">
            <a:extLst>
              <a:ext uri="{FF2B5EF4-FFF2-40B4-BE49-F238E27FC236}">
                <a16:creationId xmlns:a16="http://schemas.microsoft.com/office/drawing/2014/main" id="{AB86E53B-67EA-5AF1-7592-AA4B95710141}"/>
              </a:ext>
            </a:extLst>
          </p:cNvPr>
          <p:cNvSpPr>
            <a:spLocks noGrp="1"/>
          </p:cNvSpPr>
          <p:nvPr>
            <p:ph sz="half" idx="2"/>
          </p:nvPr>
        </p:nvSpPr>
        <p:spPr/>
        <p:txBody>
          <a:bodyPr vert="horz" lIns="91440" tIns="45720" rIns="91440" bIns="45720" rtlCol="0" anchor="t">
            <a:normAutofit lnSpcReduction="10000"/>
          </a:bodyPr>
          <a:lstStyle/>
          <a:p>
            <a:pPr algn="ctr"/>
            <a:r>
              <a:rPr lang="en-US">
                <a:cs typeface="Segoe UI"/>
              </a:rPr>
              <a:t>Public Comment closes November 15, 2024 </a:t>
            </a:r>
          </a:p>
          <a:p>
            <a:pPr algn="ctr"/>
            <a:endParaRPr lang="en-US">
              <a:cs typeface="Segoe UI"/>
            </a:endParaRPr>
          </a:p>
          <a:p>
            <a:pPr algn="ctr"/>
            <a:endParaRPr lang="en-US">
              <a:cs typeface="Segoe UI"/>
            </a:endParaRPr>
          </a:p>
          <a:p>
            <a:pPr marL="0" indent="0" algn="ctr">
              <a:buNone/>
            </a:pPr>
            <a:endParaRPr lang="en-US">
              <a:cs typeface="Segoe UI"/>
            </a:endParaRPr>
          </a:p>
        </p:txBody>
      </p:sp>
      <p:pic>
        <p:nvPicPr>
          <p:cNvPr id="5" name="Picture 4">
            <a:extLst>
              <a:ext uri="{FF2B5EF4-FFF2-40B4-BE49-F238E27FC236}">
                <a16:creationId xmlns:a16="http://schemas.microsoft.com/office/drawing/2014/main" id="{22B34977-D614-87EE-6A9D-39CE7EDF8C37}"/>
              </a:ext>
            </a:extLst>
          </p:cNvPr>
          <p:cNvPicPr>
            <a:picLocks noChangeAspect="1"/>
          </p:cNvPicPr>
          <p:nvPr/>
        </p:nvPicPr>
        <p:blipFill>
          <a:blip r:embed="rId2"/>
          <a:stretch>
            <a:fillRect/>
          </a:stretch>
        </p:blipFill>
        <p:spPr>
          <a:xfrm>
            <a:off x="7942247" y="2740623"/>
            <a:ext cx="1971084" cy="1616138"/>
          </a:xfrm>
          <a:prstGeom prst="rect">
            <a:avLst/>
          </a:prstGeom>
        </p:spPr>
      </p:pic>
      <p:sp>
        <p:nvSpPr>
          <p:cNvPr id="11" name="Slide Number Placeholder 10">
            <a:extLst>
              <a:ext uri="{FF2B5EF4-FFF2-40B4-BE49-F238E27FC236}">
                <a16:creationId xmlns:a16="http://schemas.microsoft.com/office/drawing/2014/main" id="{20C51BE4-84F7-2D86-B375-00224E1855C3}"/>
              </a:ext>
            </a:extLst>
          </p:cNvPr>
          <p:cNvSpPr>
            <a:spLocks noGrp="1"/>
          </p:cNvSpPr>
          <p:nvPr>
            <p:ph type="sldNum" sz="quarter" idx="12"/>
          </p:nvPr>
        </p:nvSpPr>
        <p:spPr/>
        <p:txBody>
          <a:bodyPr/>
          <a:lstStyle/>
          <a:p>
            <a:fld id="{8F0AB5D1-9059-428D-ACFC-BA1258997AE0}" type="slidenum">
              <a:rPr lang="en-US" smtClean="0"/>
              <a:pPr/>
              <a:t>12</a:t>
            </a:fld>
            <a:endParaRPr lang="en-US"/>
          </a:p>
        </p:txBody>
      </p:sp>
    </p:spTree>
    <p:extLst>
      <p:ext uri="{BB962C8B-B14F-4D97-AF65-F5344CB8AC3E}">
        <p14:creationId xmlns:p14="http://schemas.microsoft.com/office/powerpoint/2010/main" val="257907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77C4-8543-6753-25B9-4B6B7BA8212A}"/>
              </a:ext>
            </a:extLst>
          </p:cNvPr>
          <p:cNvSpPr>
            <a:spLocks noGrp="1"/>
          </p:cNvSpPr>
          <p:nvPr>
            <p:ph type="title"/>
          </p:nvPr>
        </p:nvSpPr>
        <p:spPr/>
        <p:txBody>
          <a:bodyPr>
            <a:normAutofit fontScale="90000"/>
          </a:bodyPr>
          <a:lstStyle/>
          <a:p>
            <a:r>
              <a:rPr lang="en-US">
                <a:cs typeface="Segoe UI Semibold"/>
              </a:rPr>
              <a:t>Funding to support ASAM 4 new levels of care</a:t>
            </a:r>
            <a:endParaRPr lang="en-US"/>
          </a:p>
        </p:txBody>
      </p:sp>
      <p:graphicFrame>
        <p:nvGraphicFramePr>
          <p:cNvPr id="5" name="Content Placeholder 2">
            <a:extLst>
              <a:ext uri="{FF2B5EF4-FFF2-40B4-BE49-F238E27FC236}">
                <a16:creationId xmlns:a16="http://schemas.microsoft.com/office/drawing/2014/main" id="{5A6556D5-D4D2-030E-E363-FAF7047C2CF9}"/>
              </a:ext>
            </a:extLst>
          </p:cNvPr>
          <p:cNvGraphicFramePr>
            <a:graphicFrameLocks/>
          </p:cNvGraphicFramePr>
          <p:nvPr>
            <p:extLst>
              <p:ext uri="{D42A27DB-BD31-4B8C-83A1-F6EECF244321}">
                <p14:modId xmlns:p14="http://schemas.microsoft.com/office/powerpoint/2010/main" val="1428919829"/>
              </p:ext>
            </p:extLst>
          </p:nvPr>
        </p:nvGraphicFramePr>
        <p:xfrm>
          <a:off x="838200" y="1790303"/>
          <a:ext cx="10515600" cy="4232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17F9BAC5-1087-2383-7870-FB45615357CF}"/>
              </a:ext>
            </a:extLst>
          </p:cNvPr>
          <p:cNvSpPr>
            <a:spLocks noGrp="1"/>
          </p:cNvSpPr>
          <p:nvPr>
            <p:ph type="sldNum" sz="quarter" idx="12"/>
          </p:nvPr>
        </p:nvSpPr>
        <p:spPr/>
        <p:txBody>
          <a:bodyPr/>
          <a:lstStyle/>
          <a:p>
            <a:fld id="{8F0AB5D1-9059-428D-ACFC-BA1258997AE0}" type="slidenum">
              <a:rPr lang="en-US" smtClean="0"/>
              <a:pPr/>
              <a:t>13</a:t>
            </a:fld>
            <a:endParaRPr lang="en-US"/>
          </a:p>
        </p:txBody>
      </p:sp>
    </p:spTree>
    <p:extLst>
      <p:ext uri="{BB962C8B-B14F-4D97-AF65-F5344CB8AC3E}">
        <p14:creationId xmlns:p14="http://schemas.microsoft.com/office/powerpoint/2010/main" val="337354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1233-EE40-591E-FBE7-8F4FA6B99E81}"/>
              </a:ext>
            </a:extLst>
          </p:cNvPr>
          <p:cNvSpPr>
            <a:spLocks noGrp="1"/>
          </p:cNvSpPr>
          <p:nvPr>
            <p:ph type="title"/>
          </p:nvPr>
        </p:nvSpPr>
        <p:spPr/>
        <p:txBody>
          <a:bodyPr/>
          <a:lstStyle/>
          <a:p>
            <a:r>
              <a:rPr lang="en-US" dirty="0"/>
              <a:t>Provider discussion</a:t>
            </a:r>
          </a:p>
        </p:txBody>
      </p:sp>
      <p:sp>
        <p:nvSpPr>
          <p:cNvPr id="3" name="Content Placeholder 2">
            <a:extLst>
              <a:ext uri="{FF2B5EF4-FFF2-40B4-BE49-F238E27FC236}">
                <a16:creationId xmlns:a16="http://schemas.microsoft.com/office/drawing/2014/main" id="{108BFAA2-2CAA-AE02-4D92-0392EB06CB98}"/>
              </a:ext>
            </a:extLst>
          </p:cNvPr>
          <p:cNvSpPr>
            <a:spLocks noGrp="1"/>
          </p:cNvSpPr>
          <p:nvPr>
            <p:ph idx="4294967295"/>
          </p:nvPr>
        </p:nvSpPr>
        <p:spPr>
          <a:xfrm>
            <a:off x="838200" y="1824233"/>
            <a:ext cx="10515600" cy="4232275"/>
          </a:xfrm>
        </p:spPr>
        <p:txBody>
          <a:bodyPr vert="horz" lIns="91440" tIns="45720" rIns="91440" bIns="45720" rtlCol="0" anchor="t">
            <a:normAutofit/>
          </a:bodyPr>
          <a:lstStyle/>
          <a:p>
            <a:r>
              <a:rPr lang="en-US" dirty="0">
                <a:cs typeface="Segoe UI"/>
              </a:rPr>
              <a:t>Provider Feedback &amp; Experience</a:t>
            </a:r>
          </a:p>
          <a:p>
            <a:pPr lvl="1"/>
            <a:r>
              <a:rPr lang="en-US" dirty="0">
                <a:cs typeface="Segoe UI"/>
              </a:rPr>
              <a:t>Barriers to implementation?</a:t>
            </a:r>
          </a:p>
          <a:p>
            <a:pPr lvl="1"/>
            <a:r>
              <a:rPr lang="en-US" dirty="0">
                <a:cs typeface="Segoe UI"/>
              </a:rPr>
              <a:t>What is working? </a:t>
            </a:r>
          </a:p>
          <a:p>
            <a:pPr lvl="1"/>
            <a:r>
              <a:rPr lang="en-US" dirty="0">
                <a:cs typeface="Segoe UI"/>
              </a:rPr>
              <a:t>How do you want us to share information? </a:t>
            </a:r>
          </a:p>
          <a:p>
            <a:pPr lvl="1"/>
            <a:r>
              <a:rPr lang="en-US" dirty="0">
                <a:cs typeface="Segoe UI"/>
              </a:rPr>
              <a:t>Structuring future listening sessions, what does this look like? </a:t>
            </a:r>
            <a:endParaRPr lang="en-US" dirty="0"/>
          </a:p>
          <a:p>
            <a:pPr lvl="1">
              <a:buChar char="•"/>
            </a:pPr>
            <a:endParaRPr lang="en-US" dirty="0">
              <a:cs typeface="Segoe UI"/>
            </a:endParaRPr>
          </a:p>
          <a:p>
            <a:pPr marL="457200" lvl="1" indent="0">
              <a:buNone/>
            </a:pPr>
            <a:endParaRPr lang="en-US" dirty="0">
              <a:cs typeface="Segoe UI"/>
            </a:endParaRPr>
          </a:p>
        </p:txBody>
      </p:sp>
      <p:sp>
        <p:nvSpPr>
          <p:cNvPr id="4" name="Slide Number Placeholder 3">
            <a:extLst>
              <a:ext uri="{FF2B5EF4-FFF2-40B4-BE49-F238E27FC236}">
                <a16:creationId xmlns:a16="http://schemas.microsoft.com/office/drawing/2014/main" id="{0FF49511-120B-6C39-E6FA-A65082890092}"/>
              </a:ext>
            </a:extLst>
          </p:cNvPr>
          <p:cNvSpPr>
            <a:spLocks noGrp="1"/>
          </p:cNvSpPr>
          <p:nvPr>
            <p:ph type="sldNum" sz="quarter" idx="12"/>
          </p:nvPr>
        </p:nvSpPr>
        <p:spPr/>
        <p:txBody>
          <a:bodyPr/>
          <a:lstStyle/>
          <a:p>
            <a:fld id="{8F0AB5D1-9059-428D-ACFC-BA1258997AE0}" type="slidenum">
              <a:rPr lang="en-US" smtClean="0"/>
              <a:pPr/>
              <a:t>14</a:t>
            </a:fld>
            <a:endParaRPr lang="en-US"/>
          </a:p>
        </p:txBody>
      </p:sp>
    </p:spTree>
    <p:extLst>
      <p:ext uri="{BB962C8B-B14F-4D97-AF65-F5344CB8AC3E}">
        <p14:creationId xmlns:p14="http://schemas.microsoft.com/office/powerpoint/2010/main" val="124700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612" y="837931"/>
            <a:ext cx="5036234" cy="1057642"/>
          </a:xfrm>
        </p:spPr>
        <p:txBody>
          <a:bodyPr>
            <a:normAutofit/>
          </a:bodyPr>
          <a:lstStyle/>
          <a:p>
            <a:r>
              <a:rPr lang="en-US" kern="0" dirty="0">
                <a:effectLst/>
                <a:latin typeface="+mn-lt"/>
                <a:ea typeface="Aptos" panose="020B0004020202020204" pitchFamily="34" charset="0"/>
                <a:cs typeface="Times New Roman" panose="02020603050405020304" pitchFamily="18" charset="0"/>
              </a:rPr>
              <a:t>Thank you</a:t>
            </a:r>
            <a:endParaRPr lang="en-US" dirty="0">
              <a:latin typeface="+mn-lt"/>
            </a:endParaRPr>
          </a:p>
        </p:txBody>
      </p:sp>
      <p:sp>
        <p:nvSpPr>
          <p:cNvPr id="4" name="Content Placeholder 3">
            <a:extLst>
              <a:ext uri="{FF2B5EF4-FFF2-40B4-BE49-F238E27FC236}">
                <a16:creationId xmlns:a16="http://schemas.microsoft.com/office/drawing/2014/main" id="{A1DE183B-6CCB-1A73-F815-FAC7DF1A2BD9}"/>
              </a:ext>
            </a:extLst>
          </p:cNvPr>
          <p:cNvSpPr>
            <a:spLocks noGrp="1"/>
          </p:cNvSpPr>
          <p:nvPr>
            <p:ph idx="1"/>
          </p:nvPr>
        </p:nvSpPr>
        <p:spPr>
          <a:xfrm>
            <a:off x="6569612" y="2237323"/>
            <a:ext cx="5036234" cy="4014591"/>
          </a:xfrm>
        </p:spPr>
        <p:txBody>
          <a:bodyPr/>
          <a:lstStyle/>
          <a:p>
            <a:r>
              <a:rPr lang="en-US" dirty="0"/>
              <a:t>Please direct questions to: </a:t>
            </a:r>
            <a:r>
              <a:rPr lang="en-US" sz="2400" dirty="0">
                <a:hlinkClick r:id="rId3">
                  <a:extLst>
                    <a:ext uri="{A12FA001-AC4F-418D-AE19-62706E023703}">
                      <ahyp:hlinkClr xmlns:ahyp="http://schemas.microsoft.com/office/drawing/2018/hyperlinkcolor" val="tx"/>
                    </a:ext>
                  </a:extLst>
                </a:hlinkClick>
              </a:rPr>
              <a:t>SUDdbhrproviderhelp@hca.wa.gov</a:t>
            </a:r>
            <a:r>
              <a:rPr lang="en-US" sz="2400" dirty="0"/>
              <a:t> </a:t>
            </a:r>
            <a:endParaRPr lang="en-US" dirty="0"/>
          </a:p>
        </p:txBody>
      </p:sp>
      <p:sp>
        <p:nvSpPr>
          <p:cNvPr id="12" name="Slide Number Placeholder 11">
            <a:extLst>
              <a:ext uri="{FF2B5EF4-FFF2-40B4-BE49-F238E27FC236}">
                <a16:creationId xmlns:a16="http://schemas.microsoft.com/office/drawing/2014/main" id="{272AFAB9-BD22-0FD2-98B3-7E6E2EDD7E60}"/>
              </a:ext>
            </a:extLst>
          </p:cNvPr>
          <p:cNvSpPr>
            <a:spLocks noGrp="1"/>
          </p:cNvSpPr>
          <p:nvPr>
            <p:ph type="sldNum" sz="quarter" idx="12"/>
          </p:nvPr>
        </p:nvSpPr>
        <p:spPr/>
        <p:txBody>
          <a:bodyPr/>
          <a:lstStyle/>
          <a:p>
            <a:pPr algn="l"/>
            <a:fld id="{8F0AB5D1-9059-428D-ACFC-BA1258997AE0}" type="slidenum">
              <a:rPr lang="en-US" smtClean="0"/>
              <a:pPr algn="l"/>
              <a:t>15</a:t>
            </a:fld>
            <a:endParaRPr lang="en-US"/>
          </a:p>
        </p:txBody>
      </p:sp>
    </p:spTree>
    <p:extLst>
      <p:ext uri="{BB962C8B-B14F-4D97-AF65-F5344CB8AC3E}">
        <p14:creationId xmlns:p14="http://schemas.microsoft.com/office/powerpoint/2010/main" val="258926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84BA-3587-169F-7A81-BCB7C8EEED47}"/>
              </a:ext>
            </a:extLst>
          </p:cNvPr>
          <p:cNvSpPr>
            <a:spLocks noGrp="1"/>
          </p:cNvSpPr>
          <p:nvPr>
            <p:ph type="title"/>
          </p:nvPr>
        </p:nvSpPr>
        <p:spPr/>
        <p:txBody>
          <a:bodyPr/>
          <a:lstStyle/>
          <a:p>
            <a:r>
              <a:rPr lang="en-US"/>
              <a:t>Introduction of panel members</a:t>
            </a:r>
          </a:p>
        </p:txBody>
      </p:sp>
      <p:sp>
        <p:nvSpPr>
          <p:cNvPr id="3" name="Content Placeholder 3">
            <a:extLst>
              <a:ext uri="{FF2B5EF4-FFF2-40B4-BE49-F238E27FC236}">
                <a16:creationId xmlns:a16="http://schemas.microsoft.com/office/drawing/2014/main" id="{3F703745-B091-74B1-46C1-3169DD091B1C}"/>
              </a:ext>
            </a:extLst>
          </p:cNvPr>
          <p:cNvSpPr txBox="1">
            <a:spLocks/>
          </p:cNvSpPr>
          <p:nvPr/>
        </p:nvSpPr>
        <p:spPr>
          <a:xfrm>
            <a:off x="838200" y="1846859"/>
            <a:ext cx="10515600" cy="4232275"/>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000"/>
              </a:spcBef>
              <a:buSzPct val="90000"/>
              <a:buFontTx/>
              <a:buBlip>
                <a:blip r:embed="rId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Amy Dura (she/her)</a:t>
            </a:r>
          </a:p>
          <a:p>
            <a:pPr lvl="1"/>
            <a:r>
              <a:rPr lang="en-US" dirty="0"/>
              <a:t>Substance Use and Overdose Response Supervisor</a:t>
            </a:r>
          </a:p>
          <a:p>
            <a:r>
              <a:rPr lang="en-US" dirty="0"/>
              <a:t>Yvonne Keller (she/her)</a:t>
            </a:r>
          </a:p>
          <a:p>
            <a:pPr lvl="1"/>
            <a:r>
              <a:rPr lang="en-US" dirty="0"/>
              <a:t>Fee-for-Service Behavioral Health Program Manager</a:t>
            </a:r>
          </a:p>
          <a:p>
            <a:r>
              <a:rPr lang="en-US" dirty="0"/>
              <a:t>Linda Barker (she/her)</a:t>
            </a:r>
          </a:p>
          <a:p>
            <a:pPr lvl="1"/>
            <a:r>
              <a:rPr lang="en-US" dirty="0"/>
              <a:t>Medication Assisted Treatment Project Director</a:t>
            </a:r>
          </a:p>
          <a:p>
            <a:r>
              <a:rPr lang="en-US" dirty="0"/>
              <a:t>Chlo</a:t>
            </a:r>
            <a:r>
              <a:rPr lang="en-US" sz="2800" dirty="0">
                <a:ea typeface="+mn-lt"/>
                <a:cs typeface="+mn-lt"/>
              </a:rPr>
              <a:t>é</a:t>
            </a:r>
            <a:r>
              <a:rPr lang="en-US" dirty="0"/>
              <a:t> Wilkins (she/her)</a:t>
            </a:r>
          </a:p>
          <a:p>
            <a:pPr lvl="1"/>
            <a:r>
              <a:rPr lang="en-US" dirty="0"/>
              <a:t>Youth &amp; Young Adult Substance Use Disorder Services</a:t>
            </a:r>
          </a:p>
          <a:p>
            <a:r>
              <a:rPr lang="en-US" dirty="0"/>
              <a:t>Amanda Lewis (she/her)</a:t>
            </a:r>
          </a:p>
          <a:p>
            <a:pPr lvl="1"/>
            <a:r>
              <a:rPr lang="en-US" dirty="0"/>
              <a:t>Youth Substance Use Disorder, Co-occurring Services</a:t>
            </a:r>
          </a:p>
        </p:txBody>
      </p:sp>
      <p:sp>
        <p:nvSpPr>
          <p:cNvPr id="6" name="Slide Number Placeholder 5">
            <a:extLst>
              <a:ext uri="{FF2B5EF4-FFF2-40B4-BE49-F238E27FC236}">
                <a16:creationId xmlns:a16="http://schemas.microsoft.com/office/drawing/2014/main" id="{0F01C279-0389-EBBA-3168-92B2F42900B6}"/>
              </a:ext>
            </a:extLst>
          </p:cNvPr>
          <p:cNvSpPr>
            <a:spLocks noGrp="1"/>
          </p:cNvSpPr>
          <p:nvPr>
            <p:ph type="sldNum" sz="quarter" idx="12"/>
          </p:nvPr>
        </p:nvSpPr>
        <p:spPr/>
        <p:txBody>
          <a:bodyPr/>
          <a:lstStyle/>
          <a:p>
            <a:fld id="{8F0AB5D1-9059-428D-ACFC-BA1258997AE0}" type="slidenum">
              <a:rPr lang="en-US" smtClean="0"/>
              <a:pPr/>
              <a:t>2</a:t>
            </a:fld>
            <a:endParaRPr lang="en-US"/>
          </a:p>
        </p:txBody>
      </p:sp>
    </p:spTree>
    <p:extLst>
      <p:ext uri="{BB962C8B-B14F-4D97-AF65-F5344CB8AC3E}">
        <p14:creationId xmlns:p14="http://schemas.microsoft.com/office/powerpoint/2010/main" val="398247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0A8C-19E5-852A-7D8D-5CBDD7B09988}"/>
              </a:ext>
            </a:extLst>
          </p:cNvPr>
          <p:cNvSpPr>
            <a:spLocks noGrp="1"/>
          </p:cNvSpPr>
          <p:nvPr>
            <p:ph type="title"/>
          </p:nvPr>
        </p:nvSpPr>
        <p:spPr/>
        <p:txBody>
          <a:bodyPr/>
          <a:lstStyle/>
          <a:p>
            <a:r>
              <a:rPr lang="en-US" dirty="0"/>
              <a:t>Workshop objectives </a:t>
            </a:r>
          </a:p>
        </p:txBody>
      </p:sp>
      <p:sp>
        <p:nvSpPr>
          <p:cNvPr id="4" name="Content Placeholder 3">
            <a:extLst>
              <a:ext uri="{FF2B5EF4-FFF2-40B4-BE49-F238E27FC236}">
                <a16:creationId xmlns:a16="http://schemas.microsoft.com/office/drawing/2014/main" id="{D68CEE1F-E9EF-317C-76C3-FC8E2C0B42C1}"/>
              </a:ext>
            </a:extLst>
          </p:cNvPr>
          <p:cNvSpPr>
            <a:spLocks noGrp="1"/>
          </p:cNvSpPr>
          <p:nvPr>
            <p:ph idx="4294967295"/>
          </p:nvPr>
        </p:nvSpPr>
        <p:spPr>
          <a:xfrm>
            <a:off x="838200" y="1842616"/>
            <a:ext cx="10515600" cy="4232275"/>
          </a:xfrm>
        </p:spPr>
        <p:txBody>
          <a:bodyPr/>
          <a:lstStyle/>
          <a:p>
            <a:r>
              <a:rPr lang="en-US" dirty="0"/>
              <a:t>Training opportunities</a:t>
            </a:r>
          </a:p>
          <a:p>
            <a:r>
              <a:rPr lang="en-US" dirty="0"/>
              <a:t>Timeline update</a:t>
            </a:r>
          </a:p>
          <a:p>
            <a:r>
              <a:rPr lang="en-US" dirty="0"/>
              <a:t>Draft adolescent continuum of care</a:t>
            </a:r>
          </a:p>
          <a:p>
            <a:r>
              <a:rPr lang="en-US" dirty="0"/>
              <a:t>Funding</a:t>
            </a:r>
          </a:p>
          <a:p>
            <a:r>
              <a:rPr lang="en-US" dirty="0"/>
              <a:t>Hear from you</a:t>
            </a:r>
          </a:p>
        </p:txBody>
      </p:sp>
      <p:sp>
        <p:nvSpPr>
          <p:cNvPr id="5" name="Slide Number Placeholder 4">
            <a:extLst>
              <a:ext uri="{FF2B5EF4-FFF2-40B4-BE49-F238E27FC236}">
                <a16:creationId xmlns:a16="http://schemas.microsoft.com/office/drawing/2014/main" id="{7BD81044-1995-0342-878D-1EDEF638938A}"/>
              </a:ext>
            </a:extLst>
          </p:cNvPr>
          <p:cNvSpPr>
            <a:spLocks noGrp="1"/>
          </p:cNvSpPr>
          <p:nvPr>
            <p:ph type="sldNum" sz="quarter" idx="12"/>
          </p:nvPr>
        </p:nvSpPr>
        <p:spPr/>
        <p:txBody>
          <a:bodyPr/>
          <a:lstStyle/>
          <a:p>
            <a:fld id="{8F0AB5D1-9059-428D-ACFC-BA1258997AE0}" type="slidenum">
              <a:rPr lang="en-US" smtClean="0"/>
              <a:pPr/>
              <a:t>3</a:t>
            </a:fld>
            <a:endParaRPr lang="en-US"/>
          </a:p>
        </p:txBody>
      </p:sp>
    </p:spTree>
    <p:extLst>
      <p:ext uri="{BB962C8B-B14F-4D97-AF65-F5344CB8AC3E}">
        <p14:creationId xmlns:p14="http://schemas.microsoft.com/office/powerpoint/2010/main" val="106740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What is ASAM criteria</a:t>
            </a:r>
          </a:p>
        </p:txBody>
      </p:sp>
      <p:sp>
        <p:nvSpPr>
          <p:cNvPr id="2" name="Slide Number Placeholder 1"/>
          <p:cNvSpPr>
            <a:spLocks noGrp="1"/>
          </p:cNvSpPr>
          <p:nvPr>
            <p:ph type="sldNum" sz="quarter" idx="12"/>
          </p:nvPr>
        </p:nvSpPr>
        <p:spPr/>
        <p:txBody>
          <a:bodyPr/>
          <a:lstStyle/>
          <a:p>
            <a:pPr>
              <a:defRPr/>
            </a:pPr>
            <a:fld id="{8F0AB5D1-9059-428D-ACFC-BA1258997AE0}" type="slidenum">
              <a:rPr lang="en-US">
                <a:solidFill>
                  <a:srgbClr val="000000">
                    <a:tint val="75000"/>
                  </a:srgbClr>
                </a:solidFill>
                <a:latin typeface="Calibri"/>
              </a:rPr>
              <a:pPr>
                <a:defRPr/>
              </a:pPr>
              <a:t>4</a:t>
            </a:fld>
            <a:endParaRPr lang="en-US">
              <a:solidFill>
                <a:srgbClr val="000000">
                  <a:tint val="75000"/>
                </a:srgbClr>
              </a:solidFill>
              <a:latin typeface="Calibri"/>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3704878648"/>
              </p:ext>
            </p:extLst>
          </p:nvPr>
        </p:nvGraphicFramePr>
        <p:xfrm>
          <a:off x="590551" y="2073275"/>
          <a:ext cx="4730479" cy="351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4004087424"/>
              </p:ext>
            </p:extLst>
          </p:nvPr>
        </p:nvGraphicFramePr>
        <p:xfrm>
          <a:off x="5899150" y="2073275"/>
          <a:ext cx="4986101" cy="3519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673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F0A6-CB73-F94C-BD65-F61257F2C139}"/>
              </a:ext>
            </a:extLst>
          </p:cNvPr>
          <p:cNvSpPr>
            <a:spLocks noGrp="1"/>
          </p:cNvSpPr>
          <p:nvPr>
            <p:ph type="title"/>
          </p:nvPr>
        </p:nvSpPr>
        <p:spPr/>
        <p:txBody>
          <a:bodyPr/>
          <a:lstStyle/>
          <a:p>
            <a:r>
              <a:rPr lang="en-US" dirty="0"/>
              <a:t>ASAM criteria highlights</a:t>
            </a:r>
          </a:p>
        </p:txBody>
      </p:sp>
      <p:graphicFrame>
        <p:nvGraphicFramePr>
          <p:cNvPr id="5" name="Content Placeholder 2">
            <a:extLst>
              <a:ext uri="{FF2B5EF4-FFF2-40B4-BE49-F238E27FC236}">
                <a16:creationId xmlns:a16="http://schemas.microsoft.com/office/drawing/2014/main" id="{A1F8BDF8-C560-7E3C-44E1-397A55DAE1E4}"/>
              </a:ext>
            </a:extLst>
          </p:cNvPr>
          <p:cNvGraphicFramePr>
            <a:graphicFrameLocks noGrp="1"/>
          </p:cNvGraphicFramePr>
          <p:nvPr>
            <p:ph idx="4294967295"/>
            <p:extLst>
              <p:ext uri="{D42A27DB-BD31-4B8C-83A1-F6EECF244321}">
                <p14:modId xmlns:p14="http://schemas.microsoft.com/office/powerpoint/2010/main" val="2591779173"/>
              </p:ext>
            </p:extLst>
          </p:nvPr>
        </p:nvGraphicFramePr>
        <p:xfrm>
          <a:off x="838200" y="1797349"/>
          <a:ext cx="10515600" cy="423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5D02612-AD1D-5B1F-E15B-CEDBDE3DE48C}"/>
              </a:ext>
            </a:extLst>
          </p:cNvPr>
          <p:cNvSpPr>
            <a:spLocks noGrp="1"/>
          </p:cNvSpPr>
          <p:nvPr>
            <p:ph type="sldNum" sz="quarter" idx="12"/>
          </p:nvPr>
        </p:nvSpPr>
        <p:spPr/>
        <p:txBody>
          <a:bodyPr/>
          <a:lstStyle/>
          <a:p>
            <a:fld id="{8F0AB5D1-9059-428D-ACFC-BA1258997AE0}" type="slidenum">
              <a:rPr lang="en-US" smtClean="0"/>
              <a:pPr/>
              <a:t>5</a:t>
            </a:fld>
            <a:endParaRPr lang="en-US"/>
          </a:p>
        </p:txBody>
      </p:sp>
    </p:spTree>
    <p:extLst>
      <p:ext uri="{BB962C8B-B14F-4D97-AF65-F5344CB8AC3E}">
        <p14:creationId xmlns:p14="http://schemas.microsoft.com/office/powerpoint/2010/main" val="182440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1A075B2-0FF9-C6FF-4670-DBC3E95308DC}"/>
              </a:ext>
            </a:extLst>
          </p:cNvPr>
          <p:cNvGraphicFramePr>
            <a:graphicFrameLocks noGrp="1"/>
          </p:cNvGraphicFramePr>
          <p:nvPr>
            <p:ph idx="4294967295"/>
            <p:extLst>
              <p:ext uri="{D42A27DB-BD31-4B8C-83A1-F6EECF244321}">
                <p14:modId xmlns:p14="http://schemas.microsoft.com/office/powerpoint/2010/main" val="2863827287"/>
              </p:ext>
            </p:extLst>
          </p:nvPr>
        </p:nvGraphicFramePr>
        <p:xfrm>
          <a:off x="544749" y="680936"/>
          <a:ext cx="10992255" cy="5194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A51F0A-041D-1AB2-AF1F-6297138BC407}"/>
              </a:ext>
            </a:extLst>
          </p:cNvPr>
          <p:cNvSpPr>
            <a:spLocks noGrp="1"/>
          </p:cNvSpPr>
          <p:nvPr>
            <p:ph type="sldNum" sz="quarter" idx="12"/>
          </p:nvPr>
        </p:nvSpPr>
        <p:spPr/>
        <p:txBody>
          <a:bodyPr/>
          <a:lstStyle/>
          <a:p>
            <a:fld id="{8F0AB5D1-9059-428D-ACFC-BA1258997AE0}" type="slidenum">
              <a:rPr lang="en-US" smtClean="0"/>
              <a:pPr/>
              <a:t>6</a:t>
            </a:fld>
            <a:endParaRPr lang="en-US"/>
          </a:p>
        </p:txBody>
      </p:sp>
    </p:spTree>
    <p:extLst>
      <p:ext uri="{BB962C8B-B14F-4D97-AF65-F5344CB8AC3E}">
        <p14:creationId xmlns:p14="http://schemas.microsoft.com/office/powerpoint/2010/main" val="255268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F6322-6A47-231D-3581-94857EA87E2C}"/>
              </a:ext>
            </a:extLst>
          </p:cNvPr>
          <p:cNvSpPr>
            <a:spLocks noGrp="1"/>
          </p:cNvSpPr>
          <p:nvPr>
            <p:ph type="title"/>
          </p:nvPr>
        </p:nvSpPr>
        <p:spPr/>
        <p:txBody>
          <a:bodyPr/>
          <a:lstStyle/>
          <a:p>
            <a:r>
              <a:rPr lang="en-US" dirty="0"/>
              <a:t>Training opportunities</a:t>
            </a:r>
          </a:p>
        </p:txBody>
      </p:sp>
      <p:graphicFrame>
        <p:nvGraphicFramePr>
          <p:cNvPr id="13" name="Content Placeholder 6">
            <a:extLst>
              <a:ext uri="{FF2B5EF4-FFF2-40B4-BE49-F238E27FC236}">
                <a16:creationId xmlns:a16="http://schemas.microsoft.com/office/drawing/2014/main" id="{74F2D32B-EF4A-2776-F06A-A36508F0F0D1}"/>
              </a:ext>
            </a:extLst>
          </p:cNvPr>
          <p:cNvGraphicFramePr>
            <a:graphicFrameLocks noGrp="1"/>
          </p:cNvGraphicFramePr>
          <p:nvPr>
            <p:ph idx="4294967295"/>
            <p:extLst>
              <p:ext uri="{D42A27DB-BD31-4B8C-83A1-F6EECF244321}">
                <p14:modId xmlns:p14="http://schemas.microsoft.com/office/powerpoint/2010/main" val="4000300589"/>
              </p:ext>
            </p:extLst>
          </p:nvPr>
        </p:nvGraphicFramePr>
        <p:xfrm>
          <a:off x="838200" y="18208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eacher with solid fill">
            <a:extLst>
              <a:ext uri="{FF2B5EF4-FFF2-40B4-BE49-F238E27FC236}">
                <a16:creationId xmlns:a16="http://schemas.microsoft.com/office/drawing/2014/main" id="{01117290-FC4D-C6C1-7D94-1DF756F21D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13883" y="-76325"/>
            <a:ext cx="914400" cy="914400"/>
          </a:xfrm>
          <a:prstGeom prst="rect">
            <a:avLst/>
          </a:prstGeom>
        </p:spPr>
      </p:pic>
      <p:sp>
        <p:nvSpPr>
          <p:cNvPr id="7" name="Slide Number Placeholder 6">
            <a:extLst>
              <a:ext uri="{FF2B5EF4-FFF2-40B4-BE49-F238E27FC236}">
                <a16:creationId xmlns:a16="http://schemas.microsoft.com/office/drawing/2014/main" id="{D3CD5BE3-60AD-77BB-CE91-66A9CF407D78}"/>
              </a:ext>
            </a:extLst>
          </p:cNvPr>
          <p:cNvSpPr>
            <a:spLocks noGrp="1"/>
          </p:cNvSpPr>
          <p:nvPr>
            <p:ph type="sldNum" sz="quarter" idx="12"/>
          </p:nvPr>
        </p:nvSpPr>
        <p:spPr/>
        <p:txBody>
          <a:bodyPr/>
          <a:lstStyle/>
          <a:p>
            <a:fld id="{8F0AB5D1-9059-428D-ACFC-BA1258997AE0}" type="slidenum">
              <a:rPr lang="en-US" smtClean="0"/>
              <a:pPr/>
              <a:t>7</a:t>
            </a:fld>
            <a:endParaRPr lang="en-US"/>
          </a:p>
        </p:txBody>
      </p:sp>
    </p:spTree>
    <p:extLst>
      <p:ext uri="{BB962C8B-B14F-4D97-AF65-F5344CB8AC3E}">
        <p14:creationId xmlns:p14="http://schemas.microsoft.com/office/powerpoint/2010/main" val="302749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AEF9-464D-3D7F-3055-B24681DD64D5}"/>
              </a:ext>
            </a:extLst>
          </p:cNvPr>
          <p:cNvSpPr>
            <a:spLocks noGrp="1"/>
          </p:cNvSpPr>
          <p:nvPr>
            <p:ph type="title"/>
          </p:nvPr>
        </p:nvSpPr>
        <p:spPr/>
        <p:txBody>
          <a:bodyPr/>
          <a:lstStyle/>
          <a:p>
            <a:r>
              <a:rPr lang="en-US"/>
              <a:t>ASAM trainings are offered in three tiers</a:t>
            </a:r>
          </a:p>
        </p:txBody>
      </p:sp>
      <p:graphicFrame>
        <p:nvGraphicFramePr>
          <p:cNvPr id="5" name="Content Placeholder 2">
            <a:extLst>
              <a:ext uri="{FF2B5EF4-FFF2-40B4-BE49-F238E27FC236}">
                <a16:creationId xmlns:a16="http://schemas.microsoft.com/office/drawing/2014/main" id="{DEADF2F3-5BE0-5209-062C-129A397A21D9}"/>
              </a:ext>
            </a:extLst>
          </p:cNvPr>
          <p:cNvGraphicFramePr>
            <a:graphicFrameLocks noGrp="1"/>
          </p:cNvGraphicFramePr>
          <p:nvPr>
            <p:ph idx="4294967295"/>
            <p:extLst>
              <p:ext uri="{D42A27DB-BD31-4B8C-83A1-F6EECF244321}">
                <p14:modId xmlns:p14="http://schemas.microsoft.com/office/powerpoint/2010/main" val="3392621779"/>
              </p:ext>
            </p:extLst>
          </p:nvPr>
        </p:nvGraphicFramePr>
        <p:xfrm>
          <a:off x="838200" y="1833563"/>
          <a:ext cx="10515600" cy="423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05D841A4-6AF2-33BA-1F4A-40F48F3E711F}"/>
              </a:ext>
            </a:extLst>
          </p:cNvPr>
          <p:cNvSpPr>
            <a:spLocks noGrp="1"/>
          </p:cNvSpPr>
          <p:nvPr>
            <p:ph type="sldNum" sz="quarter" idx="12"/>
          </p:nvPr>
        </p:nvSpPr>
        <p:spPr/>
        <p:txBody>
          <a:bodyPr/>
          <a:lstStyle/>
          <a:p>
            <a:fld id="{8F0AB5D1-9059-428D-ACFC-BA1258997AE0}" type="slidenum">
              <a:rPr lang="en-US" smtClean="0"/>
              <a:pPr/>
              <a:t>8</a:t>
            </a:fld>
            <a:endParaRPr lang="en-US" dirty="0"/>
          </a:p>
        </p:txBody>
      </p:sp>
    </p:spTree>
    <p:extLst>
      <p:ext uri="{BB962C8B-B14F-4D97-AF65-F5344CB8AC3E}">
        <p14:creationId xmlns:p14="http://schemas.microsoft.com/office/powerpoint/2010/main" val="255212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1B1E3D-79BC-AB14-7F37-E8EA9044C01C}"/>
              </a:ext>
            </a:extLst>
          </p:cNvPr>
          <p:cNvSpPr>
            <a:spLocks noGrp="1"/>
          </p:cNvSpPr>
          <p:nvPr>
            <p:ph type="sldNum" sz="quarter" idx="12"/>
          </p:nvPr>
        </p:nvSpPr>
        <p:spPr/>
        <p:txBody>
          <a:bodyPr/>
          <a:lstStyle/>
          <a:p>
            <a:fld id="{8F0AB5D1-9059-428D-ACFC-BA1258997AE0}" type="slidenum">
              <a:rPr lang="en-US" smtClean="0"/>
              <a:pPr/>
              <a:t>9</a:t>
            </a:fld>
            <a:endParaRPr lang="en-US"/>
          </a:p>
        </p:txBody>
      </p:sp>
      <p:sp>
        <p:nvSpPr>
          <p:cNvPr id="2" name="Title 1">
            <a:extLst>
              <a:ext uri="{FF2B5EF4-FFF2-40B4-BE49-F238E27FC236}">
                <a16:creationId xmlns:a16="http://schemas.microsoft.com/office/drawing/2014/main" id="{3D87FFA0-3101-E37A-9F18-C62E7C4F3A8C}"/>
              </a:ext>
            </a:extLst>
          </p:cNvPr>
          <p:cNvSpPr>
            <a:spLocks noGrp="1"/>
          </p:cNvSpPr>
          <p:nvPr>
            <p:ph type="title" idx="4294967295"/>
          </p:nvPr>
        </p:nvSpPr>
        <p:spPr>
          <a:xfrm>
            <a:off x="841421" y="1754154"/>
            <a:ext cx="4436749" cy="3349690"/>
          </a:xfrm>
        </p:spPr>
        <p:txBody>
          <a:bodyPr>
            <a:normAutofit fontScale="90000"/>
          </a:bodyPr>
          <a:lstStyle/>
          <a:p>
            <a:r>
              <a:rPr lang="en-US" sz="6200" dirty="0"/>
              <a:t>How to register and learn more about training	</a:t>
            </a:r>
          </a:p>
        </p:txBody>
      </p:sp>
      <p:graphicFrame>
        <p:nvGraphicFramePr>
          <p:cNvPr id="5" name="Content Placeholder 2">
            <a:extLst>
              <a:ext uri="{FF2B5EF4-FFF2-40B4-BE49-F238E27FC236}">
                <a16:creationId xmlns:a16="http://schemas.microsoft.com/office/drawing/2014/main" id="{E8F8F859-F244-E4E2-85DC-09DA9A4FB584}"/>
              </a:ext>
            </a:extLst>
          </p:cNvPr>
          <p:cNvGraphicFramePr>
            <a:graphicFrameLocks noGrp="1"/>
          </p:cNvGraphicFramePr>
          <p:nvPr>
            <p:ph sz="half" idx="4294967295"/>
            <p:extLst>
              <p:ext uri="{D42A27DB-BD31-4B8C-83A1-F6EECF244321}">
                <p14:modId xmlns:p14="http://schemas.microsoft.com/office/powerpoint/2010/main" val="2941950053"/>
              </p:ext>
            </p:extLst>
          </p:nvPr>
        </p:nvGraphicFramePr>
        <p:xfrm>
          <a:off x="6168979" y="1162797"/>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18BAD7F-EF06-32D3-7D6A-620CC085DFF4}"/>
              </a:ext>
            </a:extLst>
          </p:cNvPr>
          <p:cNvCxnSpPr/>
          <p:nvPr/>
        </p:nvCxnSpPr>
        <p:spPr>
          <a:xfrm>
            <a:off x="5477347" y="443620"/>
            <a:ext cx="0" cy="5604095"/>
          </a:xfrm>
          <a:prstGeom prst="line">
            <a:avLst/>
          </a:prstGeom>
          <a:ln w="38100">
            <a:gradFill>
              <a:gsLst>
                <a:gs pos="0">
                  <a:srgbClr val="4D9D43"/>
                </a:gs>
                <a:gs pos="100000">
                  <a:srgbClr val="2387C6"/>
                </a:gs>
              </a:gsLst>
              <a:lin ang="5400000" scaled="1"/>
            </a:gradFill>
          </a:ln>
        </p:spPr>
        <p:style>
          <a:lnRef idx="1">
            <a:schemeClr val="accent3"/>
          </a:lnRef>
          <a:fillRef idx="0">
            <a:schemeClr val="accent3"/>
          </a:fillRef>
          <a:effectRef idx="0">
            <a:schemeClr val="accent3"/>
          </a:effectRef>
          <a:fontRef idx="minor">
            <a:schemeClr val="tx1"/>
          </a:fontRef>
        </p:style>
      </p:cxnSp>
      <p:pic>
        <p:nvPicPr>
          <p:cNvPr id="12" name="Graphic 11" descr="Teacher with solid fill">
            <a:extLst>
              <a:ext uri="{FF2B5EF4-FFF2-40B4-BE49-F238E27FC236}">
                <a16:creationId xmlns:a16="http://schemas.microsoft.com/office/drawing/2014/main" id="{B9B050CB-6700-7E83-B4DE-895D115750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13883" y="-76325"/>
            <a:ext cx="914400" cy="914400"/>
          </a:xfrm>
          <a:prstGeom prst="rect">
            <a:avLst/>
          </a:prstGeom>
        </p:spPr>
      </p:pic>
    </p:spTree>
    <p:extLst>
      <p:ext uri="{BB962C8B-B14F-4D97-AF65-F5344CB8AC3E}">
        <p14:creationId xmlns:p14="http://schemas.microsoft.com/office/powerpoint/2010/main" val="3414404581"/>
      </p:ext>
    </p:extLst>
  </p:cSld>
  <p:clrMapOvr>
    <a:masterClrMapping/>
  </p:clrMapOvr>
</p:sld>
</file>

<file path=ppt/theme/theme1.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5F6D40C1F380418A210D867DFFBBF7" ma:contentTypeVersion="4" ma:contentTypeDescription="Create a new document." ma:contentTypeScope="" ma:versionID="176fc9dc60a868b0b7cdff5906cc6c4a">
  <xsd:schema xmlns:xsd="http://www.w3.org/2001/XMLSchema" xmlns:xs="http://www.w3.org/2001/XMLSchema" xmlns:p="http://schemas.microsoft.com/office/2006/metadata/properties" xmlns:ns2="b6aeb8a0-e896-459d-9f2b-121b28c8b1a5" targetNamespace="http://schemas.microsoft.com/office/2006/metadata/properties" ma:root="true" ma:fieldsID="6612bd61793559ff621e6c06f015d48b" ns2:_="">
    <xsd:import namespace="b6aeb8a0-e896-459d-9f2b-121b28c8b1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eb8a0-e896-459d-9f2b-121b28c8b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38DED-FFD9-4FD4-AFB5-177D7FF44B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0C8F452-4B5D-4671-930A-D173C5C7A751}">
  <ds:schemaRefs>
    <ds:schemaRef ds:uri="http://schemas.microsoft.com/sharepoint/v3/contenttype/forms"/>
  </ds:schemaRefs>
</ds:datastoreItem>
</file>

<file path=customXml/itemProps3.xml><?xml version="1.0" encoding="utf-8"?>
<ds:datastoreItem xmlns:ds="http://schemas.openxmlformats.org/officeDocument/2006/customXml" ds:itemID="{7B10D6C1-B85E-43FA-B9F7-3C6510CFC2CA}">
  <ds:schemaRefs>
    <ds:schemaRef ds:uri="b6aeb8a0-e896-459d-9f2b-121b28c8b1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1091</Words>
  <Application>Microsoft Office PowerPoint</Application>
  <PresentationFormat>Widescreen</PresentationFormat>
  <Paragraphs>146</Paragraphs>
  <Slides>15</Slides>
  <Notes>12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3_Office Theme</vt:lpstr>
      <vt:lpstr>4_Office Theme</vt:lpstr>
      <vt:lpstr>1_Office Theme</vt:lpstr>
      <vt:lpstr>2_Office Theme</vt:lpstr>
      <vt:lpstr>The Adult ASAM Criteria 4th Edition </vt:lpstr>
      <vt:lpstr>Introduction of panel members</vt:lpstr>
      <vt:lpstr>Workshop objectives </vt:lpstr>
      <vt:lpstr>What is ASAM criteria</vt:lpstr>
      <vt:lpstr>ASAM criteria highlights</vt:lpstr>
      <vt:lpstr>PowerPoint Presentation</vt:lpstr>
      <vt:lpstr>Training opportunities</vt:lpstr>
      <vt:lpstr>ASAM trainings are offered in three tiers</vt:lpstr>
      <vt:lpstr>How to register and learn more about training </vt:lpstr>
      <vt:lpstr>ASAM criteria update timeline</vt:lpstr>
      <vt:lpstr>The ASAM criteria continuum of care: Adolescent</vt:lpstr>
      <vt:lpstr>Adolescent &amp; Transition Age Youth, ASAM criteria public comment period</vt:lpstr>
      <vt:lpstr>Funding to support ASAM 4 new levels of care</vt:lpstr>
      <vt:lpstr>Provider discussion</vt:lpstr>
      <vt:lpstr>Thank you</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Grigg, Brenda E (HCA)</dc:creator>
  <cp:lastModifiedBy>Peterson, Jennifer (HCA)</cp:lastModifiedBy>
  <cp:revision>103</cp:revision>
  <dcterms:created xsi:type="dcterms:W3CDTF">2018-03-14T18:03:33Z</dcterms:created>
  <dcterms:modified xsi:type="dcterms:W3CDTF">2024-10-28T17:05:53Z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2021-11-02T15:20:54Z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b1749125-555d-4740-8b3a-f06e5cbb545d</vt:lpwstr>
  </property>
  <property fmtid="{D5CDD505-2E9C-101B-9397-08002B2CF9AE}" pid="8" name="MSIP_Label_1520fa42-cf58-4c22-8b93-58cf1d3bd1cb_ContentBits">
    <vt:lpwstr>0</vt:lpwstr>
  </property>
  <property fmtid="{D5CDD505-2E9C-101B-9397-08002B2CF9AE}" pid="9" name="ContentTypeId">
    <vt:lpwstr>0x010100505F6D40C1F380418A210D867DFFBBF7</vt:lpwstr>
  </property>
</Properties>
</file>