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7" r:id="rId2"/>
    <p:sldMasterId id="2147483684" r:id="rId3"/>
    <p:sldMasterId id="2147483709" r:id="rId4"/>
    <p:sldMasterId id="2147483715" r:id="rId5"/>
    <p:sldMasterId id="2147483721" r:id="rId6"/>
    <p:sldMasterId id="2147483727" r:id="rId7"/>
    <p:sldMasterId id="2147483733" r:id="rId8"/>
    <p:sldMasterId id="2147483673" r:id="rId9"/>
    <p:sldMasterId id="2147483739" r:id="rId10"/>
    <p:sldMasterId id="2147483745" r:id="rId11"/>
    <p:sldMasterId id="2147483751" r:id="rId12"/>
    <p:sldMasterId id="2147483757" r:id="rId13"/>
    <p:sldMasterId id="2147483763" r:id="rId14"/>
    <p:sldMasterId id="2147483769" r:id="rId15"/>
    <p:sldMasterId id="2147483779" r:id="rId16"/>
    <p:sldMasterId id="2147483803" r:id="rId17"/>
    <p:sldMasterId id="2147483831" r:id="rId18"/>
  </p:sldMasterIdLst>
  <p:notesMasterIdLst>
    <p:notesMasterId r:id="rId54"/>
  </p:notesMasterIdLst>
  <p:sldIdLst>
    <p:sldId id="11166" r:id="rId19"/>
    <p:sldId id="412" r:id="rId20"/>
    <p:sldId id="401" r:id="rId21"/>
    <p:sldId id="11132" r:id="rId22"/>
    <p:sldId id="11139" r:id="rId23"/>
    <p:sldId id="1306" r:id="rId24"/>
    <p:sldId id="1309" r:id="rId25"/>
    <p:sldId id="11161" r:id="rId26"/>
    <p:sldId id="11128" r:id="rId27"/>
    <p:sldId id="11152" r:id="rId28"/>
    <p:sldId id="11140" r:id="rId29"/>
    <p:sldId id="11141" r:id="rId30"/>
    <p:sldId id="11171" r:id="rId31"/>
    <p:sldId id="11174" r:id="rId32"/>
    <p:sldId id="396" r:id="rId33"/>
    <p:sldId id="11155" r:id="rId34"/>
    <p:sldId id="561" r:id="rId35"/>
    <p:sldId id="11170" r:id="rId36"/>
    <p:sldId id="11135" r:id="rId37"/>
    <p:sldId id="394" r:id="rId38"/>
    <p:sldId id="395" r:id="rId39"/>
    <p:sldId id="262" r:id="rId40"/>
    <p:sldId id="11162" r:id="rId41"/>
    <p:sldId id="11163" r:id="rId42"/>
    <p:sldId id="11138" r:id="rId43"/>
    <p:sldId id="11168" r:id="rId44"/>
    <p:sldId id="11136" r:id="rId45"/>
    <p:sldId id="11151" r:id="rId46"/>
    <p:sldId id="11131" r:id="rId47"/>
    <p:sldId id="290" r:id="rId48"/>
    <p:sldId id="11169" r:id="rId49"/>
    <p:sldId id="11175" r:id="rId50"/>
    <p:sldId id="11164" r:id="rId51"/>
    <p:sldId id="259" r:id="rId52"/>
    <p:sldId id="1116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FF00"/>
    <a:srgbClr val="00FFFF"/>
    <a:srgbClr val="925D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4" autoAdjust="0"/>
    <p:restoredTop sz="91737" autoAdjust="0"/>
  </p:normalViewPr>
  <p:slideViewPr>
    <p:cSldViewPr snapToGrid="0">
      <p:cViewPr varScale="1">
        <p:scale>
          <a:sx n="34" d="100"/>
          <a:sy n="34" d="100"/>
        </p:scale>
        <p:origin x="808" y="44"/>
      </p:cViewPr>
      <p:guideLst>
        <p:guide orient="horz" pos="2904"/>
        <p:guide pos="2880"/>
      </p:guideLst>
    </p:cSldViewPr>
  </p:slideViewPr>
  <p:notesTextViewPr>
    <p:cViewPr>
      <p:scale>
        <a:sx n="3" d="2"/>
        <a:sy n="3" d="2"/>
      </p:scale>
      <p:origin x="0" y="0"/>
    </p:cViewPr>
  </p:notesTextViewPr>
  <p:notesViewPr>
    <p:cSldViewPr snapToGrid="0">
      <p:cViewPr varScale="1">
        <p:scale>
          <a:sx n="59" d="100"/>
          <a:sy n="59" d="100"/>
        </p:scale>
        <p:origin x="30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diagrams/_rels/data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1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20957-9639-41DE-BB5D-9F0D796FEC2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5643B20-B642-440B-9B2B-0BB22A8C1149}">
      <dgm:prSet/>
      <dgm:spPr/>
      <dgm:t>
        <a:bodyPr/>
        <a:lstStyle/>
        <a:p>
          <a:r>
            <a:rPr lang="en-US" dirty="0"/>
            <a:t>1. Recovery Capital definition and concepts</a:t>
          </a:r>
        </a:p>
      </dgm:t>
    </dgm:pt>
    <dgm:pt modelId="{8AAEC948-146E-4D92-B6D8-88CE3C3FB1CB}" type="parTrans" cxnId="{541E1554-2E4E-47D7-B756-345830F51740}">
      <dgm:prSet/>
      <dgm:spPr/>
      <dgm:t>
        <a:bodyPr/>
        <a:lstStyle/>
        <a:p>
          <a:endParaRPr lang="en-US"/>
        </a:p>
      </dgm:t>
    </dgm:pt>
    <dgm:pt modelId="{9E93E617-AF7D-4CF2-A185-C839DF53BA38}" type="sibTrans" cxnId="{541E1554-2E4E-47D7-B756-345830F51740}">
      <dgm:prSet/>
      <dgm:spPr/>
      <dgm:t>
        <a:bodyPr/>
        <a:lstStyle/>
        <a:p>
          <a:endParaRPr lang="en-US"/>
        </a:p>
      </dgm:t>
    </dgm:pt>
    <dgm:pt modelId="{ACA27D49-3DD0-4DED-BE52-54CF2D06F83D}">
      <dgm:prSet/>
      <dgm:spPr/>
      <dgm:t>
        <a:bodyPr/>
        <a:lstStyle/>
        <a:p>
          <a:r>
            <a:rPr lang="en-US" dirty="0"/>
            <a:t>2.  How to increase Recovery Capital</a:t>
          </a:r>
        </a:p>
      </dgm:t>
    </dgm:pt>
    <dgm:pt modelId="{F8154789-FC37-40A5-B606-2C30B424BEDD}" type="parTrans" cxnId="{CB23510C-6141-410F-BEB7-F73E647A5079}">
      <dgm:prSet/>
      <dgm:spPr/>
      <dgm:t>
        <a:bodyPr/>
        <a:lstStyle/>
        <a:p>
          <a:endParaRPr lang="en-US"/>
        </a:p>
      </dgm:t>
    </dgm:pt>
    <dgm:pt modelId="{91F64508-1346-4284-AE92-46E0ABD532BF}" type="sibTrans" cxnId="{CB23510C-6141-410F-BEB7-F73E647A5079}">
      <dgm:prSet/>
      <dgm:spPr/>
      <dgm:t>
        <a:bodyPr/>
        <a:lstStyle/>
        <a:p>
          <a:endParaRPr lang="en-US"/>
        </a:p>
      </dgm:t>
    </dgm:pt>
    <dgm:pt modelId="{9F5547B3-3CCC-444D-B6D0-A6F076A5F9AC}">
      <dgm:prSet/>
      <dgm:spPr/>
      <dgm:t>
        <a:bodyPr/>
        <a:lstStyle/>
        <a:p>
          <a:r>
            <a:rPr lang="en-US" dirty="0"/>
            <a:t>3.  Leveraging shared values</a:t>
          </a:r>
        </a:p>
      </dgm:t>
    </dgm:pt>
    <dgm:pt modelId="{7BFA95C8-3153-4D02-B38F-D8024383D9FA}" type="parTrans" cxnId="{F9B85A61-CB6A-41D0-B91E-70F6774658AB}">
      <dgm:prSet/>
      <dgm:spPr/>
      <dgm:t>
        <a:bodyPr/>
        <a:lstStyle/>
        <a:p>
          <a:endParaRPr lang="en-US"/>
        </a:p>
      </dgm:t>
    </dgm:pt>
    <dgm:pt modelId="{92DF86C9-05C7-4C4F-9270-685C5C13194F}" type="sibTrans" cxnId="{F9B85A61-CB6A-41D0-B91E-70F6774658AB}">
      <dgm:prSet/>
      <dgm:spPr/>
      <dgm:t>
        <a:bodyPr/>
        <a:lstStyle/>
        <a:p>
          <a:endParaRPr lang="en-US"/>
        </a:p>
      </dgm:t>
    </dgm:pt>
    <dgm:pt modelId="{C4F94C0D-573D-441B-9BA9-83F72D83ED97}">
      <dgm:prSet/>
      <dgm:spPr/>
      <dgm:t>
        <a:bodyPr/>
        <a:lstStyle/>
        <a:p>
          <a:r>
            <a:rPr lang="en-US" dirty="0"/>
            <a:t>IPS SE Model &amp; </a:t>
          </a:r>
          <a:r>
            <a:rPr lang="en-US"/>
            <a:t>Tx implementaiton</a:t>
          </a:r>
          <a:endParaRPr lang="en-US" dirty="0"/>
        </a:p>
      </dgm:t>
    </dgm:pt>
    <dgm:pt modelId="{01A1437C-D915-4255-84D1-A8D336A7DC1A}" type="parTrans" cxnId="{A4AF32EE-A706-4E0E-A323-A4D5F96A1096}">
      <dgm:prSet/>
      <dgm:spPr/>
      <dgm:t>
        <a:bodyPr/>
        <a:lstStyle/>
        <a:p>
          <a:endParaRPr lang="en-US"/>
        </a:p>
      </dgm:t>
    </dgm:pt>
    <dgm:pt modelId="{52B9125E-ADA8-4CB9-BF03-405F893EE4E2}" type="sibTrans" cxnId="{A4AF32EE-A706-4E0E-A323-A4D5F96A1096}">
      <dgm:prSet/>
      <dgm:spPr/>
      <dgm:t>
        <a:bodyPr/>
        <a:lstStyle/>
        <a:p>
          <a:endParaRPr lang="en-US"/>
        </a:p>
      </dgm:t>
    </dgm:pt>
    <dgm:pt modelId="{D01D8FF9-6781-426C-A075-EDED7632C4EB}" type="pres">
      <dgm:prSet presAssocID="{CE320957-9639-41DE-BB5D-9F0D796FEC27}" presName="linear" presStyleCnt="0">
        <dgm:presLayoutVars>
          <dgm:animLvl val="lvl"/>
          <dgm:resizeHandles val="exact"/>
        </dgm:presLayoutVars>
      </dgm:prSet>
      <dgm:spPr/>
    </dgm:pt>
    <dgm:pt modelId="{130D78C3-FFA7-4E66-8637-A1D694E920C0}" type="pres">
      <dgm:prSet presAssocID="{A5643B20-B642-440B-9B2B-0BB22A8C1149}" presName="parentText" presStyleLbl="node1" presStyleIdx="0" presStyleCnt="4">
        <dgm:presLayoutVars>
          <dgm:chMax val="0"/>
          <dgm:bulletEnabled val="1"/>
        </dgm:presLayoutVars>
      </dgm:prSet>
      <dgm:spPr/>
    </dgm:pt>
    <dgm:pt modelId="{037982F9-2BC6-43D4-909B-DE02C75E5785}" type="pres">
      <dgm:prSet presAssocID="{9E93E617-AF7D-4CF2-A185-C839DF53BA38}" presName="spacer" presStyleCnt="0"/>
      <dgm:spPr/>
    </dgm:pt>
    <dgm:pt modelId="{F5C405FF-3F39-4A29-8E9D-D692FD50CB63}" type="pres">
      <dgm:prSet presAssocID="{ACA27D49-3DD0-4DED-BE52-54CF2D06F83D}" presName="parentText" presStyleLbl="node1" presStyleIdx="1" presStyleCnt="4">
        <dgm:presLayoutVars>
          <dgm:chMax val="0"/>
          <dgm:bulletEnabled val="1"/>
        </dgm:presLayoutVars>
      </dgm:prSet>
      <dgm:spPr/>
    </dgm:pt>
    <dgm:pt modelId="{60F8A31C-46CD-4CC9-B1D6-59AAA0ECF620}" type="pres">
      <dgm:prSet presAssocID="{91F64508-1346-4284-AE92-46E0ABD532BF}" presName="spacer" presStyleCnt="0"/>
      <dgm:spPr/>
    </dgm:pt>
    <dgm:pt modelId="{CE746CBA-A456-4E9F-B23E-1EAEA385F56F}" type="pres">
      <dgm:prSet presAssocID="{9F5547B3-3CCC-444D-B6D0-A6F076A5F9AC}" presName="parentText" presStyleLbl="node1" presStyleIdx="2" presStyleCnt="4">
        <dgm:presLayoutVars>
          <dgm:chMax val="0"/>
          <dgm:bulletEnabled val="1"/>
        </dgm:presLayoutVars>
      </dgm:prSet>
      <dgm:spPr/>
    </dgm:pt>
    <dgm:pt modelId="{EC54681C-8663-4DD0-A16B-A0424C90163C}" type="pres">
      <dgm:prSet presAssocID="{92DF86C9-05C7-4C4F-9270-685C5C13194F}" presName="spacer" presStyleCnt="0"/>
      <dgm:spPr/>
    </dgm:pt>
    <dgm:pt modelId="{D0D38B0C-2D23-470D-B2F5-D522B6F6ACF3}" type="pres">
      <dgm:prSet presAssocID="{C4F94C0D-573D-441B-9BA9-83F72D83ED97}" presName="parentText" presStyleLbl="node1" presStyleIdx="3" presStyleCnt="4">
        <dgm:presLayoutVars>
          <dgm:chMax val="0"/>
          <dgm:bulletEnabled val="1"/>
        </dgm:presLayoutVars>
      </dgm:prSet>
      <dgm:spPr/>
    </dgm:pt>
  </dgm:ptLst>
  <dgm:cxnLst>
    <dgm:cxn modelId="{CAC62106-75A6-483A-812D-0D7254D6C0BD}" type="presOf" srcId="{ACA27D49-3DD0-4DED-BE52-54CF2D06F83D}" destId="{F5C405FF-3F39-4A29-8E9D-D692FD50CB63}" srcOrd="0" destOrd="0" presId="urn:microsoft.com/office/officeart/2005/8/layout/vList2"/>
    <dgm:cxn modelId="{59D9AC06-6FE6-4A21-8826-D9778015367F}" type="presOf" srcId="{A5643B20-B642-440B-9B2B-0BB22A8C1149}" destId="{130D78C3-FFA7-4E66-8637-A1D694E920C0}" srcOrd="0" destOrd="0" presId="urn:microsoft.com/office/officeart/2005/8/layout/vList2"/>
    <dgm:cxn modelId="{CB23510C-6141-410F-BEB7-F73E647A5079}" srcId="{CE320957-9639-41DE-BB5D-9F0D796FEC27}" destId="{ACA27D49-3DD0-4DED-BE52-54CF2D06F83D}" srcOrd="1" destOrd="0" parTransId="{F8154789-FC37-40A5-B606-2C30B424BEDD}" sibTransId="{91F64508-1346-4284-AE92-46E0ABD532BF}"/>
    <dgm:cxn modelId="{F9B85A61-CB6A-41D0-B91E-70F6774658AB}" srcId="{CE320957-9639-41DE-BB5D-9F0D796FEC27}" destId="{9F5547B3-3CCC-444D-B6D0-A6F076A5F9AC}" srcOrd="2" destOrd="0" parTransId="{7BFA95C8-3153-4D02-B38F-D8024383D9FA}" sibTransId="{92DF86C9-05C7-4C4F-9270-685C5C13194F}"/>
    <dgm:cxn modelId="{541E1554-2E4E-47D7-B756-345830F51740}" srcId="{CE320957-9639-41DE-BB5D-9F0D796FEC27}" destId="{A5643B20-B642-440B-9B2B-0BB22A8C1149}" srcOrd="0" destOrd="0" parTransId="{8AAEC948-146E-4D92-B6D8-88CE3C3FB1CB}" sibTransId="{9E93E617-AF7D-4CF2-A185-C839DF53BA38}"/>
    <dgm:cxn modelId="{1A962090-59B1-48F9-92C6-9D85B3363DDC}" type="presOf" srcId="{C4F94C0D-573D-441B-9BA9-83F72D83ED97}" destId="{D0D38B0C-2D23-470D-B2F5-D522B6F6ACF3}" srcOrd="0" destOrd="0" presId="urn:microsoft.com/office/officeart/2005/8/layout/vList2"/>
    <dgm:cxn modelId="{E5B0F3C4-BF83-49FB-BF78-3CCD7511C183}" type="presOf" srcId="{9F5547B3-3CCC-444D-B6D0-A6F076A5F9AC}" destId="{CE746CBA-A456-4E9F-B23E-1EAEA385F56F}" srcOrd="0" destOrd="0" presId="urn:microsoft.com/office/officeart/2005/8/layout/vList2"/>
    <dgm:cxn modelId="{A4AF32EE-A706-4E0E-A323-A4D5F96A1096}" srcId="{CE320957-9639-41DE-BB5D-9F0D796FEC27}" destId="{C4F94C0D-573D-441B-9BA9-83F72D83ED97}" srcOrd="3" destOrd="0" parTransId="{01A1437C-D915-4255-84D1-A8D336A7DC1A}" sibTransId="{52B9125E-ADA8-4CB9-BF03-405F893EE4E2}"/>
    <dgm:cxn modelId="{D6EEB1F6-191B-4630-8788-89BB264F436E}" type="presOf" srcId="{CE320957-9639-41DE-BB5D-9F0D796FEC27}" destId="{D01D8FF9-6781-426C-A075-EDED7632C4EB}" srcOrd="0" destOrd="0" presId="urn:microsoft.com/office/officeart/2005/8/layout/vList2"/>
    <dgm:cxn modelId="{6B3BA2E9-E345-47D3-BD64-989F07437595}" type="presParOf" srcId="{D01D8FF9-6781-426C-A075-EDED7632C4EB}" destId="{130D78C3-FFA7-4E66-8637-A1D694E920C0}" srcOrd="0" destOrd="0" presId="urn:microsoft.com/office/officeart/2005/8/layout/vList2"/>
    <dgm:cxn modelId="{7CAF5C72-4B51-4F5D-9DAA-852DC86671FF}" type="presParOf" srcId="{D01D8FF9-6781-426C-A075-EDED7632C4EB}" destId="{037982F9-2BC6-43D4-909B-DE02C75E5785}" srcOrd="1" destOrd="0" presId="urn:microsoft.com/office/officeart/2005/8/layout/vList2"/>
    <dgm:cxn modelId="{7EFB0646-1438-4CF0-9A6D-97A62BD545FE}" type="presParOf" srcId="{D01D8FF9-6781-426C-A075-EDED7632C4EB}" destId="{F5C405FF-3F39-4A29-8E9D-D692FD50CB63}" srcOrd="2" destOrd="0" presId="urn:microsoft.com/office/officeart/2005/8/layout/vList2"/>
    <dgm:cxn modelId="{521543DB-37C3-434A-B634-DF2137A050B8}" type="presParOf" srcId="{D01D8FF9-6781-426C-A075-EDED7632C4EB}" destId="{60F8A31C-46CD-4CC9-B1D6-59AAA0ECF620}" srcOrd="3" destOrd="0" presId="urn:microsoft.com/office/officeart/2005/8/layout/vList2"/>
    <dgm:cxn modelId="{BD96C406-EE08-4FFF-BA94-C266B655E56A}" type="presParOf" srcId="{D01D8FF9-6781-426C-A075-EDED7632C4EB}" destId="{CE746CBA-A456-4E9F-B23E-1EAEA385F56F}" srcOrd="4" destOrd="0" presId="urn:microsoft.com/office/officeart/2005/8/layout/vList2"/>
    <dgm:cxn modelId="{18CCB51A-EC69-4E8A-B632-CA77F33F8DB2}" type="presParOf" srcId="{D01D8FF9-6781-426C-A075-EDED7632C4EB}" destId="{EC54681C-8663-4DD0-A16B-A0424C90163C}" srcOrd="5" destOrd="0" presId="urn:microsoft.com/office/officeart/2005/8/layout/vList2"/>
    <dgm:cxn modelId="{036E5960-78B8-4F3F-AEA4-8C2B5F9A5FF4}" type="presParOf" srcId="{D01D8FF9-6781-426C-A075-EDED7632C4EB}" destId="{D0D38B0C-2D23-470D-B2F5-D522B6F6ACF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773611-69F4-4E48-B56F-3F3B7939B8F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219C2C07-D63F-4A82-9170-A1414532A700}">
      <dgm:prSet/>
      <dgm:spPr/>
      <dgm:t>
        <a:bodyPr/>
        <a:lstStyle/>
        <a:p>
          <a:endParaRPr lang="en-US" b="1" dirty="0"/>
        </a:p>
      </dgm:t>
    </dgm:pt>
    <dgm:pt modelId="{3B0D6E7E-C645-4108-A8C7-17EE01E31D5E}" type="parTrans" cxnId="{447EDF75-29C6-415C-BD68-BF65F6B017B1}">
      <dgm:prSet/>
      <dgm:spPr/>
      <dgm:t>
        <a:bodyPr/>
        <a:lstStyle/>
        <a:p>
          <a:endParaRPr lang="en-US"/>
        </a:p>
      </dgm:t>
    </dgm:pt>
    <dgm:pt modelId="{EF9B3E10-4231-4580-A2C8-00569DF7BE04}" type="sibTrans" cxnId="{447EDF75-29C6-415C-BD68-BF65F6B017B1}">
      <dgm:prSet/>
      <dgm:spPr/>
      <dgm:t>
        <a:bodyPr/>
        <a:lstStyle/>
        <a:p>
          <a:endParaRPr lang="en-US"/>
        </a:p>
      </dgm:t>
    </dgm:pt>
    <dgm:pt modelId="{9DAFD477-D9B7-474E-9559-5A0EFB0AA27B}">
      <dgm:prSet/>
      <dgm:spPr/>
      <dgm:t>
        <a:bodyPr/>
        <a:lstStyle/>
        <a:p>
          <a:r>
            <a:rPr lang="en-US" dirty="0"/>
            <a:t>City of Spokane garbage pick up while at the Holiday Inn</a:t>
          </a:r>
        </a:p>
      </dgm:t>
    </dgm:pt>
    <dgm:pt modelId="{B81AAE4A-0D86-48CC-91D8-E90F583D57C8}" type="parTrans" cxnId="{6BB3245B-1A5F-45AC-9EC1-CB192C1612F0}">
      <dgm:prSet/>
      <dgm:spPr/>
      <dgm:t>
        <a:bodyPr/>
        <a:lstStyle/>
        <a:p>
          <a:endParaRPr lang="en-US"/>
        </a:p>
      </dgm:t>
    </dgm:pt>
    <dgm:pt modelId="{A3F11C99-1BC7-4096-8613-71A4E164D46E}" type="sibTrans" cxnId="{6BB3245B-1A5F-45AC-9EC1-CB192C1612F0}">
      <dgm:prSet/>
      <dgm:spPr/>
      <dgm:t>
        <a:bodyPr/>
        <a:lstStyle/>
        <a:p>
          <a:endParaRPr lang="en-US"/>
        </a:p>
      </dgm:t>
    </dgm:pt>
    <dgm:pt modelId="{660ACDD5-BBF8-44CA-B814-2A55C9ABCCD9}">
      <dgm:prSet/>
      <dgm:spPr/>
      <dgm:t>
        <a:bodyPr/>
        <a:lstStyle/>
        <a:p>
          <a:r>
            <a:rPr lang="en-US"/>
            <a:t>The neighbor and neighborhood block watch</a:t>
          </a:r>
        </a:p>
      </dgm:t>
    </dgm:pt>
    <dgm:pt modelId="{9D5998DF-2B88-411A-9CD8-970873DBE04D}" type="parTrans" cxnId="{6E61489E-E78E-42F2-B9FE-43432CF20359}">
      <dgm:prSet/>
      <dgm:spPr/>
      <dgm:t>
        <a:bodyPr/>
        <a:lstStyle/>
        <a:p>
          <a:endParaRPr lang="en-US"/>
        </a:p>
      </dgm:t>
    </dgm:pt>
    <dgm:pt modelId="{51FFD957-808E-4B46-A863-C2800E02280E}" type="sibTrans" cxnId="{6E61489E-E78E-42F2-B9FE-43432CF20359}">
      <dgm:prSet/>
      <dgm:spPr/>
      <dgm:t>
        <a:bodyPr/>
        <a:lstStyle/>
        <a:p>
          <a:endParaRPr lang="en-US"/>
        </a:p>
      </dgm:t>
    </dgm:pt>
    <dgm:pt modelId="{94B028CC-4E9C-4483-86BB-D5157743A118}">
      <dgm:prSet/>
      <dgm:spPr/>
      <dgm:t>
        <a:bodyPr/>
        <a:lstStyle/>
        <a:p>
          <a:r>
            <a:rPr lang="en-US"/>
            <a:t>School PTA</a:t>
          </a:r>
        </a:p>
      </dgm:t>
    </dgm:pt>
    <dgm:pt modelId="{AF2D51D2-93BF-4DB7-B32A-3C46B6D79290}" type="parTrans" cxnId="{A0F8BD2F-E14E-4F06-A199-B245C75EEA65}">
      <dgm:prSet/>
      <dgm:spPr/>
      <dgm:t>
        <a:bodyPr/>
        <a:lstStyle/>
        <a:p>
          <a:endParaRPr lang="en-US"/>
        </a:p>
      </dgm:t>
    </dgm:pt>
    <dgm:pt modelId="{C25BF41E-0A31-4915-AC33-A755720B35E7}" type="sibTrans" cxnId="{A0F8BD2F-E14E-4F06-A199-B245C75EEA65}">
      <dgm:prSet/>
      <dgm:spPr/>
      <dgm:t>
        <a:bodyPr/>
        <a:lstStyle/>
        <a:p>
          <a:endParaRPr lang="en-US"/>
        </a:p>
      </dgm:t>
    </dgm:pt>
    <dgm:pt modelId="{409E5692-0333-472D-9C0D-F277BAE29B50}">
      <dgm:prSet/>
      <dgm:spPr/>
      <dgm:t>
        <a:bodyPr/>
        <a:lstStyle/>
        <a:p>
          <a:r>
            <a:rPr lang="en-US"/>
            <a:t>Camp Fire Girls and Boys, Boy and Girl Scouts</a:t>
          </a:r>
        </a:p>
      </dgm:t>
    </dgm:pt>
    <dgm:pt modelId="{1838126A-D8A5-469F-BC7B-25A0FC69BB50}" type="parTrans" cxnId="{13960A44-D9EC-45E7-946E-A0FAD1F276DA}">
      <dgm:prSet/>
      <dgm:spPr/>
      <dgm:t>
        <a:bodyPr/>
        <a:lstStyle/>
        <a:p>
          <a:endParaRPr lang="en-US"/>
        </a:p>
      </dgm:t>
    </dgm:pt>
    <dgm:pt modelId="{A522DD9F-9DA4-421B-B73B-8410BD488904}" type="sibTrans" cxnId="{13960A44-D9EC-45E7-946E-A0FAD1F276DA}">
      <dgm:prSet/>
      <dgm:spPr/>
      <dgm:t>
        <a:bodyPr/>
        <a:lstStyle/>
        <a:p>
          <a:endParaRPr lang="en-US"/>
        </a:p>
      </dgm:t>
    </dgm:pt>
    <dgm:pt modelId="{7E4384CC-2BFD-45E6-AFDA-0BFB4B5C4645}">
      <dgm:prSet/>
      <dgm:spPr/>
      <dgm:t>
        <a:bodyPr/>
        <a:lstStyle/>
        <a:p>
          <a:r>
            <a:rPr lang="en-US"/>
            <a:t>Your teammates—bonding within units</a:t>
          </a:r>
        </a:p>
      </dgm:t>
    </dgm:pt>
    <dgm:pt modelId="{F998A4B5-5F62-41A8-9579-49E47D86EDA1}" type="parTrans" cxnId="{134500A2-5A68-40A7-90F1-28CAC92611D0}">
      <dgm:prSet/>
      <dgm:spPr/>
      <dgm:t>
        <a:bodyPr/>
        <a:lstStyle/>
        <a:p>
          <a:endParaRPr lang="en-US"/>
        </a:p>
      </dgm:t>
    </dgm:pt>
    <dgm:pt modelId="{92BD4A9F-3610-4490-9B95-7FCA6B2CE156}" type="sibTrans" cxnId="{134500A2-5A68-40A7-90F1-28CAC92611D0}">
      <dgm:prSet/>
      <dgm:spPr/>
      <dgm:t>
        <a:bodyPr/>
        <a:lstStyle/>
        <a:p>
          <a:endParaRPr lang="en-US"/>
        </a:p>
      </dgm:t>
    </dgm:pt>
    <dgm:pt modelId="{8E5867A5-16F4-4038-B343-8911AA8184B5}">
      <dgm:prSet/>
      <dgm:spPr/>
      <dgm:t>
        <a:bodyPr/>
        <a:lstStyle/>
        <a:p>
          <a:r>
            <a:rPr lang="en-US"/>
            <a:t>Community gardens</a:t>
          </a:r>
        </a:p>
      </dgm:t>
    </dgm:pt>
    <dgm:pt modelId="{812C9884-7D25-4609-9730-B2E9768E3E27}" type="parTrans" cxnId="{109A12AE-78A8-4F14-8F54-6F6028A63488}">
      <dgm:prSet/>
      <dgm:spPr/>
      <dgm:t>
        <a:bodyPr/>
        <a:lstStyle/>
        <a:p>
          <a:endParaRPr lang="en-US"/>
        </a:p>
      </dgm:t>
    </dgm:pt>
    <dgm:pt modelId="{348EE142-1364-4ED8-A248-E372BC6CBD36}" type="sibTrans" cxnId="{109A12AE-78A8-4F14-8F54-6F6028A63488}">
      <dgm:prSet/>
      <dgm:spPr/>
      <dgm:t>
        <a:bodyPr/>
        <a:lstStyle/>
        <a:p>
          <a:endParaRPr lang="en-US"/>
        </a:p>
      </dgm:t>
    </dgm:pt>
    <dgm:pt modelId="{31DB3F80-19DA-4317-997B-8924D047131D}">
      <dgm:prSet/>
      <dgm:spPr/>
      <dgm:t>
        <a:bodyPr/>
        <a:lstStyle/>
        <a:p>
          <a:r>
            <a:rPr lang="en-US"/>
            <a:t>Being in a play and connecting with actors and crew</a:t>
          </a:r>
        </a:p>
      </dgm:t>
    </dgm:pt>
    <dgm:pt modelId="{5B937011-FD48-42B5-BFE3-A8B2E009B012}" type="parTrans" cxnId="{55A576EA-E15D-4B6B-82BD-89D1C4EC7226}">
      <dgm:prSet/>
      <dgm:spPr/>
      <dgm:t>
        <a:bodyPr/>
        <a:lstStyle/>
        <a:p>
          <a:endParaRPr lang="en-US"/>
        </a:p>
      </dgm:t>
    </dgm:pt>
    <dgm:pt modelId="{5D3C774D-9BAC-4E22-8B9D-5BA5E2484CE1}" type="sibTrans" cxnId="{55A576EA-E15D-4B6B-82BD-89D1C4EC7226}">
      <dgm:prSet/>
      <dgm:spPr/>
      <dgm:t>
        <a:bodyPr/>
        <a:lstStyle/>
        <a:p>
          <a:endParaRPr lang="en-US"/>
        </a:p>
      </dgm:t>
    </dgm:pt>
    <dgm:pt modelId="{0792CC88-D4DF-4B87-9099-1F19C83333D7}">
      <dgm:prSet/>
      <dgm:spPr/>
      <dgm:t>
        <a:bodyPr/>
        <a:lstStyle/>
        <a:p>
          <a:r>
            <a:rPr lang="en-US"/>
            <a:t>HCA Peer program</a:t>
          </a:r>
        </a:p>
      </dgm:t>
    </dgm:pt>
    <dgm:pt modelId="{DC6F74BC-D474-4395-8B7C-2A823EF1B1E8}" type="parTrans" cxnId="{BE45E6DE-8A64-4A19-B5F2-F8AF66D04EF6}">
      <dgm:prSet/>
      <dgm:spPr/>
      <dgm:t>
        <a:bodyPr/>
        <a:lstStyle/>
        <a:p>
          <a:endParaRPr lang="en-US"/>
        </a:p>
      </dgm:t>
    </dgm:pt>
    <dgm:pt modelId="{233D6BB8-80FC-4E7D-AC8C-DA11CCD43B3C}" type="sibTrans" cxnId="{BE45E6DE-8A64-4A19-B5F2-F8AF66D04EF6}">
      <dgm:prSet/>
      <dgm:spPr/>
      <dgm:t>
        <a:bodyPr/>
        <a:lstStyle/>
        <a:p>
          <a:endParaRPr lang="en-US"/>
        </a:p>
      </dgm:t>
    </dgm:pt>
    <dgm:pt modelId="{94A03DC5-810F-43AE-8076-AD970035D918}">
      <dgm:prSet/>
      <dgm:spPr/>
      <dgm:t>
        <a:bodyPr/>
        <a:lstStyle/>
        <a:p>
          <a:r>
            <a:rPr lang="en-US"/>
            <a:t>FCS fidelity reviewers learning collaborative</a:t>
          </a:r>
        </a:p>
      </dgm:t>
    </dgm:pt>
    <dgm:pt modelId="{30DD8344-5601-4935-9F46-92DBEF37B09C}" type="parTrans" cxnId="{26E6CF4E-61A6-49BB-8323-4990F6DCE031}">
      <dgm:prSet/>
      <dgm:spPr/>
      <dgm:t>
        <a:bodyPr/>
        <a:lstStyle/>
        <a:p>
          <a:endParaRPr lang="en-US"/>
        </a:p>
      </dgm:t>
    </dgm:pt>
    <dgm:pt modelId="{84B28378-12B2-459B-842B-EDAC858A72B9}" type="sibTrans" cxnId="{26E6CF4E-61A6-49BB-8323-4990F6DCE031}">
      <dgm:prSet/>
      <dgm:spPr/>
      <dgm:t>
        <a:bodyPr/>
        <a:lstStyle/>
        <a:p>
          <a:endParaRPr lang="en-US"/>
        </a:p>
      </dgm:t>
    </dgm:pt>
    <dgm:pt modelId="{69F17AA7-37BB-4C8D-9D64-E4C06E1761B1}">
      <dgm:prSet/>
      <dgm:spPr/>
      <dgm:t>
        <a:bodyPr/>
        <a:lstStyle/>
        <a:p>
          <a:r>
            <a:rPr lang="en-US"/>
            <a:t>Other ideas?</a:t>
          </a:r>
        </a:p>
      </dgm:t>
    </dgm:pt>
    <dgm:pt modelId="{FEA4938D-1ED0-477C-A720-328B597F8A7F}" type="parTrans" cxnId="{5DD3D02E-1373-4072-8E89-82212F3D747E}">
      <dgm:prSet/>
      <dgm:spPr/>
      <dgm:t>
        <a:bodyPr/>
        <a:lstStyle/>
        <a:p>
          <a:endParaRPr lang="en-US"/>
        </a:p>
      </dgm:t>
    </dgm:pt>
    <dgm:pt modelId="{2B4E8396-59A6-4383-8CEF-7E478491F2CD}" type="sibTrans" cxnId="{5DD3D02E-1373-4072-8E89-82212F3D747E}">
      <dgm:prSet/>
      <dgm:spPr/>
      <dgm:t>
        <a:bodyPr/>
        <a:lstStyle/>
        <a:p>
          <a:endParaRPr lang="en-US"/>
        </a:p>
      </dgm:t>
    </dgm:pt>
    <dgm:pt modelId="{C86388A9-ED5B-4DD0-96B0-0EF9863AD487}" type="pres">
      <dgm:prSet presAssocID="{19773611-69F4-4E48-B56F-3F3B7939B8F1}" presName="vert0" presStyleCnt="0">
        <dgm:presLayoutVars>
          <dgm:dir/>
          <dgm:animOne val="branch"/>
          <dgm:animLvl val="lvl"/>
        </dgm:presLayoutVars>
      </dgm:prSet>
      <dgm:spPr/>
    </dgm:pt>
    <dgm:pt modelId="{A9175706-E0A2-4D37-B40A-98DDD1241FB7}" type="pres">
      <dgm:prSet presAssocID="{219C2C07-D63F-4A82-9170-A1414532A700}" presName="thickLine" presStyleLbl="alignNode1" presStyleIdx="0" presStyleCnt="11"/>
      <dgm:spPr/>
    </dgm:pt>
    <dgm:pt modelId="{240507E7-739B-48A3-BD14-96C9D73859C9}" type="pres">
      <dgm:prSet presAssocID="{219C2C07-D63F-4A82-9170-A1414532A700}" presName="horz1" presStyleCnt="0"/>
      <dgm:spPr/>
    </dgm:pt>
    <dgm:pt modelId="{174E1366-03D9-4A64-8EE8-322DF24C5F6A}" type="pres">
      <dgm:prSet presAssocID="{219C2C07-D63F-4A82-9170-A1414532A700}" presName="tx1" presStyleLbl="revTx" presStyleIdx="0" presStyleCnt="11"/>
      <dgm:spPr/>
    </dgm:pt>
    <dgm:pt modelId="{5083A51B-ADBE-4AB6-B4CA-4258595D2E48}" type="pres">
      <dgm:prSet presAssocID="{219C2C07-D63F-4A82-9170-A1414532A700}" presName="vert1" presStyleCnt="0"/>
      <dgm:spPr/>
    </dgm:pt>
    <dgm:pt modelId="{74D836C4-1E6B-48CD-AE53-72062E4CD1CC}" type="pres">
      <dgm:prSet presAssocID="{9DAFD477-D9B7-474E-9559-5A0EFB0AA27B}" presName="thickLine" presStyleLbl="alignNode1" presStyleIdx="1" presStyleCnt="11"/>
      <dgm:spPr/>
    </dgm:pt>
    <dgm:pt modelId="{50715D9C-98D7-47CE-ADA3-EBA26DC25E80}" type="pres">
      <dgm:prSet presAssocID="{9DAFD477-D9B7-474E-9559-5A0EFB0AA27B}" presName="horz1" presStyleCnt="0"/>
      <dgm:spPr/>
    </dgm:pt>
    <dgm:pt modelId="{F5B4A39A-D0F2-49FF-A79F-16934B415573}" type="pres">
      <dgm:prSet presAssocID="{9DAFD477-D9B7-474E-9559-5A0EFB0AA27B}" presName="tx1" presStyleLbl="revTx" presStyleIdx="1" presStyleCnt="11"/>
      <dgm:spPr/>
    </dgm:pt>
    <dgm:pt modelId="{B3787658-1D05-479A-99C9-AAA3E107977D}" type="pres">
      <dgm:prSet presAssocID="{9DAFD477-D9B7-474E-9559-5A0EFB0AA27B}" presName="vert1" presStyleCnt="0"/>
      <dgm:spPr/>
    </dgm:pt>
    <dgm:pt modelId="{B860D527-84DB-43EC-BEED-1639384112FA}" type="pres">
      <dgm:prSet presAssocID="{660ACDD5-BBF8-44CA-B814-2A55C9ABCCD9}" presName="thickLine" presStyleLbl="alignNode1" presStyleIdx="2" presStyleCnt="11"/>
      <dgm:spPr/>
    </dgm:pt>
    <dgm:pt modelId="{4C71F8BC-4059-4096-83A2-5FF3D73C8174}" type="pres">
      <dgm:prSet presAssocID="{660ACDD5-BBF8-44CA-B814-2A55C9ABCCD9}" presName="horz1" presStyleCnt="0"/>
      <dgm:spPr/>
    </dgm:pt>
    <dgm:pt modelId="{8E564D45-EA77-4126-B73F-7B0EE4DFF8A3}" type="pres">
      <dgm:prSet presAssocID="{660ACDD5-BBF8-44CA-B814-2A55C9ABCCD9}" presName="tx1" presStyleLbl="revTx" presStyleIdx="2" presStyleCnt="11"/>
      <dgm:spPr/>
    </dgm:pt>
    <dgm:pt modelId="{E17EE7C0-230E-457E-91A5-7711998332C8}" type="pres">
      <dgm:prSet presAssocID="{660ACDD5-BBF8-44CA-B814-2A55C9ABCCD9}" presName="vert1" presStyleCnt="0"/>
      <dgm:spPr/>
    </dgm:pt>
    <dgm:pt modelId="{0C31E5BD-9B67-453E-AD5E-9ECB40BC7592}" type="pres">
      <dgm:prSet presAssocID="{94B028CC-4E9C-4483-86BB-D5157743A118}" presName="thickLine" presStyleLbl="alignNode1" presStyleIdx="3" presStyleCnt="11"/>
      <dgm:spPr/>
    </dgm:pt>
    <dgm:pt modelId="{9F4296C5-1121-4CE0-87F6-19F68F56BC3B}" type="pres">
      <dgm:prSet presAssocID="{94B028CC-4E9C-4483-86BB-D5157743A118}" presName="horz1" presStyleCnt="0"/>
      <dgm:spPr/>
    </dgm:pt>
    <dgm:pt modelId="{B30DAB48-E7CE-4219-B17F-D14831BD5D7F}" type="pres">
      <dgm:prSet presAssocID="{94B028CC-4E9C-4483-86BB-D5157743A118}" presName="tx1" presStyleLbl="revTx" presStyleIdx="3" presStyleCnt="11"/>
      <dgm:spPr/>
    </dgm:pt>
    <dgm:pt modelId="{C8FCBBDE-B212-47CB-A8EB-2E2ACE74629B}" type="pres">
      <dgm:prSet presAssocID="{94B028CC-4E9C-4483-86BB-D5157743A118}" presName="vert1" presStyleCnt="0"/>
      <dgm:spPr/>
    </dgm:pt>
    <dgm:pt modelId="{E71C2C7F-3A9E-419F-83EB-7D6E67D18A7F}" type="pres">
      <dgm:prSet presAssocID="{409E5692-0333-472D-9C0D-F277BAE29B50}" presName="thickLine" presStyleLbl="alignNode1" presStyleIdx="4" presStyleCnt="11"/>
      <dgm:spPr/>
    </dgm:pt>
    <dgm:pt modelId="{4E5450A5-A7C9-46F6-BB74-12B845A2F937}" type="pres">
      <dgm:prSet presAssocID="{409E5692-0333-472D-9C0D-F277BAE29B50}" presName="horz1" presStyleCnt="0"/>
      <dgm:spPr/>
    </dgm:pt>
    <dgm:pt modelId="{87A79E0A-2D0B-471A-94B3-118D1C8D2968}" type="pres">
      <dgm:prSet presAssocID="{409E5692-0333-472D-9C0D-F277BAE29B50}" presName="tx1" presStyleLbl="revTx" presStyleIdx="4" presStyleCnt="11"/>
      <dgm:spPr/>
    </dgm:pt>
    <dgm:pt modelId="{31B182A0-5EB4-44C2-A96C-42710C812F57}" type="pres">
      <dgm:prSet presAssocID="{409E5692-0333-472D-9C0D-F277BAE29B50}" presName="vert1" presStyleCnt="0"/>
      <dgm:spPr/>
    </dgm:pt>
    <dgm:pt modelId="{FCB74E66-30C6-48D4-8BB8-61D80B019B2C}" type="pres">
      <dgm:prSet presAssocID="{7E4384CC-2BFD-45E6-AFDA-0BFB4B5C4645}" presName="thickLine" presStyleLbl="alignNode1" presStyleIdx="5" presStyleCnt="11"/>
      <dgm:spPr/>
    </dgm:pt>
    <dgm:pt modelId="{E95F2138-951A-4BB8-BB7D-D498BAE3A770}" type="pres">
      <dgm:prSet presAssocID="{7E4384CC-2BFD-45E6-AFDA-0BFB4B5C4645}" presName="horz1" presStyleCnt="0"/>
      <dgm:spPr/>
    </dgm:pt>
    <dgm:pt modelId="{8FB88B57-C658-4788-8949-BEE480A27274}" type="pres">
      <dgm:prSet presAssocID="{7E4384CC-2BFD-45E6-AFDA-0BFB4B5C4645}" presName="tx1" presStyleLbl="revTx" presStyleIdx="5" presStyleCnt="11"/>
      <dgm:spPr/>
    </dgm:pt>
    <dgm:pt modelId="{239A54A3-5697-40C2-9110-25E6F70D4DD0}" type="pres">
      <dgm:prSet presAssocID="{7E4384CC-2BFD-45E6-AFDA-0BFB4B5C4645}" presName="vert1" presStyleCnt="0"/>
      <dgm:spPr/>
    </dgm:pt>
    <dgm:pt modelId="{F8B59515-1761-4EB8-A5ED-F80422532D24}" type="pres">
      <dgm:prSet presAssocID="{8E5867A5-16F4-4038-B343-8911AA8184B5}" presName="thickLine" presStyleLbl="alignNode1" presStyleIdx="6" presStyleCnt="11"/>
      <dgm:spPr/>
    </dgm:pt>
    <dgm:pt modelId="{5F0E3A0A-7717-4183-9183-7BE39D0F4B72}" type="pres">
      <dgm:prSet presAssocID="{8E5867A5-16F4-4038-B343-8911AA8184B5}" presName="horz1" presStyleCnt="0"/>
      <dgm:spPr/>
    </dgm:pt>
    <dgm:pt modelId="{F713385A-DE5C-4E35-9842-53AF3F0232AC}" type="pres">
      <dgm:prSet presAssocID="{8E5867A5-16F4-4038-B343-8911AA8184B5}" presName="tx1" presStyleLbl="revTx" presStyleIdx="6" presStyleCnt="11"/>
      <dgm:spPr/>
    </dgm:pt>
    <dgm:pt modelId="{4BA0262B-73BE-4520-A47E-44A5A9128D0B}" type="pres">
      <dgm:prSet presAssocID="{8E5867A5-16F4-4038-B343-8911AA8184B5}" presName="vert1" presStyleCnt="0"/>
      <dgm:spPr/>
    </dgm:pt>
    <dgm:pt modelId="{6BD58F2E-F9B1-4FC5-AB44-A8A6BC22B61D}" type="pres">
      <dgm:prSet presAssocID="{31DB3F80-19DA-4317-997B-8924D047131D}" presName="thickLine" presStyleLbl="alignNode1" presStyleIdx="7" presStyleCnt="11"/>
      <dgm:spPr/>
    </dgm:pt>
    <dgm:pt modelId="{B0837A7B-3291-4835-9BE9-DEAEF3580F73}" type="pres">
      <dgm:prSet presAssocID="{31DB3F80-19DA-4317-997B-8924D047131D}" presName="horz1" presStyleCnt="0"/>
      <dgm:spPr/>
    </dgm:pt>
    <dgm:pt modelId="{F7170F61-9FCE-4B12-91A6-93F271430A01}" type="pres">
      <dgm:prSet presAssocID="{31DB3F80-19DA-4317-997B-8924D047131D}" presName="tx1" presStyleLbl="revTx" presStyleIdx="7" presStyleCnt="11"/>
      <dgm:spPr/>
    </dgm:pt>
    <dgm:pt modelId="{D92FECCC-862A-4683-962C-BDC9FE7EBA07}" type="pres">
      <dgm:prSet presAssocID="{31DB3F80-19DA-4317-997B-8924D047131D}" presName="vert1" presStyleCnt="0"/>
      <dgm:spPr/>
    </dgm:pt>
    <dgm:pt modelId="{1B9EC14C-8370-4D59-8FBC-E0F6994AF248}" type="pres">
      <dgm:prSet presAssocID="{0792CC88-D4DF-4B87-9099-1F19C83333D7}" presName="thickLine" presStyleLbl="alignNode1" presStyleIdx="8" presStyleCnt="11"/>
      <dgm:spPr/>
    </dgm:pt>
    <dgm:pt modelId="{AFA17410-50AE-45A6-B2F2-6DA66D50FC1B}" type="pres">
      <dgm:prSet presAssocID="{0792CC88-D4DF-4B87-9099-1F19C83333D7}" presName="horz1" presStyleCnt="0"/>
      <dgm:spPr/>
    </dgm:pt>
    <dgm:pt modelId="{F76F49EC-6B47-4B1A-920A-66A01F41B18F}" type="pres">
      <dgm:prSet presAssocID="{0792CC88-D4DF-4B87-9099-1F19C83333D7}" presName="tx1" presStyleLbl="revTx" presStyleIdx="8" presStyleCnt="11"/>
      <dgm:spPr/>
    </dgm:pt>
    <dgm:pt modelId="{800EA8FD-EACA-403A-9B6A-244DE683159B}" type="pres">
      <dgm:prSet presAssocID="{0792CC88-D4DF-4B87-9099-1F19C83333D7}" presName="vert1" presStyleCnt="0"/>
      <dgm:spPr/>
    </dgm:pt>
    <dgm:pt modelId="{01C39E67-4CBF-4C81-A666-36F9FAE9B0E7}" type="pres">
      <dgm:prSet presAssocID="{94A03DC5-810F-43AE-8076-AD970035D918}" presName="thickLine" presStyleLbl="alignNode1" presStyleIdx="9" presStyleCnt="11"/>
      <dgm:spPr/>
    </dgm:pt>
    <dgm:pt modelId="{D1937182-5D65-4DFC-8128-46DA080987F2}" type="pres">
      <dgm:prSet presAssocID="{94A03DC5-810F-43AE-8076-AD970035D918}" presName="horz1" presStyleCnt="0"/>
      <dgm:spPr/>
    </dgm:pt>
    <dgm:pt modelId="{0A505E4C-A0E9-4D2C-B603-CFED578101E5}" type="pres">
      <dgm:prSet presAssocID="{94A03DC5-810F-43AE-8076-AD970035D918}" presName="tx1" presStyleLbl="revTx" presStyleIdx="9" presStyleCnt="11"/>
      <dgm:spPr/>
    </dgm:pt>
    <dgm:pt modelId="{99D76E62-7D55-478A-8A66-301C0124A89F}" type="pres">
      <dgm:prSet presAssocID="{94A03DC5-810F-43AE-8076-AD970035D918}" presName="vert1" presStyleCnt="0"/>
      <dgm:spPr/>
    </dgm:pt>
    <dgm:pt modelId="{DBCC1160-10A4-440A-B396-EBC2BC342248}" type="pres">
      <dgm:prSet presAssocID="{69F17AA7-37BB-4C8D-9D64-E4C06E1761B1}" presName="thickLine" presStyleLbl="alignNode1" presStyleIdx="10" presStyleCnt="11"/>
      <dgm:spPr/>
    </dgm:pt>
    <dgm:pt modelId="{FF2079CB-D6D1-409E-B323-5142138B7AD5}" type="pres">
      <dgm:prSet presAssocID="{69F17AA7-37BB-4C8D-9D64-E4C06E1761B1}" presName="horz1" presStyleCnt="0"/>
      <dgm:spPr/>
    </dgm:pt>
    <dgm:pt modelId="{CA0E33CF-27E6-499C-BB80-9F451931C7DF}" type="pres">
      <dgm:prSet presAssocID="{69F17AA7-37BB-4C8D-9D64-E4C06E1761B1}" presName="tx1" presStyleLbl="revTx" presStyleIdx="10" presStyleCnt="11"/>
      <dgm:spPr/>
    </dgm:pt>
    <dgm:pt modelId="{0B3D3689-BB29-49A4-8BBE-854768A2DD7B}" type="pres">
      <dgm:prSet presAssocID="{69F17AA7-37BB-4C8D-9D64-E4C06E1761B1}" presName="vert1" presStyleCnt="0"/>
      <dgm:spPr/>
    </dgm:pt>
  </dgm:ptLst>
  <dgm:cxnLst>
    <dgm:cxn modelId="{B9AFC707-E83A-4F77-8D52-8267FFEE8499}" type="presOf" srcId="{31DB3F80-19DA-4317-997B-8924D047131D}" destId="{F7170F61-9FCE-4B12-91A6-93F271430A01}" srcOrd="0" destOrd="0" presId="urn:microsoft.com/office/officeart/2008/layout/LinedList"/>
    <dgm:cxn modelId="{5DD3D02E-1373-4072-8E89-82212F3D747E}" srcId="{19773611-69F4-4E48-B56F-3F3B7939B8F1}" destId="{69F17AA7-37BB-4C8D-9D64-E4C06E1761B1}" srcOrd="10" destOrd="0" parTransId="{FEA4938D-1ED0-477C-A720-328B597F8A7F}" sibTransId="{2B4E8396-59A6-4383-8CEF-7E478491F2CD}"/>
    <dgm:cxn modelId="{A0F8BD2F-E14E-4F06-A199-B245C75EEA65}" srcId="{19773611-69F4-4E48-B56F-3F3B7939B8F1}" destId="{94B028CC-4E9C-4483-86BB-D5157743A118}" srcOrd="3" destOrd="0" parTransId="{AF2D51D2-93BF-4DB7-B32A-3C46B6D79290}" sibTransId="{C25BF41E-0A31-4915-AC33-A755720B35E7}"/>
    <dgm:cxn modelId="{D18F7E3F-577B-44B4-A3CE-F2CAC483F294}" type="presOf" srcId="{9DAFD477-D9B7-474E-9559-5A0EFB0AA27B}" destId="{F5B4A39A-D0F2-49FF-A79F-16934B415573}" srcOrd="0" destOrd="0" presId="urn:microsoft.com/office/officeart/2008/layout/LinedList"/>
    <dgm:cxn modelId="{6BB3245B-1A5F-45AC-9EC1-CB192C1612F0}" srcId="{19773611-69F4-4E48-B56F-3F3B7939B8F1}" destId="{9DAFD477-D9B7-474E-9559-5A0EFB0AA27B}" srcOrd="1" destOrd="0" parTransId="{B81AAE4A-0D86-48CC-91D8-E90F583D57C8}" sibTransId="{A3F11C99-1BC7-4096-8613-71A4E164D46E}"/>
    <dgm:cxn modelId="{13960A44-D9EC-45E7-946E-A0FAD1F276DA}" srcId="{19773611-69F4-4E48-B56F-3F3B7939B8F1}" destId="{409E5692-0333-472D-9C0D-F277BAE29B50}" srcOrd="4" destOrd="0" parTransId="{1838126A-D8A5-469F-BC7B-25A0FC69BB50}" sibTransId="{A522DD9F-9DA4-421B-B73B-8410BD488904}"/>
    <dgm:cxn modelId="{EEAEF66C-F524-46C2-87CE-4DA2879335C0}" type="presOf" srcId="{8E5867A5-16F4-4038-B343-8911AA8184B5}" destId="{F713385A-DE5C-4E35-9842-53AF3F0232AC}" srcOrd="0" destOrd="0" presId="urn:microsoft.com/office/officeart/2008/layout/LinedList"/>
    <dgm:cxn modelId="{26E6CF4E-61A6-49BB-8323-4990F6DCE031}" srcId="{19773611-69F4-4E48-B56F-3F3B7939B8F1}" destId="{94A03DC5-810F-43AE-8076-AD970035D918}" srcOrd="9" destOrd="0" parTransId="{30DD8344-5601-4935-9F46-92DBEF37B09C}" sibTransId="{84B28378-12B2-459B-842B-EDAC858A72B9}"/>
    <dgm:cxn modelId="{447EDF75-29C6-415C-BD68-BF65F6B017B1}" srcId="{19773611-69F4-4E48-B56F-3F3B7939B8F1}" destId="{219C2C07-D63F-4A82-9170-A1414532A700}" srcOrd="0" destOrd="0" parTransId="{3B0D6E7E-C645-4108-A8C7-17EE01E31D5E}" sibTransId="{EF9B3E10-4231-4580-A2C8-00569DF7BE04}"/>
    <dgm:cxn modelId="{F1B1F78F-2EC5-4A15-AE77-9585F337A28B}" type="presOf" srcId="{69F17AA7-37BB-4C8D-9D64-E4C06E1761B1}" destId="{CA0E33CF-27E6-499C-BB80-9F451931C7DF}" srcOrd="0" destOrd="0" presId="urn:microsoft.com/office/officeart/2008/layout/LinedList"/>
    <dgm:cxn modelId="{6E61489E-E78E-42F2-B9FE-43432CF20359}" srcId="{19773611-69F4-4E48-B56F-3F3B7939B8F1}" destId="{660ACDD5-BBF8-44CA-B814-2A55C9ABCCD9}" srcOrd="2" destOrd="0" parTransId="{9D5998DF-2B88-411A-9CD8-970873DBE04D}" sibTransId="{51FFD957-808E-4B46-A863-C2800E02280E}"/>
    <dgm:cxn modelId="{134500A2-5A68-40A7-90F1-28CAC92611D0}" srcId="{19773611-69F4-4E48-B56F-3F3B7939B8F1}" destId="{7E4384CC-2BFD-45E6-AFDA-0BFB4B5C4645}" srcOrd="5" destOrd="0" parTransId="{F998A4B5-5F62-41A8-9579-49E47D86EDA1}" sibTransId="{92BD4A9F-3610-4490-9B95-7FCA6B2CE156}"/>
    <dgm:cxn modelId="{9B9174A2-884D-4A73-A2CD-5F769D4194F6}" type="presOf" srcId="{409E5692-0333-472D-9C0D-F277BAE29B50}" destId="{87A79E0A-2D0B-471A-94B3-118D1C8D2968}" srcOrd="0" destOrd="0" presId="urn:microsoft.com/office/officeart/2008/layout/LinedList"/>
    <dgm:cxn modelId="{C2F4A5A5-F91C-48CB-8762-7ABA241DAF73}" type="presOf" srcId="{94B028CC-4E9C-4483-86BB-D5157743A118}" destId="{B30DAB48-E7CE-4219-B17F-D14831BD5D7F}" srcOrd="0" destOrd="0" presId="urn:microsoft.com/office/officeart/2008/layout/LinedList"/>
    <dgm:cxn modelId="{109A12AE-78A8-4F14-8F54-6F6028A63488}" srcId="{19773611-69F4-4E48-B56F-3F3B7939B8F1}" destId="{8E5867A5-16F4-4038-B343-8911AA8184B5}" srcOrd="6" destOrd="0" parTransId="{812C9884-7D25-4609-9730-B2E9768E3E27}" sibTransId="{348EE142-1364-4ED8-A248-E372BC6CBD36}"/>
    <dgm:cxn modelId="{94BAA0B6-83F7-4DA5-84F2-B88398F753BB}" type="presOf" srcId="{660ACDD5-BBF8-44CA-B814-2A55C9ABCCD9}" destId="{8E564D45-EA77-4126-B73F-7B0EE4DFF8A3}" srcOrd="0" destOrd="0" presId="urn:microsoft.com/office/officeart/2008/layout/LinedList"/>
    <dgm:cxn modelId="{A9D16DC5-43C7-4D2B-9EB7-70377F737462}" type="presOf" srcId="{19773611-69F4-4E48-B56F-3F3B7939B8F1}" destId="{C86388A9-ED5B-4DD0-96B0-0EF9863AD487}" srcOrd="0" destOrd="0" presId="urn:microsoft.com/office/officeart/2008/layout/LinedList"/>
    <dgm:cxn modelId="{0CE78ACC-83EF-46DC-BCC3-7947D96F09BD}" type="presOf" srcId="{219C2C07-D63F-4A82-9170-A1414532A700}" destId="{174E1366-03D9-4A64-8EE8-322DF24C5F6A}" srcOrd="0" destOrd="0" presId="urn:microsoft.com/office/officeart/2008/layout/LinedList"/>
    <dgm:cxn modelId="{981EE1D4-D0EE-4D26-ADE2-23AF90F977C0}" type="presOf" srcId="{0792CC88-D4DF-4B87-9099-1F19C83333D7}" destId="{F76F49EC-6B47-4B1A-920A-66A01F41B18F}" srcOrd="0" destOrd="0" presId="urn:microsoft.com/office/officeart/2008/layout/LinedList"/>
    <dgm:cxn modelId="{BE7222D7-6A98-4C95-ACE0-6F7B50A6C799}" type="presOf" srcId="{7E4384CC-2BFD-45E6-AFDA-0BFB4B5C4645}" destId="{8FB88B57-C658-4788-8949-BEE480A27274}" srcOrd="0" destOrd="0" presId="urn:microsoft.com/office/officeart/2008/layout/LinedList"/>
    <dgm:cxn modelId="{6C092ED8-9B51-4455-84CF-D3ABFB6E4A8C}" type="presOf" srcId="{94A03DC5-810F-43AE-8076-AD970035D918}" destId="{0A505E4C-A0E9-4D2C-B603-CFED578101E5}" srcOrd="0" destOrd="0" presId="urn:microsoft.com/office/officeart/2008/layout/LinedList"/>
    <dgm:cxn modelId="{BE45E6DE-8A64-4A19-B5F2-F8AF66D04EF6}" srcId="{19773611-69F4-4E48-B56F-3F3B7939B8F1}" destId="{0792CC88-D4DF-4B87-9099-1F19C83333D7}" srcOrd="8" destOrd="0" parTransId="{DC6F74BC-D474-4395-8B7C-2A823EF1B1E8}" sibTransId="{233D6BB8-80FC-4E7D-AC8C-DA11CCD43B3C}"/>
    <dgm:cxn modelId="{55A576EA-E15D-4B6B-82BD-89D1C4EC7226}" srcId="{19773611-69F4-4E48-B56F-3F3B7939B8F1}" destId="{31DB3F80-19DA-4317-997B-8924D047131D}" srcOrd="7" destOrd="0" parTransId="{5B937011-FD48-42B5-BFE3-A8B2E009B012}" sibTransId="{5D3C774D-9BAC-4E22-8B9D-5BA5E2484CE1}"/>
    <dgm:cxn modelId="{7CE0F477-E294-43E5-B36D-12959CD32239}" type="presParOf" srcId="{C86388A9-ED5B-4DD0-96B0-0EF9863AD487}" destId="{A9175706-E0A2-4D37-B40A-98DDD1241FB7}" srcOrd="0" destOrd="0" presId="urn:microsoft.com/office/officeart/2008/layout/LinedList"/>
    <dgm:cxn modelId="{1F63DAE1-9052-4680-ADC0-EBACDB04238C}" type="presParOf" srcId="{C86388A9-ED5B-4DD0-96B0-0EF9863AD487}" destId="{240507E7-739B-48A3-BD14-96C9D73859C9}" srcOrd="1" destOrd="0" presId="urn:microsoft.com/office/officeart/2008/layout/LinedList"/>
    <dgm:cxn modelId="{68B9CA49-9431-4609-BD28-89F16C35697E}" type="presParOf" srcId="{240507E7-739B-48A3-BD14-96C9D73859C9}" destId="{174E1366-03D9-4A64-8EE8-322DF24C5F6A}" srcOrd="0" destOrd="0" presId="urn:microsoft.com/office/officeart/2008/layout/LinedList"/>
    <dgm:cxn modelId="{F1E9BFB4-FECA-4F13-9BAC-29CB04C0FCF0}" type="presParOf" srcId="{240507E7-739B-48A3-BD14-96C9D73859C9}" destId="{5083A51B-ADBE-4AB6-B4CA-4258595D2E48}" srcOrd="1" destOrd="0" presId="urn:microsoft.com/office/officeart/2008/layout/LinedList"/>
    <dgm:cxn modelId="{CE29E878-9278-4CFE-8DCA-B2E74912AE06}" type="presParOf" srcId="{C86388A9-ED5B-4DD0-96B0-0EF9863AD487}" destId="{74D836C4-1E6B-48CD-AE53-72062E4CD1CC}" srcOrd="2" destOrd="0" presId="urn:microsoft.com/office/officeart/2008/layout/LinedList"/>
    <dgm:cxn modelId="{5D5F55CF-123B-43BB-A13D-CDB334188566}" type="presParOf" srcId="{C86388A9-ED5B-4DD0-96B0-0EF9863AD487}" destId="{50715D9C-98D7-47CE-ADA3-EBA26DC25E80}" srcOrd="3" destOrd="0" presId="urn:microsoft.com/office/officeart/2008/layout/LinedList"/>
    <dgm:cxn modelId="{96C913E4-AAF6-4050-9043-327BD6C4B16B}" type="presParOf" srcId="{50715D9C-98D7-47CE-ADA3-EBA26DC25E80}" destId="{F5B4A39A-D0F2-49FF-A79F-16934B415573}" srcOrd="0" destOrd="0" presId="urn:microsoft.com/office/officeart/2008/layout/LinedList"/>
    <dgm:cxn modelId="{FEA04D3B-17ED-4095-B71E-6A46662434B1}" type="presParOf" srcId="{50715D9C-98D7-47CE-ADA3-EBA26DC25E80}" destId="{B3787658-1D05-479A-99C9-AAA3E107977D}" srcOrd="1" destOrd="0" presId="urn:microsoft.com/office/officeart/2008/layout/LinedList"/>
    <dgm:cxn modelId="{74E7B23D-9B9C-4609-8383-F22F49A69362}" type="presParOf" srcId="{C86388A9-ED5B-4DD0-96B0-0EF9863AD487}" destId="{B860D527-84DB-43EC-BEED-1639384112FA}" srcOrd="4" destOrd="0" presId="urn:microsoft.com/office/officeart/2008/layout/LinedList"/>
    <dgm:cxn modelId="{D5F8432A-F9D3-452D-9103-7E978A8891C1}" type="presParOf" srcId="{C86388A9-ED5B-4DD0-96B0-0EF9863AD487}" destId="{4C71F8BC-4059-4096-83A2-5FF3D73C8174}" srcOrd="5" destOrd="0" presId="urn:microsoft.com/office/officeart/2008/layout/LinedList"/>
    <dgm:cxn modelId="{C9411425-03E2-4581-9A5A-6CFDA5672833}" type="presParOf" srcId="{4C71F8BC-4059-4096-83A2-5FF3D73C8174}" destId="{8E564D45-EA77-4126-B73F-7B0EE4DFF8A3}" srcOrd="0" destOrd="0" presId="urn:microsoft.com/office/officeart/2008/layout/LinedList"/>
    <dgm:cxn modelId="{2907644F-06A2-4E6E-B20D-3497DB6EFEAE}" type="presParOf" srcId="{4C71F8BC-4059-4096-83A2-5FF3D73C8174}" destId="{E17EE7C0-230E-457E-91A5-7711998332C8}" srcOrd="1" destOrd="0" presId="urn:microsoft.com/office/officeart/2008/layout/LinedList"/>
    <dgm:cxn modelId="{57907D9F-A056-4313-9745-6335A82CEA09}" type="presParOf" srcId="{C86388A9-ED5B-4DD0-96B0-0EF9863AD487}" destId="{0C31E5BD-9B67-453E-AD5E-9ECB40BC7592}" srcOrd="6" destOrd="0" presId="urn:microsoft.com/office/officeart/2008/layout/LinedList"/>
    <dgm:cxn modelId="{3E8DDADA-02A6-4754-A49B-822F1A1B63E6}" type="presParOf" srcId="{C86388A9-ED5B-4DD0-96B0-0EF9863AD487}" destId="{9F4296C5-1121-4CE0-87F6-19F68F56BC3B}" srcOrd="7" destOrd="0" presId="urn:microsoft.com/office/officeart/2008/layout/LinedList"/>
    <dgm:cxn modelId="{BDCE656A-C104-4DC3-AE16-842A395C8212}" type="presParOf" srcId="{9F4296C5-1121-4CE0-87F6-19F68F56BC3B}" destId="{B30DAB48-E7CE-4219-B17F-D14831BD5D7F}" srcOrd="0" destOrd="0" presId="urn:microsoft.com/office/officeart/2008/layout/LinedList"/>
    <dgm:cxn modelId="{2F1560C2-B32F-46B9-9FC3-C3FC6C266D68}" type="presParOf" srcId="{9F4296C5-1121-4CE0-87F6-19F68F56BC3B}" destId="{C8FCBBDE-B212-47CB-A8EB-2E2ACE74629B}" srcOrd="1" destOrd="0" presId="urn:microsoft.com/office/officeart/2008/layout/LinedList"/>
    <dgm:cxn modelId="{B68A1EDD-36CA-4E6C-BB4F-1EF6BEB2BF27}" type="presParOf" srcId="{C86388A9-ED5B-4DD0-96B0-0EF9863AD487}" destId="{E71C2C7F-3A9E-419F-83EB-7D6E67D18A7F}" srcOrd="8" destOrd="0" presId="urn:microsoft.com/office/officeart/2008/layout/LinedList"/>
    <dgm:cxn modelId="{3C804F4C-9AC1-4858-BDAA-B743129EF141}" type="presParOf" srcId="{C86388A9-ED5B-4DD0-96B0-0EF9863AD487}" destId="{4E5450A5-A7C9-46F6-BB74-12B845A2F937}" srcOrd="9" destOrd="0" presId="urn:microsoft.com/office/officeart/2008/layout/LinedList"/>
    <dgm:cxn modelId="{C8BD7389-C490-4A4B-88BA-13D24A217A67}" type="presParOf" srcId="{4E5450A5-A7C9-46F6-BB74-12B845A2F937}" destId="{87A79E0A-2D0B-471A-94B3-118D1C8D2968}" srcOrd="0" destOrd="0" presId="urn:microsoft.com/office/officeart/2008/layout/LinedList"/>
    <dgm:cxn modelId="{7E294F28-0B40-4C57-A8CC-F4515E4F699A}" type="presParOf" srcId="{4E5450A5-A7C9-46F6-BB74-12B845A2F937}" destId="{31B182A0-5EB4-44C2-A96C-42710C812F57}" srcOrd="1" destOrd="0" presId="urn:microsoft.com/office/officeart/2008/layout/LinedList"/>
    <dgm:cxn modelId="{45BEC59D-A9E2-46B8-A86E-EE691892D265}" type="presParOf" srcId="{C86388A9-ED5B-4DD0-96B0-0EF9863AD487}" destId="{FCB74E66-30C6-48D4-8BB8-61D80B019B2C}" srcOrd="10" destOrd="0" presId="urn:microsoft.com/office/officeart/2008/layout/LinedList"/>
    <dgm:cxn modelId="{DEB43608-D9AF-4CA3-95D2-F71614EF094D}" type="presParOf" srcId="{C86388A9-ED5B-4DD0-96B0-0EF9863AD487}" destId="{E95F2138-951A-4BB8-BB7D-D498BAE3A770}" srcOrd="11" destOrd="0" presId="urn:microsoft.com/office/officeart/2008/layout/LinedList"/>
    <dgm:cxn modelId="{150DA84C-8E0E-476D-A396-CF5E7D3C48F6}" type="presParOf" srcId="{E95F2138-951A-4BB8-BB7D-D498BAE3A770}" destId="{8FB88B57-C658-4788-8949-BEE480A27274}" srcOrd="0" destOrd="0" presId="urn:microsoft.com/office/officeart/2008/layout/LinedList"/>
    <dgm:cxn modelId="{3D8B5BA8-8B54-4D29-BDBA-227DD0FD7D7C}" type="presParOf" srcId="{E95F2138-951A-4BB8-BB7D-D498BAE3A770}" destId="{239A54A3-5697-40C2-9110-25E6F70D4DD0}" srcOrd="1" destOrd="0" presId="urn:microsoft.com/office/officeart/2008/layout/LinedList"/>
    <dgm:cxn modelId="{0A1D687E-CECE-4365-99C9-13F2D6A8DE4C}" type="presParOf" srcId="{C86388A9-ED5B-4DD0-96B0-0EF9863AD487}" destId="{F8B59515-1761-4EB8-A5ED-F80422532D24}" srcOrd="12" destOrd="0" presId="urn:microsoft.com/office/officeart/2008/layout/LinedList"/>
    <dgm:cxn modelId="{8476AD09-F9FE-43A8-B55A-1FA835F38838}" type="presParOf" srcId="{C86388A9-ED5B-4DD0-96B0-0EF9863AD487}" destId="{5F0E3A0A-7717-4183-9183-7BE39D0F4B72}" srcOrd="13" destOrd="0" presId="urn:microsoft.com/office/officeart/2008/layout/LinedList"/>
    <dgm:cxn modelId="{73855B5E-7D1D-4794-9D68-3813A0349CB5}" type="presParOf" srcId="{5F0E3A0A-7717-4183-9183-7BE39D0F4B72}" destId="{F713385A-DE5C-4E35-9842-53AF3F0232AC}" srcOrd="0" destOrd="0" presId="urn:microsoft.com/office/officeart/2008/layout/LinedList"/>
    <dgm:cxn modelId="{D8078908-820F-4314-B988-A3F41EDB2D92}" type="presParOf" srcId="{5F0E3A0A-7717-4183-9183-7BE39D0F4B72}" destId="{4BA0262B-73BE-4520-A47E-44A5A9128D0B}" srcOrd="1" destOrd="0" presId="urn:microsoft.com/office/officeart/2008/layout/LinedList"/>
    <dgm:cxn modelId="{E7DBF18A-B51A-4F7B-AFFD-4C5943F2FF16}" type="presParOf" srcId="{C86388A9-ED5B-4DD0-96B0-0EF9863AD487}" destId="{6BD58F2E-F9B1-4FC5-AB44-A8A6BC22B61D}" srcOrd="14" destOrd="0" presId="urn:microsoft.com/office/officeart/2008/layout/LinedList"/>
    <dgm:cxn modelId="{C2391C98-474B-4B33-84A6-EF83B573EEC4}" type="presParOf" srcId="{C86388A9-ED5B-4DD0-96B0-0EF9863AD487}" destId="{B0837A7B-3291-4835-9BE9-DEAEF3580F73}" srcOrd="15" destOrd="0" presId="urn:microsoft.com/office/officeart/2008/layout/LinedList"/>
    <dgm:cxn modelId="{1291231A-696E-48C9-8499-9DA54C266878}" type="presParOf" srcId="{B0837A7B-3291-4835-9BE9-DEAEF3580F73}" destId="{F7170F61-9FCE-4B12-91A6-93F271430A01}" srcOrd="0" destOrd="0" presId="urn:microsoft.com/office/officeart/2008/layout/LinedList"/>
    <dgm:cxn modelId="{90A15A73-AE82-4FC1-984B-01904CD74CA4}" type="presParOf" srcId="{B0837A7B-3291-4835-9BE9-DEAEF3580F73}" destId="{D92FECCC-862A-4683-962C-BDC9FE7EBA07}" srcOrd="1" destOrd="0" presId="urn:microsoft.com/office/officeart/2008/layout/LinedList"/>
    <dgm:cxn modelId="{BB4D7927-5660-42E2-84F9-3F6C1077BEEF}" type="presParOf" srcId="{C86388A9-ED5B-4DD0-96B0-0EF9863AD487}" destId="{1B9EC14C-8370-4D59-8FBC-E0F6994AF248}" srcOrd="16" destOrd="0" presId="urn:microsoft.com/office/officeart/2008/layout/LinedList"/>
    <dgm:cxn modelId="{89F4872B-71EF-4CE7-A9B0-E6CB1A8D2F35}" type="presParOf" srcId="{C86388A9-ED5B-4DD0-96B0-0EF9863AD487}" destId="{AFA17410-50AE-45A6-B2F2-6DA66D50FC1B}" srcOrd="17" destOrd="0" presId="urn:microsoft.com/office/officeart/2008/layout/LinedList"/>
    <dgm:cxn modelId="{458B7C7C-4F5F-4E10-AF8D-48BCEC6B46E1}" type="presParOf" srcId="{AFA17410-50AE-45A6-B2F2-6DA66D50FC1B}" destId="{F76F49EC-6B47-4B1A-920A-66A01F41B18F}" srcOrd="0" destOrd="0" presId="urn:microsoft.com/office/officeart/2008/layout/LinedList"/>
    <dgm:cxn modelId="{0A47030A-A9B1-4BE9-A34F-FD5B09EE033A}" type="presParOf" srcId="{AFA17410-50AE-45A6-B2F2-6DA66D50FC1B}" destId="{800EA8FD-EACA-403A-9B6A-244DE683159B}" srcOrd="1" destOrd="0" presId="urn:microsoft.com/office/officeart/2008/layout/LinedList"/>
    <dgm:cxn modelId="{59B19710-1329-452A-B6DD-59A763A3333A}" type="presParOf" srcId="{C86388A9-ED5B-4DD0-96B0-0EF9863AD487}" destId="{01C39E67-4CBF-4C81-A666-36F9FAE9B0E7}" srcOrd="18" destOrd="0" presId="urn:microsoft.com/office/officeart/2008/layout/LinedList"/>
    <dgm:cxn modelId="{85796702-2DC7-47F8-83A9-E3EB2489B409}" type="presParOf" srcId="{C86388A9-ED5B-4DD0-96B0-0EF9863AD487}" destId="{D1937182-5D65-4DFC-8128-46DA080987F2}" srcOrd="19" destOrd="0" presId="urn:microsoft.com/office/officeart/2008/layout/LinedList"/>
    <dgm:cxn modelId="{D5FDB16C-A7CA-44C0-8593-41C7BADEDDCC}" type="presParOf" srcId="{D1937182-5D65-4DFC-8128-46DA080987F2}" destId="{0A505E4C-A0E9-4D2C-B603-CFED578101E5}" srcOrd="0" destOrd="0" presId="urn:microsoft.com/office/officeart/2008/layout/LinedList"/>
    <dgm:cxn modelId="{979BE99D-5CC3-4133-AF20-A3AB0002C164}" type="presParOf" srcId="{D1937182-5D65-4DFC-8128-46DA080987F2}" destId="{99D76E62-7D55-478A-8A66-301C0124A89F}" srcOrd="1" destOrd="0" presId="urn:microsoft.com/office/officeart/2008/layout/LinedList"/>
    <dgm:cxn modelId="{C7DD515E-1323-464C-8F73-22DE9CFCD683}" type="presParOf" srcId="{C86388A9-ED5B-4DD0-96B0-0EF9863AD487}" destId="{DBCC1160-10A4-440A-B396-EBC2BC342248}" srcOrd="20" destOrd="0" presId="urn:microsoft.com/office/officeart/2008/layout/LinedList"/>
    <dgm:cxn modelId="{D31BF4C6-F2ED-498E-BEA8-65071758912B}" type="presParOf" srcId="{C86388A9-ED5B-4DD0-96B0-0EF9863AD487}" destId="{FF2079CB-D6D1-409E-B323-5142138B7AD5}" srcOrd="21" destOrd="0" presId="urn:microsoft.com/office/officeart/2008/layout/LinedList"/>
    <dgm:cxn modelId="{B77569A0-6309-44C3-B6E6-2AC318361FBC}" type="presParOf" srcId="{FF2079CB-D6D1-409E-B323-5142138B7AD5}" destId="{CA0E33CF-27E6-499C-BB80-9F451931C7DF}" srcOrd="0" destOrd="0" presId="urn:microsoft.com/office/officeart/2008/layout/LinedList"/>
    <dgm:cxn modelId="{97F85E4C-EE32-4480-A75E-B0F4DEA6B441}" type="presParOf" srcId="{FF2079CB-D6D1-409E-B323-5142138B7AD5}" destId="{0B3D3689-BB29-49A4-8BBE-854768A2DD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C1DE78-4F4D-4883-B40A-C67F3866408D}"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0322096E-4997-44E8-B7E9-5E8B83354CEB}">
      <dgm:prSet/>
      <dgm:spPr/>
      <dgm:t>
        <a:bodyPr/>
        <a:lstStyle/>
        <a:p>
          <a:r>
            <a:rPr lang="en-US" dirty="0"/>
            <a:t>For support provided and received</a:t>
          </a:r>
        </a:p>
      </dgm:t>
    </dgm:pt>
    <dgm:pt modelId="{3E9E17B8-A346-4C2E-8115-F1B2CDE30FA2}" type="parTrans" cxnId="{56B9EB07-0C95-4999-B857-F6D09CCA3037}">
      <dgm:prSet/>
      <dgm:spPr/>
      <dgm:t>
        <a:bodyPr/>
        <a:lstStyle/>
        <a:p>
          <a:endParaRPr lang="en-US"/>
        </a:p>
      </dgm:t>
    </dgm:pt>
    <dgm:pt modelId="{40656EB1-9EF5-47C5-A69E-D880E727119B}" type="sibTrans" cxnId="{56B9EB07-0C95-4999-B857-F6D09CCA3037}">
      <dgm:prSet/>
      <dgm:spPr/>
      <dgm:t>
        <a:bodyPr/>
        <a:lstStyle/>
        <a:p>
          <a:endParaRPr lang="en-US"/>
        </a:p>
      </dgm:t>
    </dgm:pt>
    <dgm:pt modelId="{F18C89B2-2B7E-448B-AFB4-A8E5BAD60A07}">
      <dgm:prSet/>
      <dgm:spPr/>
      <dgm:t>
        <a:bodyPr/>
        <a:lstStyle/>
        <a:p>
          <a:r>
            <a:rPr lang="en-US"/>
            <a:t>So we aren’t alone—we are social creatures</a:t>
          </a:r>
        </a:p>
      </dgm:t>
    </dgm:pt>
    <dgm:pt modelId="{347C0654-DAA8-49A9-ACBA-7C8629E2B9EE}" type="parTrans" cxnId="{1A817EEE-67A3-462F-8C93-1FAA55BA121C}">
      <dgm:prSet/>
      <dgm:spPr/>
      <dgm:t>
        <a:bodyPr/>
        <a:lstStyle/>
        <a:p>
          <a:endParaRPr lang="en-US"/>
        </a:p>
      </dgm:t>
    </dgm:pt>
    <dgm:pt modelId="{4893E70E-A2BB-4AB8-8549-4B354EEADFD9}" type="sibTrans" cxnId="{1A817EEE-67A3-462F-8C93-1FAA55BA121C}">
      <dgm:prSet/>
      <dgm:spPr/>
      <dgm:t>
        <a:bodyPr/>
        <a:lstStyle/>
        <a:p>
          <a:endParaRPr lang="en-US"/>
        </a:p>
      </dgm:t>
    </dgm:pt>
    <dgm:pt modelId="{8DDCB9B5-CE8A-48D6-B02F-D6351504E063}">
      <dgm:prSet/>
      <dgm:spPr/>
      <dgm:t>
        <a:bodyPr/>
        <a:lstStyle/>
        <a:p>
          <a:r>
            <a:rPr lang="en-US"/>
            <a:t>Stimulates creativity—two heads are better than one!</a:t>
          </a:r>
        </a:p>
      </dgm:t>
    </dgm:pt>
    <dgm:pt modelId="{F83DC98E-FCE9-4F29-9121-7F5E30C401A5}" type="parTrans" cxnId="{E4D832E4-9600-46B8-A347-ECC03A7405F2}">
      <dgm:prSet/>
      <dgm:spPr/>
      <dgm:t>
        <a:bodyPr/>
        <a:lstStyle/>
        <a:p>
          <a:endParaRPr lang="en-US"/>
        </a:p>
      </dgm:t>
    </dgm:pt>
    <dgm:pt modelId="{2F4BC580-2CAB-4830-8AD9-EAD8894BBBC3}" type="sibTrans" cxnId="{E4D832E4-9600-46B8-A347-ECC03A7405F2}">
      <dgm:prSet/>
      <dgm:spPr/>
      <dgm:t>
        <a:bodyPr/>
        <a:lstStyle/>
        <a:p>
          <a:endParaRPr lang="en-US"/>
        </a:p>
      </dgm:t>
    </dgm:pt>
    <dgm:pt modelId="{805366E0-D65A-4180-BB95-AA015036CC5C}">
      <dgm:prSet/>
      <dgm:spPr/>
      <dgm:t>
        <a:bodyPr/>
        <a:lstStyle/>
        <a:p>
          <a:r>
            <a:rPr lang="en-US"/>
            <a:t>Benefits of networking</a:t>
          </a:r>
        </a:p>
      </dgm:t>
    </dgm:pt>
    <dgm:pt modelId="{95011BEE-3C61-4CAD-AB41-579BC39CEF4E}" type="parTrans" cxnId="{76D96DB4-2A40-43C6-8FB4-84DAA7E4DED9}">
      <dgm:prSet/>
      <dgm:spPr/>
      <dgm:t>
        <a:bodyPr/>
        <a:lstStyle/>
        <a:p>
          <a:endParaRPr lang="en-US"/>
        </a:p>
      </dgm:t>
    </dgm:pt>
    <dgm:pt modelId="{CD927068-6BA1-4792-9773-F1E0DFE62A8F}" type="sibTrans" cxnId="{76D96DB4-2A40-43C6-8FB4-84DAA7E4DED9}">
      <dgm:prSet/>
      <dgm:spPr/>
      <dgm:t>
        <a:bodyPr/>
        <a:lstStyle/>
        <a:p>
          <a:endParaRPr lang="en-US"/>
        </a:p>
      </dgm:t>
    </dgm:pt>
    <dgm:pt modelId="{FBA17C10-D6D3-450F-AACD-48263BB61B66}">
      <dgm:prSet/>
      <dgm:spPr/>
      <dgm:t>
        <a:bodyPr/>
        <a:lstStyle/>
        <a:p>
          <a:r>
            <a:rPr lang="en-US"/>
            <a:t>Sharing beneficial info</a:t>
          </a:r>
        </a:p>
      </dgm:t>
    </dgm:pt>
    <dgm:pt modelId="{F3B69705-97C8-45ED-9644-387ECF3D3AC8}" type="parTrans" cxnId="{1F562F74-E062-4462-8C28-6463E50C90DE}">
      <dgm:prSet/>
      <dgm:spPr/>
      <dgm:t>
        <a:bodyPr/>
        <a:lstStyle/>
        <a:p>
          <a:endParaRPr lang="en-US"/>
        </a:p>
      </dgm:t>
    </dgm:pt>
    <dgm:pt modelId="{2F74EED4-C4FF-4920-B7E2-9C9BF84C2C51}" type="sibTrans" cxnId="{1F562F74-E062-4462-8C28-6463E50C90DE}">
      <dgm:prSet/>
      <dgm:spPr/>
      <dgm:t>
        <a:bodyPr/>
        <a:lstStyle/>
        <a:p>
          <a:endParaRPr lang="en-US"/>
        </a:p>
      </dgm:t>
    </dgm:pt>
    <dgm:pt modelId="{10B6DC3D-D056-4FCE-A1F0-0F5643F70205}">
      <dgm:prSet/>
      <dgm:spPr/>
      <dgm:t>
        <a:bodyPr/>
        <a:lstStyle/>
        <a:p>
          <a:r>
            <a:rPr lang="en-US"/>
            <a:t>There is a sale at Maurice’s!</a:t>
          </a:r>
        </a:p>
      </dgm:t>
    </dgm:pt>
    <dgm:pt modelId="{24403769-B746-4D5B-B31F-75E96D6B9A9F}" type="parTrans" cxnId="{410951FA-DD15-4876-B3CE-3A8B26F15CC0}">
      <dgm:prSet/>
      <dgm:spPr/>
      <dgm:t>
        <a:bodyPr/>
        <a:lstStyle/>
        <a:p>
          <a:endParaRPr lang="en-US"/>
        </a:p>
      </dgm:t>
    </dgm:pt>
    <dgm:pt modelId="{F98847C5-2347-4DC5-808A-250AE62090B5}" type="sibTrans" cxnId="{410951FA-DD15-4876-B3CE-3A8B26F15CC0}">
      <dgm:prSet/>
      <dgm:spPr/>
      <dgm:t>
        <a:bodyPr/>
        <a:lstStyle/>
        <a:p>
          <a:endParaRPr lang="en-US"/>
        </a:p>
      </dgm:t>
    </dgm:pt>
    <dgm:pt modelId="{C1343277-ECF5-411C-90F9-CF0EF89B1B38}">
      <dgm:prSet/>
      <dgm:spPr/>
      <dgm:t>
        <a:bodyPr/>
        <a:lstStyle/>
        <a:p>
          <a:r>
            <a:rPr lang="en-US"/>
            <a:t>Broaden your viewpoint</a:t>
          </a:r>
        </a:p>
      </dgm:t>
    </dgm:pt>
    <dgm:pt modelId="{021D1083-86F0-4439-894A-249840C941DB}" type="parTrans" cxnId="{F3BDBCC1-7C06-4978-8563-E4061F005B90}">
      <dgm:prSet/>
      <dgm:spPr/>
      <dgm:t>
        <a:bodyPr/>
        <a:lstStyle/>
        <a:p>
          <a:endParaRPr lang="en-US"/>
        </a:p>
      </dgm:t>
    </dgm:pt>
    <dgm:pt modelId="{DCD8E569-35A2-4995-A2E1-96FBABABF0AD}" type="sibTrans" cxnId="{F3BDBCC1-7C06-4978-8563-E4061F005B90}">
      <dgm:prSet/>
      <dgm:spPr/>
      <dgm:t>
        <a:bodyPr/>
        <a:lstStyle/>
        <a:p>
          <a:endParaRPr lang="en-US"/>
        </a:p>
      </dgm:t>
    </dgm:pt>
    <dgm:pt modelId="{FFB5B530-771F-4519-BADC-A45C2AC60AF8}">
      <dgm:prSet/>
      <dgm:spPr/>
      <dgm:t>
        <a:bodyPr/>
        <a:lstStyle/>
        <a:p>
          <a:r>
            <a:rPr lang="en-US"/>
            <a:t>DEI</a:t>
          </a:r>
        </a:p>
      </dgm:t>
    </dgm:pt>
    <dgm:pt modelId="{8E684F8C-EBA6-471C-97CB-59ADA32685BC}" type="parTrans" cxnId="{E2AB6149-442D-4419-A518-F6ABDB2B97E7}">
      <dgm:prSet/>
      <dgm:spPr/>
      <dgm:t>
        <a:bodyPr/>
        <a:lstStyle/>
        <a:p>
          <a:endParaRPr lang="en-US"/>
        </a:p>
      </dgm:t>
    </dgm:pt>
    <dgm:pt modelId="{EFE646AE-26C9-4C96-8F77-1DA33A8D0A26}" type="sibTrans" cxnId="{E2AB6149-442D-4419-A518-F6ABDB2B97E7}">
      <dgm:prSet/>
      <dgm:spPr/>
      <dgm:t>
        <a:bodyPr/>
        <a:lstStyle/>
        <a:p>
          <a:endParaRPr lang="en-US"/>
        </a:p>
      </dgm:t>
    </dgm:pt>
    <dgm:pt modelId="{6C67253D-DC92-477C-88B7-70B0595BAFC2}">
      <dgm:prSet/>
      <dgm:spPr/>
      <dgm:t>
        <a:bodyPr/>
        <a:lstStyle/>
        <a:p>
          <a:r>
            <a:rPr lang="en-US"/>
            <a:t>We don’t have to have all the answers</a:t>
          </a:r>
        </a:p>
      </dgm:t>
    </dgm:pt>
    <dgm:pt modelId="{CC846ED0-F923-471B-8E6E-E0F4AFDEC34F}" type="parTrans" cxnId="{81279046-A6B2-470B-A567-01E6E9102F30}">
      <dgm:prSet/>
      <dgm:spPr/>
      <dgm:t>
        <a:bodyPr/>
        <a:lstStyle/>
        <a:p>
          <a:endParaRPr lang="en-US"/>
        </a:p>
      </dgm:t>
    </dgm:pt>
    <dgm:pt modelId="{591F7806-AD75-422A-8778-FA24C7074E6D}" type="sibTrans" cxnId="{81279046-A6B2-470B-A567-01E6E9102F30}">
      <dgm:prSet/>
      <dgm:spPr/>
      <dgm:t>
        <a:bodyPr/>
        <a:lstStyle/>
        <a:p>
          <a:endParaRPr lang="en-US"/>
        </a:p>
      </dgm:t>
    </dgm:pt>
    <dgm:pt modelId="{8C413636-C556-4364-8294-502F47C1F9B2}">
      <dgm:prSet/>
      <dgm:spPr/>
      <dgm:t>
        <a:bodyPr/>
        <a:lstStyle/>
        <a:p>
          <a:r>
            <a:rPr lang="en-US"/>
            <a:t>Understand barriers or work through barriers</a:t>
          </a:r>
        </a:p>
      </dgm:t>
    </dgm:pt>
    <dgm:pt modelId="{C6C417EC-2017-405D-A46C-94C91DD8A00C}" type="parTrans" cxnId="{6DF6FE04-8423-4CB6-8C6A-EB1524CF16C8}">
      <dgm:prSet/>
      <dgm:spPr/>
      <dgm:t>
        <a:bodyPr/>
        <a:lstStyle/>
        <a:p>
          <a:endParaRPr lang="en-US"/>
        </a:p>
      </dgm:t>
    </dgm:pt>
    <dgm:pt modelId="{EFC2360E-195A-4217-ADFE-B5A714257638}" type="sibTrans" cxnId="{6DF6FE04-8423-4CB6-8C6A-EB1524CF16C8}">
      <dgm:prSet/>
      <dgm:spPr/>
      <dgm:t>
        <a:bodyPr/>
        <a:lstStyle/>
        <a:p>
          <a:endParaRPr lang="en-US"/>
        </a:p>
      </dgm:t>
    </dgm:pt>
    <dgm:pt modelId="{254096EB-6ADE-4ADF-B91D-06D9BD5A0D4B}">
      <dgm:prSet/>
      <dgm:spPr/>
      <dgm:t>
        <a:bodyPr/>
        <a:lstStyle/>
        <a:p>
          <a:r>
            <a:rPr lang="en-US"/>
            <a:t>lower rates of anxiety and depression</a:t>
          </a:r>
        </a:p>
      </dgm:t>
    </dgm:pt>
    <dgm:pt modelId="{D4E0E445-8552-41E5-A696-6A383151B404}" type="parTrans" cxnId="{7C2776B0-B331-4523-96AF-2DD7155CCB70}">
      <dgm:prSet/>
      <dgm:spPr/>
      <dgm:t>
        <a:bodyPr/>
        <a:lstStyle/>
        <a:p>
          <a:endParaRPr lang="en-US"/>
        </a:p>
      </dgm:t>
    </dgm:pt>
    <dgm:pt modelId="{98BC4FA5-7D9A-4EA1-ABAC-2A0E724E1E5B}" type="sibTrans" cxnId="{7C2776B0-B331-4523-96AF-2DD7155CCB70}">
      <dgm:prSet/>
      <dgm:spPr/>
      <dgm:t>
        <a:bodyPr/>
        <a:lstStyle/>
        <a:p>
          <a:endParaRPr lang="en-US"/>
        </a:p>
      </dgm:t>
    </dgm:pt>
    <dgm:pt modelId="{20A412B4-79A8-41E6-8033-F20C82732E3C}">
      <dgm:prSet/>
      <dgm:spPr/>
      <dgm:t>
        <a:bodyPr/>
        <a:lstStyle/>
        <a:p>
          <a:r>
            <a:rPr lang="en-US"/>
            <a:t>higher self-esteem</a:t>
          </a:r>
        </a:p>
      </dgm:t>
    </dgm:pt>
    <dgm:pt modelId="{E68088F8-E7A8-476B-BB1B-2F39FE267B97}" type="parTrans" cxnId="{B0BDF848-B0FF-4CAF-AC98-172B7D023B64}">
      <dgm:prSet/>
      <dgm:spPr/>
      <dgm:t>
        <a:bodyPr/>
        <a:lstStyle/>
        <a:p>
          <a:endParaRPr lang="en-US"/>
        </a:p>
      </dgm:t>
    </dgm:pt>
    <dgm:pt modelId="{8E8944C9-B733-4101-87C9-4BF8196BB5EE}" type="sibTrans" cxnId="{B0BDF848-B0FF-4CAF-AC98-172B7D023B64}">
      <dgm:prSet/>
      <dgm:spPr/>
      <dgm:t>
        <a:bodyPr/>
        <a:lstStyle/>
        <a:p>
          <a:endParaRPr lang="en-US"/>
        </a:p>
      </dgm:t>
    </dgm:pt>
    <dgm:pt modelId="{68023CBB-3C0E-490C-B4B1-C1C99B858C42}">
      <dgm:prSet/>
      <dgm:spPr/>
      <dgm:t>
        <a:bodyPr/>
        <a:lstStyle/>
        <a:p>
          <a:r>
            <a:rPr lang="en-US"/>
            <a:t>greater empathy</a:t>
          </a:r>
        </a:p>
      </dgm:t>
    </dgm:pt>
    <dgm:pt modelId="{3DB12AB1-DAD6-45AA-94EE-8186FD90177D}" type="parTrans" cxnId="{28416384-B504-4EC2-BD37-7722F3D8C154}">
      <dgm:prSet/>
      <dgm:spPr/>
      <dgm:t>
        <a:bodyPr/>
        <a:lstStyle/>
        <a:p>
          <a:endParaRPr lang="en-US"/>
        </a:p>
      </dgm:t>
    </dgm:pt>
    <dgm:pt modelId="{EBC94067-6756-47D7-92D4-C6FE1D45EBE1}" type="sibTrans" cxnId="{28416384-B504-4EC2-BD37-7722F3D8C154}">
      <dgm:prSet/>
      <dgm:spPr/>
      <dgm:t>
        <a:bodyPr/>
        <a:lstStyle/>
        <a:p>
          <a:endParaRPr lang="en-US"/>
        </a:p>
      </dgm:t>
    </dgm:pt>
    <dgm:pt modelId="{0142E6C5-BC21-4DF7-AE3F-5E1D0C1454A6}">
      <dgm:prSet/>
      <dgm:spPr/>
      <dgm:t>
        <a:bodyPr/>
        <a:lstStyle/>
        <a:p>
          <a:r>
            <a:rPr lang="en-US"/>
            <a:t>more trusting and cooperative relationships. </a:t>
          </a:r>
        </a:p>
      </dgm:t>
    </dgm:pt>
    <dgm:pt modelId="{1E1EC9D3-36C5-4E2E-950D-879FFB9E51E0}" type="parTrans" cxnId="{D3BD4BDA-FC48-4D56-BFA3-736CC777A40F}">
      <dgm:prSet/>
      <dgm:spPr/>
      <dgm:t>
        <a:bodyPr/>
        <a:lstStyle/>
        <a:p>
          <a:endParaRPr lang="en-US"/>
        </a:p>
      </dgm:t>
    </dgm:pt>
    <dgm:pt modelId="{61A52AD8-CC96-48C7-AF0C-F43BCBE40FAB}" type="sibTrans" cxnId="{D3BD4BDA-FC48-4D56-BFA3-736CC777A40F}">
      <dgm:prSet/>
      <dgm:spPr/>
      <dgm:t>
        <a:bodyPr/>
        <a:lstStyle/>
        <a:p>
          <a:endParaRPr lang="en-US"/>
        </a:p>
      </dgm:t>
    </dgm:pt>
    <dgm:pt modelId="{38F488C9-7759-44EB-B9DD-D08E1A322D24}" type="pres">
      <dgm:prSet presAssocID="{60C1DE78-4F4D-4883-B40A-C67F3866408D}" presName="diagram" presStyleCnt="0">
        <dgm:presLayoutVars>
          <dgm:dir/>
          <dgm:resizeHandles val="exact"/>
        </dgm:presLayoutVars>
      </dgm:prSet>
      <dgm:spPr/>
    </dgm:pt>
    <dgm:pt modelId="{E080718E-0490-49A9-9D96-68AC60C982B8}" type="pres">
      <dgm:prSet presAssocID="{0322096E-4997-44E8-B7E9-5E8B83354CEB}" presName="node" presStyleLbl="node1" presStyleIdx="0" presStyleCnt="10">
        <dgm:presLayoutVars>
          <dgm:bulletEnabled val="1"/>
        </dgm:presLayoutVars>
      </dgm:prSet>
      <dgm:spPr/>
    </dgm:pt>
    <dgm:pt modelId="{D24DB879-C442-41F3-80CD-F414064194B6}" type="pres">
      <dgm:prSet presAssocID="{40656EB1-9EF5-47C5-A69E-D880E727119B}" presName="sibTrans" presStyleCnt="0"/>
      <dgm:spPr/>
    </dgm:pt>
    <dgm:pt modelId="{B153FD05-D625-4018-8134-6A5F5F995A4B}" type="pres">
      <dgm:prSet presAssocID="{F18C89B2-2B7E-448B-AFB4-A8E5BAD60A07}" presName="node" presStyleLbl="node1" presStyleIdx="1" presStyleCnt="10">
        <dgm:presLayoutVars>
          <dgm:bulletEnabled val="1"/>
        </dgm:presLayoutVars>
      </dgm:prSet>
      <dgm:spPr/>
    </dgm:pt>
    <dgm:pt modelId="{241BF40A-5014-45D9-A32A-18A5F7633340}" type="pres">
      <dgm:prSet presAssocID="{4893E70E-A2BB-4AB8-8549-4B354EEADFD9}" presName="sibTrans" presStyleCnt="0"/>
      <dgm:spPr/>
    </dgm:pt>
    <dgm:pt modelId="{B7DA9938-F2A1-40E4-820D-9C05B90946A1}" type="pres">
      <dgm:prSet presAssocID="{8DDCB9B5-CE8A-48D6-B02F-D6351504E063}" presName="node" presStyleLbl="node1" presStyleIdx="2" presStyleCnt="10">
        <dgm:presLayoutVars>
          <dgm:bulletEnabled val="1"/>
        </dgm:presLayoutVars>
      </dgm:prSet>
      <dgm:spPr/>
    </dgm:pt>
    <dgm:pt modelId="{BE1C9139-1F9A-41E3-8B66-9A713325AFFB}" type="pres">
      <dgm:prSet presAssocID="{2F4BC580-2CAB-4830-8AD9-EAD8894BBBC3}" presName="sibTrans" presStyleCnt="0"/>
      <dgm:spPr/>
    </dgm:pt>
    <dgm:pt modelId="{09BB6DFC-A4E8-4E3F-AF21-24CC41C3051F}" type="pres">
      <dgm:prSet presAssocID="{805366E0-D65A-4180-BB95-AA015036CC5C}" presName="node" presStyleLbl="node1" presStyleIdx="3" presStyleCnt="10">
        <dgm:presLayoutVars>
          <dgm:bulletEnabled val="1"/>
        </dgm:presLayoutVars>
      </dgm:prSet>
      <dgm:spPr/>
    </dgm:pt>
    <dgm:pt modelId="{B59E87FE-8E15-4758-AD91-2E8C6181214F}" type="pres">
      <dgm:prSet presAssocID="{CD927068-6BA1-4792-9773-F1E0DFE62A8F}" presName="sibTrans" presStyleCnt="0"/>
      <dgm:spPr/>
    </dgm:pt>
    <dgm:pt modelId="{4EEBCD0A-E9A2-4CBD-BCA5-98E424CDBD33}" type="pres">
      <dgm:prSet presAssocID="{C1343277-ECF5-411C-90F9-CF0EF89B1B38}" presName="node" presStyleLbl="node1" presStyleIdx="4" presStyleCnt="10">
        <dgm:presLayoutVars>
          <dgm:bulletEnabled val="1"/>
        </dgm:presLayoutVars>
      </dgm:prSet>
      <dgm:spPr/>
    </dgm:pt>
    <dgm:pt modelId="{2F945AE7-372F-48C2-9CB9-D813DB67092D}" type="pres">
      <dgm:prSet presAssocID="{DCD8E569-35A2-4995-A2E1-96FBABABF0AD}" presName="sibTrans" presStyleCnt="0"/>
      <dgm:spPr/>
    </dgm:pt>
    <dgm:pt modelId="{BE38C09E-E96A-401C-A294-05D8A79E5AEF}" type="pres">
      <dgm:prSet presAssocID="{8C413636-C556-4364-8294-502F47C1F9B2}" presName="node" presStyleLbl="node1" presStyleIdx="5" presStyleCnt="10">
        <dgm:presLayoutVars>
          <dgm:bulletEnabled val="1"/>
        </dgm:presLayoutVars>
      </dgm:prSet>
      <dgm:spPr/>
    </dgm:pt>
    <dgm:pt modelId="{82F67D4E-C203-4D4A-A213-B9AE30DAAD3E}" type="pres">
      <dgm:prSet presAssocID="{EFC2360E-195A-4217-ADFE-B5A714257638}" presName="sibTrans" presStyleCnt="0"/>
      <dgm:spPr/>
    </dgm:pt>
    <dgm:pt modelId="{C574874E-6964-432E-BF98-51A35BA61667}" type="pres">
      <dgm:prSet presAssocID="{254096EB-6ADE-4ADF-B91D-06D9BD5A0D4B}" presName="node" presStyleLbl="node1" presStyleIdx="6" presStyleCnt="10">
        <dgm:presLayoutVars>
          <dgm:bulletEnabled val="1"/>
        </dgm:presLayoutVars>
      </dgm:prSet>
      <dgm:spPr/>
    </dgm:pt>
    <dgm:pt modelId="{9E3573B4-BAE2-47B0-8C3F-71F92E3C6F9C}" type="pres">
      <dgm:prSet presAssocID="{98BC4FA5-7D9A-4EA1-ABAC-2A0E724E1E5B}" presName="sibTrans" presStyleCnt="0"/>
      <dgm:spPr/>
    </dgm:pt>
    <dgm:pt modelId="{71B3416A-02D2-4FB6-A93E-7615D94F1B08}" type="pres">
      <dgm:prSet presAssocID="{20A412B4-79A8-41E6-8033-F20C82732E3C}" presName="node" presStyleLbl="node1" presStyleIdx="7" presStyleCnt="10">
        <dgm:presLayoutVars>
          <dgm:bulletEnabled val="1"/>
        </dgm:presLayoutVars>
      </dgm:prSet>
      <dgm:spPr/>
    </dgm:pt>
    <dgm:pt modelId="{E88DF1A4-5D4A-4BF6-98E8-C7B444F45747}" type="pres">
      <dgm:prSet presAssocID="{8E8944C9-B733-4101-87C9-4BF8196BB5EE}" presName="sibTrans" presStyleCnt="0"/>
      <dgm:spPr/>
    </dgm:pt>
    <dgm:pt modelId="{3F3BF784-8402-446B-AE3A-433AAD6ED47F}" type="pres">
      <dgm:prSet presAssocID="{68023CBB-3C0E-490C-B4B1-C1C99B858C42}" presName="node" presStyleLbl="node1" presStyleIdx="8" presStyleCnt="10">
        <dgm:presLayoutVars>
          <dgm:bulletEnabled val="1"/>
        </dgm:presLayoutVars>
      </dgm:prSet>
      <dgm:spPr/>
    </dgm:pt>
    <dgm:pt modelId="{5F442758-C5F0-4058-9EA0-222FBC3F83C2}" type="pres">
      <dgm:prSet presAssocID="{EBC94067-6756-47D7-92D4-C6FE1D45EBE1}" presName="sibTrans" presStyleCnt="0"/>
      <dgm:spPr/>
    </dgm:pt>
    <dgm:pt modelId="{43F39ECF-E923-4A0D-8E97-DAA80749F667}" type="pres">
      <dgm:prSet presAssocID="{0142E6C5-BC21-4DF7-AE3F-5E1D0C1454A6}" presName="node" presStyleLbl="node1" presStyleIdx="9" presStyleCnt="10">
        <dgm:presLayoutVars>
          <dgm:bulletEnabled val="1"/>
        </dgm:presLayoutVars>
      </dgm:prSet>
      <dgm:spPr/>
    </dgm:pt>
  </dgm:ptLst>
  <dgm:cxnLst>
    <dgm:cxn modelId="{6DF6FE04-8423-4CB6-8C6A-EB1524CF16C8}" srcId="{60C1DE78-4F4D-4883-B40A-C67F3866408D}" destId="{8C413636-C556-4364-8294-502F47C1F9B2}" srcOrd="5" destOrd="0" parTransId="{C6C417EC-2017-405D-A46C-94C91DD8A00C}" sibTransId="{EFC2360E-195A-4217-ADFE-B5A714257638}"/>
    <dgm:cxn modelId="{56B9EB07-0C95-4999-B857-F6D09CCA3037}" srcId="{60C1DE78-4F4D-4883-B40A-C67F3866408D}" destId="{0322096E-4997-44E8-B7E9-5E8B83354CEB}" srcOrd="0" destOrd="0" parTransId="{3E9E17B8-A346-4C2E-8115-F1B2CDE30FA2}" sibTransId="{40656EB1-9EF5-47C5-A69E-D880E727119B}"/>
    <dgm:cxn modelId="{D765540C-E3B3-4D4E-876B-5F34AE94E0B5}" type="presOf" srcId="{C1343277-ECF5-411C-90F9-CF0EF89B1B38}" destId="{4EEBCD0A-E9A2-4CBD-BCA5-98E424CDBD33}" srcOrd="0" destOrd="0" presId="urn:microsoft.com/office/officeart/2005/8/layout/default"/>
    <dgm:cxn modelId="{9316D60E-C7FA-41A1-8497-37BBDF4DECAF}" type="presOf" srcId="{60C1DE78-4F4D-4883-B40A-C67F3866408D}" destId="{38F488C9-7759-44EB-B9DD-D08E1A322D24}" srcOrd="0" destOrd="0" presId="urn:microsoft.com/office/officeart/2005/8/layout/default"/>
    <dgm:cxn modelId="{74B09344-25D4-4BA4-8325-752E0A4B79BE}" type="presOf" srcId="{10B6DC3D-D056-4FCE-A1F0-0F5643F70205}" destId="{09BB6DFC-A4E8-4E3F-AF21-24CC41C3051F}" srcOrd="0" destOrd="2" presId="urn:microsoft.com/office/officeart/2005/8/layout/default"/>
    <dgm:cxn modelId="{81279046-A6B2-470B-A567-01E6E9102F30}" srcId="{C1343277-ECF5-411C-90F9-CF0EF89B1B38}" destId="{6C67253D-DC92-477C-88B7-70B0595BAFC2}" srcOrd="1" destOrd="0" parTransId="{CC846ED0-F923-471B-8E6E-E0F4AFDEC34F}" sibTransId="{591F7806-AD75-422A-8778-FA24C7074E6D}"/>
    <dgm:cxn modelId="{B0BDF848-B0FF-4CAF-AC98-172B7D023B64}" srcId="{60C1DE78-4F4D-4883-B40A-C67F3866408D}" destId="{20A412B4-79A8-41E6-8033-F20C82732E3C}" srcOrd="7" destOrd="0" parTransId="{E68088F8-E7A8-476B-BB1B-2F39FE267B97}" sibTransId="{8E8944C9-B733-4101-87C9-4BF8196BB5EE}"/>
    <dgm:cxn modelId="{E2AB6149-442D-4419-A518-F6ABDB2B97E7}" srcId="{C1343277-ECF5-411C-90F9-CF0EF89B1B38}" destId="{FFB5B530-771F-4519-BADC-A45C2AC60AF8}" srcOrd="0" destOrd="0" parTransId="{8E684F8C-EBA6-471C-97CB-59ADA32685BC}" sibTransId="{EFE646AE-26C9-4C96-8F77-1DA33A8D0A26}"/>
    <dgm:cxn modelId="{9CEB104B-E27C-48F5-942E-8AEC475D4829}" type="presOf" srcId="{8DDCB9B5-CE8A-48D6-B02F-D6351504E063}" destId="{B7DA9938-F2A1-40E4-820D-9C05B90946A1}" srcOrd="0" destOrd="0" presId="urn:microsoft.com/office/officeart/2005/8/layout/default"/>
    <dgm:cxn modelId="{1F562F74-E062-4462-8C28-6463E50C90DE}" srcId="{805366E0-D65A-4180-BB95-AA015036CC5C}" destId="{FBA17C10-D6D3-450F-AACD-48263BB61B66}" srcOrd="0" destOrd="0" parTransId="{F3B69705-97C8-45ED-9644-387ECF3D3AC8}" sibTransId="{2F74EED4-C4FF-4920-B7E2-9C9BF84C2C51}"/>
    <dgm:cxn modelId="{4A6D9D76-A170-44B3-9485-FB6B182E308E}" type="presOf" srcId="{8C413636-C556-4364-8294-502F47C1F9B2}" destId="{BE38C09E-E96A-401C-A294-05D8A79E5AEF}" srcOrd="0" destOrd="0" presId="urn:microsoft.com/office/officeart/2005/8/layout/default"/>
    <dgm:cxn modelId="{BC7DED57-46C4-4DD9-92E0-210C9D4CFA74}" type="presOf" srcId="{805366E0-D65A-4180-BB95-AA015036CC5C}" destId="{09BB6DFC-A4E8-4E3F-AF21-24CC41C3051F}" srcOrd="0" destOrd="0" presId="urn:microsoft.com/office/officeart/2005/8/layout/default"/>
    <dgm:cxn modelId="{79CAED82-3FFD-4E13-AC84-A3BDD7CB4DE1}" type="presOf" srcId="{20A412B4-79A8-41E6-8033-F20C82732E3C}" destId="{71B3416A-02D2-4FB6-A93E-7615D94F1B08}" srcOrd="0" destOrd="0" presId="urn:microsoft.com/office/officeart/2005/8/layout/default"/>
    <dgm:cxn modelId="{1B09F782-C6EC-483C-B119-FFB405226DB1}" type="presOf" srcId="{68023CBB-3C0E-490C-B4B1-C1C99B858C42}" destId="{3F3BF784-8402-446B-AE3A-433AAD6ED47F}" srcOrd="0" destOrd="0" presId="urn:microsoft.com/office/officeart/2005/8/layout/default"/>
    <dgm:cxn modelId="{28416384-B504-4EC2-BD37-7722F3D8C154}" srcId="{60C1DE78-4F4D-4883-B40A-C67F3866408D}" destId="{68023CBB-3C0E-490C-B4B1-C1C99B858C42}" srcOrd="8" destOrd="0" parTransId="{3DB12AB1-DAD6-45AA-94EE-8186FD90177D}" sibTransId="{EBC94067-6756-47D7-92D4-C6FE1D45EBE1}"/>
    <dgm:cxn modelId="{906C8B86-A8CA-4F15-9428-54427E2148A8}" type="presOf" srcId="{0142E6C5-BC21-4DF7-AE3F-5E1D0C1454A6}" destId="{43F39ECF-E923-4A0D-8E97-DAA80749F667}" srcOrd="0" destOrd="0" presId="urn:microsoft.com/office/officeart/2005/8/layout/default"/>
    <dgm:cxn modelId="{1C2DD289-3E74-496B-B42E-E36F8487A909}" type="presOf" srcId="{254096EB-6ADE-4ADF-B91D-06D9BD5A0D4B}" destId="{C574874E-6964-432E-BF98-51A35BA61667}" srcOrd="0" destOrd="0" presId="urn:microsoft.com/office/officeart/2005/8/layout/default"/>
    <dgm:cxn modelId="{8E594299-B038-4D23-92CA-868C31BF8670}" type="presOf" srcId="{F18C89B2-2B7E-448B-AFB4-A8E5BAD60A07}" destId="{B153FD05-D625-4018-8134-6A5F5F995A4B}" srcOrd="0" destOrd="0" presId="urn:microsoft.com/office/officeart/2005/8/layout/default"/>
    <dgm:cxn modelId="{7C2776B0-B331-4523-96AF-2DD7155CCB70}" srcId="{60C1DE78-4F4D-4883-B40A-C67F3866408D}" destId="{254096EB-6ADE-4ADF-B91D-06D9BD5A0D4B}" srcOrd="6" destOrd="0" parTransId="{D4E0E445-8552-41E5-A696-6A383151B404}" sibTransId="{98BC4FA5-7D9A-4EA1-ABAC-2A0E724E1E5B}"/>
    <dgm:cxn modelId="{76D96DB4-2A40-43C6-8FB4-84DAA7E4DED9}" srcId="{60C1DE78-4F4D-4883-B40A-C67F3866408D}" destId="{805366E0-D65A-4180-BB95-AA015036CC5C}" srcOrd="3" destOrd="0" parTransId="{95011BEE-3C61-4CAD-AB41-579BC39CEF4E}" sibTransId="{CD927068-6BA1-4792-9773-F1E0DFE62A8F}"/>
    <dgm:cxn modelId="{65A383BC-3708-4F64-8949-1DE8B0AB5359}" type="presOf" srcId="{FBA17C10-D6D3-450F-AACD-48263BB61B66}" destId="{09BB6DFC-A4E8-4E3F-AF21-24CC41C3051F}" srcOrd="0" destOrd="1" presId="urn:microsoft.com/office/officeart/2005/8/layout/default"/>
    <dgm:cxn modelId="{F3BDBCC1-7C06-4978-8563-E4061F005B90}" srcId="{60C1DE78-4F4D-4883-B40A-C67F3866408D}" destId="{C1343277-ECF5-411C-90F9-CF0EF89B1B38}" srcOrd="4" destOrd="0" parTransId="{021D1083-86F0-4439-894A-249840C941DB}" sibTransId="{DCD8E569-35A2-4995-A2E1-96FBABABF0AD}"/>
    <dgm:cxn modelId="{931D60C3-4B17-4DA7-AE48-7B548143807A}" type="presOf" srcId="{6C67253D-DC92-477C-88B7-70B0595BAFC2}" destId="{4EEBCD0A-E9A2-4CBD-BCA5-98E424CDBD33}" srcOrd="0" destOrd="2" presId="urn:microsoft.com/office/officeart/2005/8/layout/default"/>
    <dgm:cxn modelId="{D3BD4BDA-FC48-4D56-BFA3-736CC777A40F}" srcId="{60C1DE78-4F4D-4883-B40A-C67F3866408D}" destId="{0142E6C5-BC21-4DF7-AE3F-5E1D0C1454A6}" srcOrd="9" destOrd="0" parTransId="{1E1EC9D3-36C5-4E2E-950D-879FFB9E51E0}" sibTransId="{61A52AD8-CC96-48C7-AF0C-F43BCBE40FAB}"/>
    <dgm:cxn modelId="{3C7FB9E1-5839-4BAF-939C-5960E5660B86}" type="presOf" srcId="{0322096E-4997-44E8-B7E9-5E8B83354CEB}" destId="{E080718E-0490-49A9-9D96-68AC60C982B8}" srcOrd="0" destOrd="0" presId="urn:microsoft.com/office/officeart/2005/8/layout/default"/>
    <dgm:cxn modelId="{E4D832E4-9600-46B8-A347-ECC03A7405F2}" srcId="{60C1DE78-4F4D-4883-B40A-C67F3866408D}" destId="{8DDCB9B5-CE8A-48D6-B02F-D6351504E063}" srcOrd="2" destOrd="0" parTransId="{F83DC98E-FCE9-4F29-9121-7F5E30C401A5}" sibTransId="{2F4BC580-2CAB-4830-8AD9-EAD8894BBBC3}"/>
    <dgm:cxn modelId="{64B5E1E5-A99A-44F2-AD0E-BEDEEED7B2BD}" type="presOf" srcId="{FFB5B530-771F-4519-BADC-A45C2AC60AF8}" destId="{4EEBCD0A-E9A2-4CBD-BCA5-98E424CDBD33}" srcOrd="0" destOrd="1" presId="urn:microsoft.com/office/officeart/2005/8/layout/default"/>
    <dgm:cxn modelId="{1A817EEE-67A3-462F-8C93-1FAA55BA121C}" srcId="{60C1DE78-4F4D-4883-B40A-C67F3866408D}" destId="{F18C89B2-2B7E-448B-AFB4-A8E5BAD60A07}" srcOrd="1" destOrd="0" parTransId="{347C0654-DAA8-49A9-ACBA-7C8629E2B9EE}" sibTransId="{4893E70E-A2BB-4AB8-8549-4B354EEADFD9}"/>
    <dgm:cxn modelId="{410951FA-DD15-4876-B3CE-3A8B26F15CC0}" srcId="{FBA17C10-D6D3-450F-AACD-48263BB61B66}" destId="{10B6DC3D-D056-4FCE-A1F0-0F5643F70205}" srcOrd="0" destOrd="0" parTransId="{24403769-B746-4D5B-B31F-75E96D6B9A9F}" sibTransId="{F98847C5-2347-4DC5-808A-250AE62090B5}"/>
    <dgm:cxn modelId="{E584C187-0859-4691-B241-3DFE7EB33E70}" type="presParOf" srcId="{38F488C9-7759-44EB-B9DD-D08E1A322D24}" destId="{E080718E-0490-49A9-9D96-68AC60C982B8}" srcOrd="0" destOrd="0" presId="urn:microsoft.com/office/officeart/2005/8/layout/default"/>
    <dgm:cxn modelId="{AF5D8CF9-7BAE-4104-AE49-4E94A034F3FF}" type="presParOf" srcId="{38F488C9-7759-44EB-B9DD-D08E1A322D24}" destId="{D24DB879-C442-41F3-80CD-F414064194B6}" srcOrd="1" destOrd="0" presId="urn:microsoft.com/office/officeart/2005/8/layout/default"/>
    <dgm:cxn modelId="{56490C5B-FE7C-4871-A4CA-2DC20E2F68C4}" type="presParOf" srcId="{38F488C9-7759-44EB-B9DD-D08E1A322D24}" destId="{B153FD05-D625-4018-8134-6A5F5F995A4B}" srcOrd="2" destOrd="0" presId="urn:microsoft.com/office/officeart/2005/8/layout/default"/>
    <dgm:cxn modelId="{E61C889F-5B2F-431E-B48D-A4976BC0521D}" type="presParOf" srcId="{38F488C9-7759-44EB-B9DD-D08E1A322D24}" destId="{241BF40A-5014-45D9-A32A-18A5F7633340}" srcOrd="3" destOrd="0" presId="urn:microsoft.com/office/officeart/2005/8/layout/default"/>
    <dgm:cxn modelId="{F489A346-3611-457B-817D-F17B40083FD8}" type="presParOf" srcId="{38F488C9-7759-44EB-B9DD-D08E1A322D24}" destId="{B7DA9938-F2A1-40E4-820D-9C05B90946A1}" srcOrd="4" destOrd="0" presId="urn:microsoft.com/office/officeart/2005/8/layout/default"/>
    <dgm:cxn modelId="{9F3C3306-D844-4049-BF37-E0322648E552}" type="presParOf" srcId="{38F488C9-7759-44EB-B9DD-D08E1A322D24}" destId="{BE1C9139-1F9A-41E3-8B66-9A713325AFFB}" srcOrd="5" destOrd="0" presId="urn:microsoft.com/office/officeart/2005/8/layout/default"/>
    <dgm:cxn modelId="{0819AAF8-5223-41C1-B8F3-6D6325863DCD}" type="presParOf" srcId="{38F488C9-7759-44EB-B9DD-D08E1A322D24}" destId="{09BB6DFC-A4E8-4E3F-AF21-24CC41C3051F}" srcOrd="6" destOrd="0" presId="urn:microsoft.com/office/officeart/2005/8/layout/default"/>
    <dgm:cxn modelId="{C357156F-D074-47C4-AABB-A85C230245F1}" type="presParOf" srcId="{38F488C9-7759-44EB-B9DD-D08E1A322D24}" destId="{B59E87FE-8E15-4758-AD91-2E8C6181214F}" srcOrd="7" destOrd="0" presId="urn:microsoft.com/office/officeart/2005/8/layout/default"/>
    <dgm:cxn modelId="{473730CE-2FBC-4D53-84AC-F095A39698D2}" type="presParOf" srcId="{38F488C9-7759-44EB-B9DD-D08E1A322D24}" destId="{4EEBCD0A-E9A2-4CBD-BCA5-98E424CDBD33}" srcOrd="8" destOrd="0" presId="urn:microsoft.com/office/officeart/2005/8/layout/default"/>
    <dgm:cxn modelId="{82FFF57D-CED1-452D-8498-A335AB0EF579}" type="presParOf" srcId="{38F488C9-7759-44EB-B9DD-D08E1A322D24}" destId="{2F945AE7-372F-48C2-9CB9-D813DB67092D}" srcOrd="9" destOrd="0" presId="urn:microsoft.com/office/officeart/2005/8/layout/default"/>
    <dgm:cxn modelId="{DF0D2C1E-6703-4C53-8276-65F8BE326369}" type="presParOf" srcId="{38F488C9-7759-44EB-B9DD-D08E1A322D24}" destId="{BE38C09E-E96A-401C-A294-05D8A79E5AEF}" srcOrd="10" destOrd="0" presId="urn:microsoft.com/office/officeart/2005/8/layout/default"/>
    <dgm:cxn modelId="{A84A6875-491C-4913-9196-1AAAC69179EC}" type="presParOf" srcId="{38F488C9-7759-44EB-B9DD-D08E1A322D24}" destId="{82F67D4E-C203-4D4A-A213-B9AE30DAAD3E}" srcOrd="11" destOrd="0" presId="urn:microsoft.com/office/officeart/2005/8/layout/default"/>
    <dgm:cxn modelId="{B1EF4422-C685-421B-9DC8-DDEED359185B}" type="presParOf" srcId="{38F488C9-7759-44EB-B9DD-D08E1A322D24}" destId="{C574874E-6964-432E-BF98-51A35BA61667}" srcOrd="12" destOrd="0" presId="urn:microsoft.com/office/officeart/2005/8/layout/default"/>
    <dgm:cxn modelId="{B46778B2-224F-4760-99AA-5206F8F40B52}" type="presParOf" srcId="{38F488C9-7759-44EB-B9DD-D08E1A322D24}" destId="{9E3573B4-BAE2-47B0-8C3F-71F92E3C6F9C}" srcOrd="13" destOrd="0" presId="urn:microsoft.com/office/officeart/2005/8/layout/default"/>
    <dgm:cxn modelId="{571FE25C-6166-403A-BBBC-47CBE254C6A0}" type="presParOf" srcId="{38F488C9-7759-44EB-B9DD-D08E1A322D24}" destId="{71B3416A-02D2-4FB6-A93E-7615D94F1B08}" srcOrd="14" destOrd="0" presId="urn:microsoft.com/office/officeart/2005/8/layout/default"/>
    <dgm:cxn modelId="{C8E29477-052E-4922-A71F-F6CF7816CB4A}" type="presParOf" srcId="{38F488C9-7759-44EB-B9DD-D08E1A322D24}" destId="{E88DF1A4-5D4A-4BF6-98E8-C7B444F45747}" srcOrd="15" destOrd="0" presId="urn:microsoft.com/office/officeart/2005/8/layout/default"/>
    <dgm:cxn modelId="{E59D1FF4-0FAF-45BE-B6EB-8FB3AC01A93E}" type="presParOf" srcId="{38F488C9-7759-44EB-B9DD-D08E1A322D24}" destId="{3F3BF784-8402-446B-AE3A-433AAD6ED47F}" srcOrd="16" destOrd="0" presId="urn:microsoft.com/office/officeart/2005/8/layout/default"/>
    <dgm:cxn modelId="{A8997CF0-C850-4309-A275-630140684DFF}" type="presParOf" srcId="{38F488C9-7759-44EB-B9DD-D08E1A322D24}" destId="{5F442758-C5F0-4058-9EA0-222FBC3F83C2}" srcOrd="17" destOrd="0" presId="urn:microsoft.com/office/officeart/2005/8/layout/default"/>
    <dgm:cxn modelId="{C21604F4-3D26-4FBA-96C2-ACBD5CA9A497}" type="presParOf" srcId="{38F488C9-7759-44EB-B9DD-D08E1A322D24}" destId="{43F39ECF-E923-4A0D-8E97-DAA80749F667}"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B66871-DC9B-4D68-9ED0-ECECFEE5C38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CBE7B80-9770-40F4-A5FC-30382130C6E6}">
      <dgm:prSet/>
      <dgm:spPr/>
      <dgm:t>
        <a:bodyPr/>
        <a:lstStyle/>
        <a:p>
          <a:r>
            <a:rPr lang="en-US" dirty="0"/>
            <a:t>Setting goals is an important aspect of anyone’s life. Goals help us focus and shape our behaviors and decisions to meet those goals. Recovery goals help you create a new mindset when it comes to how you approach life.</a:t>
          </a:r>
        </a:p>
      </dgm:t>
    </dgm:pt>
    <dgm:pt modelId="{EC2BC0A4-19A8-4BF1-ADDC-AABA68D754BF}" type="parTrans" cxnId="{1033B74A-C355-441D-BA09-A8A7DE1CF783}">
      <dgm:prSet/>
      <dgm:spPr/>
      <dgm:t>
        <a:bodyPr/>
        <a:lstStyle/>
        <a:p>
          <a:endParaRPr lang="en-US"/>
        </a:p>
      </dgm:t>
    </dgm:pt>
    <dgm:pt modelId="{1113B8E9-EED1-4D90-8694-9E56A6D6AFDC}" type="sibTrans" cxnId="{1033B74A-C355-441D-BA09-A8A7DE1CF783}">
      <dgm:prSet/>
      <dgm:spPr/>
      <dgm:t>
        <a:bodyPr/>
        <a:lstStyle/>
        <a:p>
          <a:endParaRPr lang="en-US"/>
        </a:p>
      </dgm:t>
    </dgm:pt>
    <dgm:pt modelId="{1BE9E174-1A56-4616-91B5-87EC3AFE57DC}">
      <dgm:prSet/>
      <dgm:spPr/>
      <dgm:t>
        <a:bodyPr/>
        <a:lstStyle/>
        <a:p>
          <a:r>
            <a:rPr lang="en-US"/>
            <a:t>A recovery goal concentrates specifically on improvements you want to make when it comes to healing and growing. A recovery goal helps you stay motivated, provides focus, and is tailored to help you along the road of recovery.</a:t>
          </a:r>
        </a:p>
      </dgm:t>
    </dgm:pt>
    <dgm:pt modelId="{5674B892-C6C5-45AC-87D4-F2FFB5145061}" type="parTrans" cxnId="{7C9B20E2-572A-4913-B5DB-26A9644ACC23}">
      <dgm:prSet/>
      <dgm:spPr/>
      <dgm:t>
        <a:bodyPr/>
        <a:lstStyle/>
        <a:p>
          <a:endParaRPr lang="en-US"/>
        </a:p>
      </dgm:t>
    </dgm:pt>
    <dgm:pt modelId="{D264E552-E9A9-40DE-956A-258B876CCB1B}" type="sibTrans" cxnId="{7C9B20E2-572A-4913-B5DB-26A9644ACC23}">
      <dgm:prSet/>
      <dgm:spPr/>
      <dgm:t>
        <a:bodyPr/>
        <a:lstStyle/>
        <a:p>
          <a:endParaRPr lang="en-US"/>
        </a:p>
      </dgm:t>
    </dgm:pt>
    <dgm:pt modelId="{88955AD2-DC38-4F40-87E4-172D87DB9880}" type="pres">
      <dgm:prSet presAssocID="{D6B66871-DC9B-4D68-9ED0-ECECFEE5C381}" presName="root" presStyleCnt="0">
        <dgm:presLayoutVars>
          <dgm:dir/>
          <dgm:resizeHandles val="exact"/>
        </dgm:presLayoutVars>
      </dgm:prSet>
      <dgm:spPr/>
    </dgm:pt>
    <dgm:pt modelId="{53A5436D-CFD9-4ADE-8342-CF5C5E6DE0BF}" type="pres">
      <dgm:prSet presAssocID="{8CBE7B80-9770-40F4-A5FC-30382130C6E6}" presName="compNode" presStyleCnt="0"/>
      <dgm:spPr/>
    </dgm:pt>
    <dgm:pt modelId="{29C61226-DF0C-41FE-BCC3-D5A548104AFB}" type="pres">
      <dgm:prSet presAssocID="{8CBE7B80-9770-40F4-A5FC-30382130C6E6}" presName="bgRect" presStyleLbl="bgShp" presStyleIdx="0" presStyleCnt="2"/>
      <dgm:spPr/>
    </dgm:pt>
    <dgm:pt modelId="{9B1F07BE-D91A-4286-9949-C7C1F7045CA7}" type="pres">
      <dgm:prSet presAssocID="{8CBE7B80-9770-40F4-A5FC-30382130C6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A1D1E45-9A88-43BA-8F6F-C609D4893FC0}" type="pres">
      <dgm:prSet presAssocID="{8CBE7B80-9770-40F4-A5FC-30382130C6E6}" presName="spaceRect" presStyleCnt="0"/>
      <dgm:spPr/>
    </dgm:pt>
    <dgm:pt modelId="{3A3FCF99-8A6D-4DEC-AE30-9A925CC13F5E}" type="pres">
      <dgm:prSet presAssocID="{8CBE7B80-9770-40F4-A5FC-30382130C6E6}" presName="parTx" presStyleLbl="revTx" presStyleIdx="0" presStyleCnt="2">
        <dgm:presLayoutVars>
          <dgm:chMax val="0"/>
          <dgm:chPref val="0"/>
        </dgm:presLayoutVars>
      </dgm:prSet>
      <dgm:spPr/>
    </dgm:pt>
    <dgm:pt modelId="{A891C183-ECFF-44DA-A11E-329C6711BE19}" type="pres">
      <dgm:prSet presAssocID="{1113B8E9-EED1-4D90-8694-9E56A6D6AFDC}" presName="sibTrans" presStyleCnt="0"/>
      <dgm:spPr/>
    </dgm:pt>
    <dgm:pt modelId="{CE36947C-58D9-4ADE-8CB9-AAAB06202BA2}" type="pres">
      <dgm:prSet presAssocID="{1BE9E174-1A56-4616-91B5-87EC3AFE57DC}" presName="compNode" presStyleCnt="0"/>
      <dgm:spPr/>
    </dgm:pt>
    <dgm:pt modelId="{6A1E81D6-4CD3-4F24-9342-E39E6CC7EA8C}" type="pres">
      <dgm:prSet presAssocID="{1BE9E174-1A56-4616-91B5-87EC3AFE57DC}" presName="bgRect" presStyleLbl="bgShp" presStyleIdx="1" presStyleCnt="2"/>
      <dgm:spPr/>
    </dgm:pt>
    <dgm:pt modelId="{A3D5F621-F1BD-4F31-AED0-F8E2275DE2AF}" type="pres">
      <dgm:prSet presAssocID="{1BE9E174-1A56-4616-91B5-87EC3AFE57D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B73CD52E-8DF0-40C8-B842-2537CBD7222F}" type="pres">
      <dgm:prSet presAssocID="{1BE9E174-1A56-4616-91B5-87EC3AFE57DC}" presName="spaceRect" presStyleCnt="0"/>
      <dgm:spPr/>
    </dgm:pt>
    <dgm:pt modelId="{80703730-AD7F-44F8-962C-B20D63278511}" type="pres">
      <dgm:prSet presAssocID="{1BE9E174-1A56-4616-91B5-87EC3AFE57DC}" presName="parTx" presStyleLbl="revTx" presStyleIdx="1" presStyleCnt="2">
        <dgm:presLayoutVars>
          <dgm:chMax val="0"/>
          <dgm:chPref val="0"/>
        </dgm:presLayoutVars>
      </dgm:prSet>
      <dgm:spPr/>
    </dgm:pt>
  </dgm:ptLst>
  <dgm:cxnLst>
    <dgm:cxn modelId="{3527A509-B227-453B-9423-9F9C8A9D48E3}" type="presOf" srcId="{1BE9E174-1A56-4616-91B5-87EC3AFE57DC}" destId="{80703730-AD7F-44F8-962C-B20D63278511}" srcOrd="0" destOrd="0" presId="urn:microsoft.com/office/officeart/2018/2/layout/IconVerticalSolidList"/>
    <dgm:cxn modelId="{1033B74A-C355-441D-BA09-A8A7DE1CF783}" srcId="{D6B66871-DC9B-4D68-9ED0-ECECFEE5C381}" destId="{8CBE7B80-9770-40F4-A5FC-30382130C6E6}" srcOrd="0" destOrd="0" parTransId="{EC2BC0A4-19A8-4BF1-ADDC-AABA68D754BF}" sibTransId="{1113B8E9-EED1-4D90-8694-9E56A6D6AFDC}"/>
    <dgm:cxn modelId="{3D061958-278A-40B1-BABB-81A777D74136}" type="presOf" srcId="{D6B66871-DC9B-4D68-9ED0-ECECFEE5C381}" destId="{88955AD2-DC38-4F40-87E4-172D87DB9880}" srcOrd="0" destOrd="0" presId="urn:microsoft.com/office/officeart/2018/2/layout/IconVerticalSolidList"/>
    <dgm:cxn modelId="{4A8E5285-8C63-411B-B34A-C4E7B4980C70}" type="presOf" srcId="{8CBE7B80-9770-40F4-A5FC-30382130C6E6}" destId="{3A3FCF99-8A6D-4DEC-AE30-9A925CC13F5E}" srcOrd="0" destOrd="0" presId="urn:microsoft.com/office/officeart/2018/2/layout/IconVerticalSolidList"/>
    <dgm:cxn modelId="{7C9B20E2-572A-4913-B5DB-26A9644ACC23}" srcId="{D6B66871-DC9B-4D68-9ED0-ECECFEE5C381}" destId="{1BE9E174-1A56-4616-91B5-87EC3AFE57DC}" srcOrd="1" destOrd="0" parTransId="{5674B892-C6C5-45AC-87D4-F2FFB5145061}" sibTransId="{D264E552-E9A9-40DE-956A-258B876CCB1B}"/>
    <dgm:cxn modelId="{4A153BB1-C81D-4FCD-8186-4DF6BCF301EA}" type="presParOf" srcId="{88955AD2-DC38-4F40-87E4-172D87DB9880}" destId="{53A5436D-CFD9-4ADE-8342-CF5C5E6DE0BF}" srcOrd="0" destOrd="0" presId="urn:microsoft.com/office/officeart/2018/2/layout/IconVerticalSolidList"/>
    <dgm:cxn modelId="{E6E23DDB-1522-485B-A8CB-3A5DB9F55C70}" type="presParOf" srcId="{53A5436D-CFD9-4ADE-8342-CF5C5E6DE0BF}" destId="{29C61226-DF0C-41FE-BCC3-D5A548104AFB}" srcOrd="0" destOrd="0" presId="urn:microsoft.com/office/officeart/2018/2/layout/IconVerticalSolidList"/>
    <dgm:cxn modelId="{E99ED564-2F4C-4892-BEE2-AA781382C771}" type="presParOf" srcId="{53A5436D-CFD9-4ADE-8342-CF5C5E6DE0BF}" destId="{9B1F07BE-D91A-4286-9949-C7C1F7045CA7}" srcOrd="1" destOrd="0" presId="urn:microsoft.com/office/officeart/2018/2/layout/IconVerticalSolidList"/>
    <dgm:cxn modelId="{2F2DF29B-49A4-4A4F-BA77-F1FB8AA4203B}" type="presParOf" srcId="{53A5436D-CFD9-4ADE-8342-CF5C5E6DE0BF}" destId="{EA1D1E45-9A88-43BA-8F6F-C609D4893FC0}" srcOrd="2" destOrd="0" presId="urn:microsoft.com/office/officeart/2018/2/layout/IconVerticalSolidList"/>
    <dgm:cxn modelId="{32BC9BF7-8245-4ACD-BE10-3B1994C05C1A}" type="presParOf" srcId="{53A5436D-CFD9-4ADE-8342-CF5C5E6DE0BF}" destId="{3A3FCF99-8A6D-4DEC-AE30-9A925CC13F5E}" srcOrd="3" destOrd="0" presId="urn:microsoft.com/office/officeart/2018/2/layout/IconVerticalSolidList"/>
    <dgm:cxn modelId="{4828E899-48B7-4D40-99BB-222B6B6DC422}" type="presParOf" srcId="{88955AD2-DC38-4F40-87E4-172D87DB9880}" destId="{A891C183-ECFF-44DA-A11E-329C6711BE19}" srcOrd="1" destOrd="0" presId="urn:microsoft.com/office/officeart/2018/2/layout/IconVerticalSolidList"/>
    <dgm:cxn modelId="{CF12B109-C4FE-4953-A155-CC3A895A89DF}" type="presParOf" srcId="{88955AD2-DC38-4F40-87E4-172D87DB9880}" destId="{CE36947C-58D9-4ADE-8CB9-AAAB06202BA2}" srcOrd="2" destOrd="0" presId="urn:microsoft.com/office/officeart/2018/2/layout/IconVerticalSolidList"/>
    <dgm:cxn modelId="{C9FDE26F-2BBD-47AB-BF9D-4CA9189467F7}" type="presParOf" srcId="{CE36947C-58D9-4ADE-8CB9-AAAB06202BA2}" destId="{6A1E81D6-4CD3-4F24-9342-E39E6CC7EA8C}" srcOrd="0" destOrd="0" presId="urn:microsoft.com/office/officeart/2018/2/layout/IconVerticalSolidList"/>
    <dgm:cxn modelId="{DDD874FD-43ED-4418-8DC9-EF796F88C718}" type="presParOf" srcId="{CE36947C-58D9-4ADE-8CB9-AAAB06202BA2}" destId="{A3D5F621-F1BD-4F31-AED0-F8E2275DE2AF}" srcOrd="1" destOrd="0" presId="urn:microsoft.com/office/officeart/2018/2/layout/IconVerticalSolidList"/>
    <dgm:cxn modelId="{6C04BD70-FD28-45D0-96EC-D6A629A4C1F1}" type="presParOf" srcId="{CE36947C-58D9-4ADE-8CB9-AAAB06202BA2}" destId="{B73CD52E-8DF0-40C8-B842-2537CBD7222F}" srcOrd="2" destOrd="0" presId="urn:microsoft.com/office/officeart/2018/2/layout/IconVerticalSolidList"/>
    <dgm:cxn modelId="{F60F6295-B700-4CBA-AEEA-9E8050146B1B}" type="presParOf" srcId="{CE36947C-58D9-4ADE-8CB9-AAAB06202BA2}" destId="{80703730-AD7F-44F8-962C-B20D632785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F8B841-3592-478E-A6D2-91083698D3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E00A26E-7BED-4C86-94C2-BCF2F05DCDD6}">
      <dgm:prSet/>
      <dgm:spPr/>
      <dgm:t>
        <a:bodyPr/>
        <a:lstStyle/>
        <a:p>
          <a:r>
            <a:rPr lang="en-US"/>
            <a:t>Helping someone focus on the present and future</a:t>
          </a:r>
        </a:p>
      </dgm:t>
    </dgm:pt>
    <dgm:pt modelId="{9DE3C7CB-6CD3-4178-B69B-88F98B2C0ADB}" type="parTrans" cxnId="{AA7B83D5-9CD9-4019-BF11-404325406337}">
      <dgm:prSet/>
      <dgm:spPr/>
      <dgm:t>
        <a:bodyPr/>
        <a:lstStyle/>
        <a:p>
          <a:endParaRPr lang="en-US"/>
        </a:p>
      </dgm:t>
    </dgm:pt>
    <dgm:pt modelId="{AD6CC138-D0EB-4E9F-A225-2F3E96DC6888}" type="sibTrans" cxnId="{AA7B83D5-9CD9-4019-BF11-404325406337}">
      <dgm:prSet/>
      <dgm:spPr/>
      <dgm:t>
        <a:bodyPr/>
        <a:lstStyle/>
        <a:p>
          <a:endParaRPr lang="en-US"/>
        </a:p>
      </dgm:t>
    </dgm:pt>
    <dgm:pt modelId="{190E75D3-0A15-4118-9D82-5DFBE2EFA9DB}">
      <dgm:prSet/>
      <dgm:spPr/>
      <dgm:t>
        <a:bodyPr/>
        <a:lstStyle/>
        <a:p>
          <a:r>
            <a:rPr lang="en-US"/>
            <a:t>Not dwelling on the past</a:t>
          </a:r>
        </a:p>
      </dgm:t>
    </dgm:pt>
    <dgm:pt modelId="{FF57144C-B76C-4B05-93C3-B3A7D0A3E3D5}" type="parTrans" cxnId="{CE21917B-B654-469E-9610-866C7848C0EF}">
      <dgm:prSet/>
      <dgm:spPr/>
      <dgm:t>
        <a:bodyPr/>
        <a:lstStyle/>
        <a:p>
          <a:endParaRPr lang="en-US"/>
        </a:p>
      </dgm:t>
    </dgm:pt>
    <dgm:pt modelId="{902B464D-2723-4C7E-974A-19C9E7B75133}" type="sibTrans" cxnId="{CE21917B-B654-469E-9610-866C7848C0EF}">
      <dgm:prSet/>
      <dgm:spPr/>
      <dgm:t>
        <a:bodyPr/>
        <a:lstStyle/>
        <a:p>
          <a:endParaRPr lang="en-US"/>
        </a:p>
      </dgm:t>
    </dgm:pt>
    <dgm:pt modelId="{58BD6C2D-59E2-4D66-90D2-61010939E27B}">
      <dgm:prSet/>
      <dgm:spPr/>
      <dgm:t>
        <a:bodyPr/>
        <a:lstStyle/>
        <a:p>
          <a:r>
            <a:rPr lang="en-US"/>
            <a:t>Developing patience and a good work ethic</a:t>
          </a:r>
        </a:p>
      </dgm:t>
    </dgm:pt>
    <dgm:pt modelId="{D5059FEC-BD27-4232-9936-C0730CD4CF32}" type="parTrans" cxnId="{4DFF17E0-E3BB-49EE-8BB9-A774A742AC98}">
      <dgm:prSet/>
      <dgm:spPr/>
      <dgm:t>
        <a:bodyPr/>
        <a:lstStyle/>
        <a:p>
          <a:endParaRPr lang="en-US"/>
        </a:p>
      </dgm:t>
    </dgm:pt>
    <dgm:pt modelId="{9DAE03EC-BD88-4F15-A70A-6868E114F862}" type="sibTrans" cxnId="{4DFF17E0-E3BB-49EE-8BB9-A774A742AC98}">
      <dgm:prSet/>
      <dgm:spPr/>
      <dgm:t>
        <a:bodyPr/>
        <a:lstStyle/>
        <a:p>
          <a:endParaRPr lang="en-US"/>
        </a:p>
      </dgm:t>
    </dgm:pt>
    <dgm:pt modelId="{D99E172F-2784-46E8-A26F-54CDDDDA1B5A}">
      <dgm:prSet/>
      <dgm:spPr/>
      <dgm:t>
        <a:bodyPr/>
        <a:lstStyle/>
        <a:p>
          <a:r>
            <a:rPr lang="en-US"/>
            <a:t>Creating a sense of pride when people reach their goals</a:t>
          </a:r>
        </a:p>
      </dgm:t>
    </dgm:pt>
    <dgm:pt modelId="{322FA638-ED9A-40F9-8C89-A7577491BCB5}" type="parTrans" cxnId="{8CB8B4CA-A5E2-4393-B5BA-5430835A733E}">
      <dgm:prSet/>
      <dgm:spPr/>
      <dgm:t>
        <a:bodyPr/>
        <a:lstStyle/>
        <a:p>
          <a:endParaRPr lang="en-US"/>
        </a:p>
      </dgm:t>
    </dgm:pt>
    <dgm:pt modelId="{8D70F976-464B-4854-8FC2-EEC56570DF08}" type="sibTrans" cxnId="{8CB8B4CA-A5E2-4393-B5BA-5430835A733E}">
      <dgm:prSet/>
      <dgm:spPr/>
      <dgm:t>
        <a:bodyPr/>
        <a:lstStyle/>
        <a:p>
          <a:endParaRPr lang="en-US"/>
        </a:p>
      </dgm:t>
    </dgm:pt>
    <dgm:pt modelId="{2F4CB334-75A0-4AB9-B96F-7B2CB458CDD1}">
      <dgm:prSet/>
      <dgm:spPr/>
      <dgm:t>
        <a:bodyPr/>
        <a:lstStyle/>
        <a:p>
          <a:r>
            <a:rPr lang="en-US"/>
            <a:t>Further, studies have shown that learning how to set effective goals can help people reduce drinking and drug use.</a:t>
          </a:r>
        </a:p>
      </dgm:t>
    </dgm:pt>
    <dgm:pt modelId="{1F28A2B0-4531-4415-B2FB-4B51A9D7552F}" type="parTrans" cxnId="{E158BD9A-E49D-4A0F-A5B0-DFEC8064ACA0}">
      <dgm:prSet/>
      <dgm:spPr/>
      <dgm:t>
        <a:bodyPr/>
        <a:lstStyle/>
        <a:p>
          <a:endParaRPr lang="en-US"/>
        </a:p>
      </dgm:t>
    </dgm:pt>
    <dgm:pt modelId="{93BBC0E5-ADDE-4719-80A8-6D79A7BB0F6B}" type="sibTrans" cxnId="{E158BD9A-E49D-4A0F-A5B0-DFEC8064ACA0}">
      <dgm:prSet/>
      <dgm:spPr/>
      <dgm:t>
        <a:bodyPr/>
        <a:lstStyle/>
        <a:p>
          <a:endParaRPr lang="en-US"/>
        </a:p>
      </dgm:t>
    </dgm:pt>
    <dgm:pt modelId="{F57571FE-40EC-4ED1-969B-1075EDE3AE6B}" type="pres">
      <dgm:prSet presAssocID="{A1F8B841-3592-478E-A6D2-91083698D330}" presName="root" presStyleCnt="0">
        <dgm:presLayoutVars>
          <dgm:dir/>
          <dgm:resizeHandles val="exact"/>
        </dgm:presLayoutVars>
      </dgm:prSet>
      <dgm:spPr/>
    </dgm:pt>
    <dgm:pt modelId="{2FD214AC-C4BA-40F3-AE5A-7DCC0C526321}" type="pres">
      <dgm:prSet presAssocID="{3E00A26E-7BED-4C86-94C2-BCF2F05DCDD6}" presName="compNode" presStyleCnt="0"/>
      <dgm:spPr/>
    </dgm:pt>
    <dgm:pt modelId="{BD455FED-1440-4BE3-9615-CA6F3A17FBF8}" type="pres">
      <dgm:prSet presAssocID="{3E00A26E-7BED-4C86-94C2-BCF2F05DCDD6}" presName="bgRect" presStyleLbl="bgShp" presStyleIdx="0" presStyleCnt="5"/>
      <dgm:spPr/>
    </dgm:pt>
    <dgm:pt modelId="{CACED8D0-881C-4EF4-8536-CF51C40EAAF5}" type="pres">
      <dgm:prSet presAssocID="{3E00A26E-7BED-4C86-94C2-BCF2F05DCDD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B840A751-1CF9-48F0-85CF-EEFA860DD6C9}" type="pres">
      <dgm:prSet presAssocID="{3E00A26E-7BED-4C86-94C2-BCF2F05DCDD6}" presName="spaceRect" presStyleCnt="0"/>
      <dgm:spPr/>
    </dgm:pt>
    <dgm:pt modelId="{35935D74-1724-4A6D-B2C3-EF4E8DF2B38D}" type="pres">
      <dgm:prSet presAssocID="{3E00A26E-7BED-4C86-94C2-BCF2F05DCDD6}" presName="parTx" presStyleLbl="revTx" presStyleIdx="0" presStyleCnt="5">
        <dgm:presLayoutVars>
          <dgm:chMax val="0"/>
          <dgm:chPref val="0"/>
        </dgm:presLayoutVars>
      </dgm:prSet>
      <dgm:spPr/>
    </dgm:pt>
    <dgm:pt modelId="{33ABCF10-656D-4872-9225-3D20219285F2}" type="pres">
      <dgm:prSet presAssocID="{AD6CC138-D0EB-4E9F-A225-2F3E96DC6888}" presName="sibTrans" presStyleCnt="0"/>
      <dgm:spPr/>
    </dgm:pt>
    <dgm:pt modelId="{D93ACDDE-C726-4183-9B21-867375B9F7A9}" type="pres">
      <dgm:prSet presAssocID="{190E75D3-0A15-4118-9D82-5DFBE2EFA9DB}" presName="compNode" presStyleCnt="0"/>
      <dgm:spPr/>
    </dgm:pt>
    <dgm:pt modelId="{1D5A9FD5-0E10-48E1-970B-67B001572363}" type="pres">
      <dgm:prSet presAssocID="{190E75D3-0A15-4118-9D82-5DFBE2EFA9DB}" presName="bgRect" presStyleLbl="bgShp" presStyleIdx="1" presStyleCnt="5"/>
      <dgm:spPr/>
    </dgm:pt>
    <dgm:pt modelId="{5103F835-F773-4BF7-8141-F3BD6146DBCF}" type="pres">
      <dgm:prSet presAssocID="{190E75D3-0A15-4118-9D82-5DFBE2EFA9D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FE85815A-CEFE-479A-B393-059255182700}" type="pres">
      <dgm:prSet presAssocID="{190E75D3-0A15-4118-9D82-5DFBE2EFA9DB}" presName="spaceRect" presStyleCnt="0"/>
      <dgm:spPr/>
    </dgm:pt>
    <dgm:pt modelId="{C655BDF2-FAD9-41D9-9A06-06127C4086CA}" type="pres">
      <dgm:prSet presAssocID="{190E75D3-0A15-4118-9D82-5DFBE2EFA9DB}" presName="parTx" presStyleLbl="revTx" presStyleIdx="1" presStyleCnt="5">
        <dgm:presLayoutVars>
          <dgm:chMax val="0"/>
          <dgm:chPref val="0"/>
        </dgm:presLayoutVars>
      </dgm:prSet>
      <dgm:spPr/>
    </dgm:pt>
    <dgm:pt modelId="{E9702CFB-8848-4883-B214-F376D9131FCB}" type="pres">
      <dgm:prSet presAssocID="{902B464D-2723-4C7E-974A-19C9E7B75133}" presName="sibTrans" presStyleCnt="0"/>
      <dgm:spPr/>
    </dgm:pt>
    <dgm:pt modelId="{E22139BD-829B-459D-B199-06B08EC6063F}" type="pres">
      <dgm:prSet presAssocID="{58BD6C2D-59E2-4D66-90D2-61010939E27B}" presName="compNode" presStyleCnt="0"/>
      <dgm:spPr/>
    </dgm:pt>
    <dgm:pt modelId="{2E1F6D3D-52AD-42DC-A9C8-850427667224}" type="pres">
      <dgm:prSet presAssocID="{58BD6C2D-59E2-4D66-90D2-61010939E27B}" presName="bgRect" presStyleLbl="bgShp" presStyleIdx="2" presStyleCnt="5"/>
      <dgm:spPr/>
    </dgm:pt>
    <dgm:pt modelId="{722761A3-7068-440F-B3B8-89CC740FD9A3}" type="pres">
      <dgm:prSet presAssocID="{58BD6C2D-59E2-4D66-90D2-61010939E27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29D2ADD9-92FA-45E4-AA1B-F037F6CBEA09}" type="pres">
      <dgm:prSet presAssocID="{58BD6C2D-59E2-4D66-90D2-61010939E27B}" presName="spaceRect" presStyleCnt="0"/>
      <dgm:spPr/>
    </dgm:pt>
    <dgm:pt modelId="{7728C27B-EF75-434C-A689-2E5BB5B3CDDF}" type="pres">
      <dgm:prSet presAssocID="{58BD6C2D-59E2-4D66-90D2-61010939E27B}" presName="parTx" presStyleLbl="revTx" presStyleIdx="2" presStyleCnt="5">
        <dgm:presLayoutVars>
          <dgm:chMax val="0"/>
          <dgm:chPref val="0"/>
        </dgm:presLayoutVars>
      </dgm:prSet>
      <dgm:spPr/>
    </dgm:pt>
    <dgm:pt modelId="{307DE0F3-089B-44DE-A54C-CF6D9D7894FF}" type="pres">
      <dgm:prSet presAssocID="{9DAE03EC-BD88-4F15-A70A-6868E114F862}" presName="sibTrans" presStyleCnt="0"/>
      <dgm:spPr/>
    </dgm:pt>
    <dgm:pt modelId="{69A8982E-6F30-4EB0-B8C2-24E8C769F33A}" type="pres">
      <dgm:prSet presAssocID="{D99E172F-2784-46E8-A26F-54CDDDDA1B5A}" presName="compNode" presStyleCnt="0"/>
      <dgm:spPr/>
    </dgm:pt>
    <dgm:pt modelId="{159BE193-13E0-4E79-B940-6E37F709932C}" type="pres">
      <dgm:prSet presAssocID="{D99E172F-2784-46E8-A26F-54CDDDDA1B5A}" presName="bgRect" presStyleLbl="bgShp" presStyleIdx="3" presStyleCnt="5"/>
      <dgm:spPr/>
    </dgm:pt>
    <dgm:pt modelId="{F7F66690-2AFC-4102-A5B9-07FC95D57B70}" type="pres">
      <dgm:prSet presAssocID="{D99E172F-2784-46E8-A26F-54CDDDDA1B5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9F3D7D71-9263-4800-B118-FD852C835F83}" type="pres">
      <dgm:prSet presAssocID="{D99E172F-2784-46E8-A26F-54CDDDDA1B5A}" presName="spaceRect" presStyleCnt="0"/>
      <dgm:spPr/>
    </dgm:pt>
    <dgm:pt modelId="{34A23453-EFA6-44BD-A038-5E432836AD34}" type="pres">
      <dgm:prSet presAssocID="{D99E172F-2784-46E8-A26F-54CDDDDA1B5A}" presName="parTx" presStyleLbl="revTx" presStyleIdx="3" presStyleCnt="5">
        <dgm:presLayoutVars>
          <dgm:chMax val="0"/>
          <dgm:chPref val="0"/>
        </dgm:presLayoutVars>
      </dgm:prSet>
      <dgm:spPr/>
    </dgm:pt>
    <dgm:pt modelId="{B214DF96-6572-4DE4-89AA-D021DA83EF1D}" type="pres">
      <dgm:prSet presAssocID="{8D70F976-464B-4854-8FC2-EEC56570DF08}" presName="sibTrans" presStyleCnt="0"/>
      <dgm:spPr/>
    </dgm:pt>
    <dgm:pt modelId="{B9CDF196-EA5C-4DC2-9CD7-B402FD2D7C2B}" type="pres">
      <dgm:prSet presAssocID="{2F4CB334-75A0-4AB9-B96F-7B2CB458CDD1}" presName="compNode" presStyleCnt="0"/>
      <dgm:spPr/>
    </dgm:pt>
    <dgm:pt modelId="{5C4FF149-4531-4690-B14C-5CC2D9EDAFC9}" type="pres">
      <dgm:prSet presAssocID="{2F4CB334-75A0-4AB9-B96F-7B2CB458CDD1}" presName="bgRect" presStyleLbl="bgShp" presStyleIdx="4" presStyleCnt="5"/>
      <dgm:spPr/>
    </dgm:pt>
    <dgm:pt modelId="{32605F73-0914-4236-B132-19A529C27192}" type="pres">
      <dgm:prSet presAssocID="{2F4CB334-75A0-4AB9-B96F-7B2CB458CDD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ine"/>
        </a:ext>
      </dgm:extLst>
    </dgm:pt>
    <dgm:pt modelId="{93881021-8ECA-410A-BC44-1D49D6D3526A}" type="pres">
      <dgm:prSet presAssocID="{2F4CB334-75A0-4AB9-B96F-7B2CB458CDD1}" presName="spaceRect" presStyleCnt="0"/>
      <dgm:spPr/>
    </dgm:pt>
    <dgm:pt modelId="{5F2E1575-9C90-4334-9A3B-DE8C21549E4E}" type="pres">
      <dgm:prSet presAssocID="{2F4CB334-75A0-4AB9-B96F-7B2CB458CDD1}" presName="parTx" presStyleLbl="revTx" presStyleIdx="4" presStyleCnt="5">
        <dgm:presLayoutVars>
          <dgm:chMax val="0"/>
          <dgm:chPref val="0"/>
        </dgm:presLayoutVars>
      </dgm:prSet>
      <dgm:spPr/>
    </dgm:pt>
  </dgm:ptLst>
  <dgm:cxnLst>
    <dgm:cxn modelId="{E797202A-B6F2-472F-B2FB-668215F0BC21}" type="presOf" srcId="{A1F8B841-3592-478E-A6D2-91083698D330}" destId="{F57571FE-40EC-4ED1-969B-1075EDE3AE6B}" srcOrd="0" destOrd="0" presId="urn:microsoft.com/office/officeart/2018/2/layout/IconVerticalSolidList"/>
    <dgm:cxn modelId="{D9CB9A5E-EF99-4854-B2B5-2A86E35F6C3F}" type="presOf" srcId="{D99E172F-2784-46E8-A26F-54CDDDDA1B5A}" destId="{34A23453-EFA6-44BD-A038-5E432836AD34}" srcOrd="0" destOrd="0" presId="urn:microsoft.com/office/officeart/2018/2/layout/IconVerticalSolidList"/>
    <dgm:cxn modelId="{488D9A45-150E-4DC1-A7A5-384A06A6A1A6}" type="presOf" srcId="{3E00A26E-7BED-4C86-94C2-BCF2F05DCDD6}" destId="{35935D74-1724-4A6D-B2C3-EF4E8DF2B38D}" srcOrd="0" destOrd="0" presId="urn:microsoft.com/office/officeart/2018/2/layout/IconVerticalSolidList"/>
    <dgm:cxn modelId="{9315494D-DF2E-490E-ACAD-C6E8A530232A}" type="presOf" srcId="{58BD6C2D-59E2-4D66-90D2-61010939E27B}" destId="{7728C27B-EF75-434C-A689-2E5BB5B3CDDF}" srcOrd="0" destOrd="0" presId="urn:microsoft.com/office/officeart/2018/2/layout/IconVerticalSolidList"/>
    <dgm:cxn modelId="{CE21917B-B654-469E-9610-866C7848C0EF}" srcId="{A1F8B841-3592-478E-A6D2-91083698D330}" destId="{190E75D3-0A15-4118-9D82-5DFBE2EFA9DB}" srcOrd="1" destOrd="0" parTransId="{FF57144C-B76C-4B05-93C3-B3A7D0A3E3D5}" sibTransId="{902B464D-2723-4C7E-974A-19C9E7B75133}"/>
    <dgm:cxn modelId="{58A95598-B89C-40F2-825F-9FCB38099EE1}" type="presOf" srcId="{190E75D3-0A15-4118-9D82-5DFBE2EFA9DB}" destId="{C655BDF2-FAD9-41D9-9A06-06127C4086CA}" srcOrd="0" destOrd="0" presId="urn:microsoft.com/office/officeart/2018/2/layout/IconVerticalSolidList"/>
    <dgm:cxn modelId="{E158BD9A-E49D-4A0F-A5B0-DFEC8064ACA0}" srcId="{A1F8B841-3592-478E-A6D2-91083698D330}" destId="{2F4CB334-75A0-4AB9-B96F-7B2CB458CDD1}" srcOrd="4" destOrd="0" parTransId="{1F28A2B0-4531-4415-B2FB-4B51A9D7552F}" sibTransId="{93BBC0E5-ADDE-4719-80A8-6D79A7BB0F6B}"/>
    <dgm:cxn modelId="{54B023B4-4C8E-4B53-B68D-346C85BBD106}" type="presOf" srcId="{2F4CB334-75A0-4AB9-B96F-7B2CB458CDD1}" destId="{5F2E1575-9C90-4334-9A3B-DE8C21549E4E}" srcOrd="0" destOrd="0" presId="urn:microsoft.com/office/officeart/2018/2/layout/IconVerticalSolidList"/>
    <dgm:cxn modelId="{8CB8B4CA-A5E2-4393-B5BA-5430835A733E}" srcId="{A1F8B841-3592-478E-A6D2-91083698D330}" destId="{D99E172F-2784-46E8-A26F-54CDDDDA1B5A}" srcOrd="3" destOrd="0" parTransId="{322FA638-ED9A-40F9-8C89-A7577491BCB5}" sibTransId="{8D70F976-464B-4854-8FC2-EEC56570DF08}"/>
    <dgm:cxn modelId="{AA7B83D5-9CD9-4019-BF11-404325406337}" srcId="{A1F8B841-3592-478E-A6D2-91083698D330}" destId="{3E00A26E-7BED-4C86-94C2-BCF2F05DCDD6}" srcOrd="0" destOrd="0" parTransId="{9DE3C7CB-6CD3-4178-B69B-88F98B2C0ADB}" sibTransId="{AD6CC138-D0EB-4E9F-A225-2F3E96DC6888}"/>
    <dgm:cxn modelId="{4DFF17E0-E3BB-49EE-8BB9-A774A742AC98}" srcId="{A1F8B841-3592-478E-A6D2-91083698D330}" destId="{58BD6C2D-59E2-4D66-90D2-61010939E27B}" srcOrd="2" destOrd="0" parTransId="{D5059FEC-BD27-4232-9936-C0730CD4CF32}" sibTransId="{9DAE03EC-BD88-4F15-A70A-6868E114F862}"/>
    <dgm:cxn modelId="{4727BBD6-A5D9-4FE6-8F21-38649473945C}" type="presParOf" srcId="{F57571FE-40EC-4ED1-969B-1075EDE3AE6B}" destId="{2FD214AC-C4BA-40F3-AE5A-7DCC0C526321}" srcOrd="0" destOrd="0" presId="urn:microsoft.com/office/officeart/2018/2/layout/IconVerticalSolidList"/>
    <dgm:cxn modelId="{58830B5A-4EEB-49E5-8406-5273951B3489}" type="presParOf" srcId="{2FD214AC-C4BA-40F3-AE5A-7DCC0C526321}" destId="{BD455FED-1440-4BE3-9615-CA6F3A17FBF8}" srcOrd="0" destOrd="0" presId="urn:microsoft.com/office/officeart/2018/2/layout/IconVerticalSolidList"/>
    <dgm:cxn modelId="{4C9C3960-B3C3-4207-8727-8600EC7593D1}" type="presParOf" srcId="{2FD214AC-C4BA-40F3-AE5A-7DCC0C526321}" destId="{CACED8D0-881C-4EF4-8536-CF51C40EAAF5}" srcOrd="1" destOrd="0" presId="urn:microsoft.com/office/officeart/2018/2/layout/IconVerticalSolidList"/>
    <dgm:cxn modelId="{502105B9-FE3A-4B96-AB29-AC248CAB7786}" type="presParOf" srcId="{2FD214AC-C4BA-40F3-AE5A-7DCC0C526321}" destId="{B840A751-1CF9-48F0-85CF-EEFA860DD6C9}" srcOrd="2" destOrd="0" presId="urn:microsoft.com/office/officeart/2018/2/layout/IconVerticalSolidList"/>
    <dgm:cxn modelId="{B2B67C62-2A30-4083-B844-45A16812280F}" type="presParOf" srcId="{2FD214AC-C4BA-40F3-AE5A-7DCC0C526321}" destId="{35935D74-1724-4A6D-B2C3-EF4E8DF2B38D}" srcOrd="3" destOrd="0" presId="urn:microsoft.com/office/officeart/2018/2/layout/IconVerticalSolidList"/>
    <dgm:cxn modelId="{298FE6DF-743D-4A0C-89C7-8C36B158C838}" type="presParOf" srcId="{F57571FE-40EC-4ED1-969B-1075EDE3AE6B}" destId="{33ABCF10-656D-4872-9225-3D20219285F2}" srcOrd="1" destOrd="0" presId="urn:microsoft.com/office/officeart/2018/2/layout/IconVerticalSolidList"/>
    <dgm:cxn modelId="{5E514F3F-6B12-47EA-83E9-F5E92B96AAAE}" type="presParOf" srcId="{F57571FE-40EC-4ED1-969B-1075EDE3AE6B}" destId="{D93ACDDE-C726-4183-9B21-867375B9F7A9}" srcOrd="2" destOrd="0" presId="urn:microsoft.com/office/officeart/2018/2/layout/IconVerticalSolidList"/>
    <dgm:cxn modelId="{96674A62-9FEE-46A0-98E3-127EBD5D29B9}" type="presParOf" srcId="{D93ACDDE-C726-4183-9B21-867375B9F7A9}" destId="{1D5A9FD5-0E10-48E1-970B-67B001572363}" srcOrd="0" destOrd="0" presId="urn:microsoft.com/office/officeart/2018/2/layout/IconVerticalSolidList"/>
    <dgm:cxn modelId="{6E39EDBA-624C-4D21-86AB-9BF3A36993EC}" type="presParOf" srcId="{D93ACDDE-C726-4183-9B21-867375B9F7A9}" destId="{5103F835-F773-4BF7-8141-F3BD6146DBCF}" srcOrd="1" destOrd="0" presId="urn:microsoft.com/office/officeart/2018/2/layout/IconVerticalSolidList"/>
    <dgm:cxn modelId="{C5AB9781-EE10-4FF3-B923-E1AA590B57A6}" type="presParOf" srcId="{D93ACDDE-C726-4183-9B21-867375B9F7A9}" destId="{FE85815A-CEFE-479A-B393-059255182700}" srcOrd="2" destOrd="0" presId="urn:microsoft.com/office/officeart/2018/2/layout/IconVerticalSolidList"/>
    <dgm:cxn modelId="{C65C5E7E-96C9-4092-96A2-F027BB6F51A0}" type="presParOf" srcId="{D93ACDDE-C726-4183-9B21-867375B9F7A9}" destId="{C655BDF2-FAD9-41D9-9A06-06127C4086CA}" srcOrd="3" destOrd="0" presId="urn:microsoft.com/office/officeart/2018/2/layout/IconVerticalSolidList"/>
    <dgm:cxn modelId="{418671D2-E13A-4BA5-8168-8E8DCDCAA553}" type="presParOf" srcId="{F57571FE-40EC-4ED1-969B-1075EDE3AE6B}" destId="{E9702CFB-8848-4883-B214-F376D9131FCB}" srcOrd="3" destOrd="0" presId="urn:microsoft.com/office/officeart/2018/2/layout/IconVerticalSolidList"/>
    <dgm:cxn modelId="{CEE40841-9EBC-4067-BA51-6886780C86B9}" type="presParOf" srcId="{F57571FE-40EC-4ED1-969B-1075EDE3AE6B}" destId="{E22139BD-829B-459D-B199-06B08EC6063F}" srcOrd="4" destOrd="0" presId="urn:microsoft.com/office/officeart/2018/2/layout/IconVerticalSolidList"/>
    <dgm:cxn modelId="{F9DF6C98-9A8A-4E07-A285-91C8A4EA5E4C}" type="presParOf" srcId="{E22139BD-829B-459D-B199-06B08EC6063F}" destId="{2E1F6D3D-52AD-42DC-A9C8-850427667224}" srcOrd="0" destOrd="0" presId="urn:microsoft.com/office/officeart/2018/2/layout/IconVerticalSolidList"/>
    <dgm:cxn modelId="{96CA7DF5-BFBF-42E1-87E7-C4DF702240BA}" type="presParOf" srcId="{E22139BD-829B-459D-B199-06B08EC6063F}" destId="{722761A3-7068-440F-B3B8-89CC740FD9A3}" srcOrd="1" destOrd="0" presId="urn:microsoft.com/office/officeart/2018/2/layout/IconVerticalSolidList"/>
    <dgm:cxn modelId="{633F1CB2-1486-4872-B746-E78BD69171A5}" type="presParOf" srcId="{E22139BD-829B-459D-B199-06B08EC6063F}" destId="{29D2ADD9-92FA-45E4-AA1B-F037F6CBEA09}" srcOrd="2" destOrd="0" presId="urn:microsoft.com/office/officeart/2018/2/layout/IconVerticalSolidList"/>
    <dgm:cxn modelId="{160BD725-CBF9-4A3F-847F-8CEE2E84C9C2}" type="presParOf" srcId="{E22139BD-829B-459D-B199-06B08EC6063F}" destId="{7728C27B-EF75-434C-A689-2E5BB5B3CDDF}" srcOrd="3" destOrd="0" presId="urn:microsoft.com/office/officeart/2018/2/layout/IconVerticalSolidList"/>
    <dgm:cxn modelId="{DC2964B4-AA66-4B6A-A6A7-E2AA7FCDE669}" type="presParOf" srcId="{F57571FE-40EC-4ED1-969B-1075EDE3AE6B}" destId="{307DE0F3-089B-44DE-A54C-CF6D9D7894FF}" srcOrd="5" destOrd="0" presId="urn:microsoft.com/office/officeart/2018/2/layout/IconVerticalSolidList"/>
    <dgm:cxn modelId="{1F3DCE78-591F-44FB-A34D-A1B6ED9E9609}" type="presParOf" srcId="{F57571FE-40EC-4ED1-969B-1075EDE3AE6B}" destId="{69A8982E-6F30-4EB0-B8C2-24E8C769F33A}" srcOrd="6" destOrd="0" presId="urn:microsoft.com/office/officeart/2018/2/layout/IconVerticalSolidList"/>
    <dgm:cxn modelId="{352A5817-69F2-44D1-A99D-93AC9902B9BF}" type="presParOf" srcId="{69A8982E-6F30-4EB0-B8C2-24E8C769F33A}" destId="{159BE193-13E0-4E79-B940-6E37F709932C}" srcOrd="0" destOrd="0" presId="urn:microsoft.com/office/officeart/2018/2/layout/IconVerticalSolidList"/>
    <dgm:cxn modelId="{5E157D03-36C6-4DC5-A64F-AA508347EE61}" type="presParOf" srcId="{69A8982E-6F30-4EB0-B8C2-24E8C769F33A}" destId="{F7F66690-2AFC-4102-A5B9-07FC95D57B70}" srcOrd="1" destOrd="0" presId="urn:microsoft.com/office/officeart/2018/2/layout/IconVerticalSolidList"/>
    <dgm:cxn modelId="{67E657B0-3F6C-4106-8476-576E71532788}" type="presParOf" srcId="{69A8982E-6F30-4EB0-B8C2-24E8C769F33A}" destId="{9F3D7D71-9263-4800-B118-FD852C835F83}" srcOrd="2" destOrd="0" presId="urn:microsoft.com/office/officeart/2018/2/layout/IconVerticalSolidList"/>
    <dgm:cxn modelId="{76EAF155-31A9-4E68-89C6-29148EB12EB5}" type="presParOf" srcId="{69A8982E-6F30-4EB0-B8C2-24E8C769F33A}" destId="{34A23453-EFA6-44BD-A038-5E432836AD34}" srcOrd="3" destOrd="0" presId="urn:microsoft.com/office/officeart/2018/2/layout/IconVerticalSolidList"/>
    <dgm:cxn modelId="{991DC41D-13F0-4222-AA19-2E728FD32910}" type="presParOf" srcId="{F57571FE-40EC-4ED1-969B-1075EDE3AE6B}" destId="{B214DF96-6572-4DE4-89AA-D021DA83EF1D}" srcOrd="7" destOrd="0" presId="urn:microsoft.com/office/officeart/2018/2/layout/IconVerticalSolidList"/>
    <dgm:cxn modelId="{E68BB652-87CC-4042-BC00-4DE6C82BBA41}" type="presParOf" srcId="{F57571FE-40EC-4ED1-969B-1075EDE3AE6B}" destId="{B9CDF196-EA5C-4DC2-9CD7-B402FD2D7C2B}" srcOrd="8" destOrd="0" presId="urn:microsoft.com/office/officeart/2018/2/layout/IconVerticalSolidList"/>
    <dgm:cxn modelId="{37B554CF-D149-44B5-89E8-474BF09D9A1A}" type="presParOf" srcId="{B9CDF196-EA5C-4DC2-9CD7-B402FD2D7C2B}" destId="{5C4FF149-4531-4690-B14C-5CC2D9EDAFC9}" srcOrd="0" destOrd="0" presId="urn:microsoft.com/office/officeart/2018/2/layout/IconVerticalSolidList"/>
    <dgm:cxn modelId="{3C937CFB-3842-483F-B361-6D755659EFD2}" type="presParOf" srcId="{B9CDF196-EA5C-4DC2-9CD7-B402FD2D7C2B}" destId="{32605F73-0914-4236-B132-19A529C27192}" srcOrd="1" destOrd="0" presId="urn:microsoft.com/office/officeart/2018/2/layout/IconVerticalSolidList"/>
    <dgm:cxn modelId="{EF448AF0-5B48-449C-B2CA-8E7849C0C197}" type="presParOf" srcId="{B9CDF196-EA5C-4DC2-9CD7-B402FD2D7C2B}" destId="{93881021-8ECA-410A-BC44-1D49D6D3526A}" srcOrd="2" destOrd="0" presId="urn:microsoft.com/office/officeart/2018/2/layout/IconVerticalSolidList"/>
    <dgm:cxn modelId="{7304782C-86F7-49AF-BD5F-17E27649C5D3}" type="presParOf" srcId="{B9CDF196-EA5C-4DC2-9CD7-B402FD2D7C2B}" destId="{5F2E1575-9C90-4334-9A3B-DE8C21549E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7DBBAC-1CE8-4E66-8FD4-A5EEFB8D36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847B23-9D99-49F0-9967-2F32E72DBC4E}">
      <dgm:prSet/>
      <dgm:spPr/>
      <dgm:t>
        <a:bodyPr/>
        <a:lstStyle/>
        <a:p>
          <a:pPr>
            <a:lnSpc>
              <a:spcPct val="100000"/>
            </a:lnSpc>
          </a:pPr>
          <a:r>
            <a:rPr lang="en-US" dirty="0"/>
            <a:t>Having </a:t>
          </a:r>
          <a:r>
            <a:rPr lang="en-US" b="1" dirty="0"/>
            <a:t>control</a:t>
          </a:r>
          <a:r>
            <a:rPr lang="en-US" dirty="0"/>
            <a:t> over one’s financial life</a:t>
          </a:r>
        </a:p>
      </dgm:t>
    </dgm:pt>
    <dgm:pt modelId="{F5E7E351-44E4-407E-A24D-D6EF91321E70}" type="parTrans" cxnId="{D8E4A6AD-E663-40F3-8EBB-0FA31BB58FE6}">
      <dgm:prSet/>
      <dgm:spPr/>
      <dgm:t>
        <a:bodyPr/>
        <a:lstStyle/>
        <a:p>
          <a:endParaRPr lang="en-US"/>
        </a:p>
      </dgm:t>
    </dgm:pt>
    <dgm:pt modelId="{4A274AC1-361E-4455-8A07-8D3E13B39FE6}" type="sibTrans" cxnId="{D8E4A6AD-E663-40F3-8EBB-0FA31BB58FE6}">
      <dgm:prSet/>
      <dgm:spPr/>
      <dgm:t>
        <a:bodyPr/>
        <a:lstStyle/>
        <a:p>
          <a:endParaRPr lang="en-US"/>
        </a:p>
      </dgm:t>
    </dgm:pt>
    <dgm:pt modelId="{96BD6A32-4F35-475F-8CDC-18096BC4EA2B}">
      <dgm:prSet/>
      <dgm:spPr/>
      <dgm:t>
        <a:bodyPr/>
        <a:lstStyle/>
        <a:p>
          <a:pPr>
            <a:lnSpc>
              <a:spcPct val="100000"/>
            </a:lnSpc>
          </a:pPr>
          <a:r>
            <a:rPr lang="en-US" dirty="0"/>
            <a:t>Having </a:t>
          </a:r>
          <a:r>
            <a:rPr lang="en-US" b="1" dirty="0"/>
            <a:t>independence </a:t>
          </a:r>
          <a:r>
            <a:rPr lang="en-US" dirty="0"/>
            <a:t>from public programs</a:t>
          </a:r>
        </a:p>
      </dgm:t>
    </dgm:pt>
    <dgm:pt modelId="{41D00C0B-1FAD-4CC4-8759-515D2DF19E2B}" type="parTrans" cxnId="{79544CE5-49D3-439F-B3B8-9B0DC71A79A8}">
      <dgm:prSet/>
      <dgm:spPr/>
      <dgm:t>
        <a:bodyPr/>
        <a:lstStyle/>
        <a:p>
          <a:endParaRPr lang="en-US"/>
        </a:p>
      </dgm:t>
    </dgm:pt>
    <dgm:pt modelId="{9F7D3938-515E-4FCF-ACEF-E641D2454DD1}" type="sibTrans" cxnId="{79544CE5-49D3-439F-B3B8-9B0DC71A79A8}">
      <dgm:prSet/>
      <dgm:spPr/>
      <dgm:t>
        <a:bodyPr/>
        <a:lstStyle/>
        <a:p>
          <a:endParaRPr lang="en-US"/>
        </a:p>
      </dgm:t>
    </dgm:pt>
    <dgm:pt modelId="{090F7AA0-7482-430C-B2EA-BAB07657525F}">
      <dgm:prSet/>
      <dgm:spPr/>
      <dgm:t>
        <a:bodyPr/>
        <a:lstStyle/>
        <a:p>
          <a:pPr>
            <a:lnSpc>
              <a:spcPct val="100000"/>
            </a:lnSpc>
          </a:pPr>
          <a:r>
            <a:rPr lang="en-US" dirty="0"/>
            <a:t>Having sufficient </a:t>
          </a:r>
          <a:r>
            <a:rPr lang="en-US" b="1" dirty="0"/>
            <a:t>earned income</a:t>
          </a:r>
          <a:endParaRPr lang="en-US" dirty="0"/>
        </a:p>
      </dgm:t>
    </dgm:pt>
    <dgm:pt modelId="{B17528FB-9B49-4C5C-B1A9-7DF2EDD86169}" type="parTrans" cxnId="{71AE0556-2016-48EB-8D65-10A3AFD4F82D}">
      <dgm:prSet/>
      <dgm:spPr/>
      <dgm:t>
        <a:bodyPr/>
        <a:lstStyle/>
        <a:p>
          <a:endParaRPr lang="en-US"/>
        </a:p>
      </dgm:t>
    </dgm:pt>
    <dgm:pt modelId="{486E92B5-8AE6-402A-B151-5992C3731084}" type="sibTrans" cxnId="{71AE0556-2016-48EB-8D65-10A3AFD4F82D}">
      <dgm:prSet/>
      <dgm:spPr/>
      <dgm:t>
        <a:bodyPr/>
        <a:lstStyle/>
        <a:p>
          <a:endParaRPr lang="en-US"/>
        </a:p>
      </dgm:t>
    </dgm:pt>
    <dgm:pt modelId="{82E2379A-7CF8-461C-9E5A-1EFB35121178}">
      <dgm:prSet/>
      <dgm:spPr/>
      <dgm:t>
        <a:bodyPr/>
        <a:lstStyle/>
        <a:p>
          <a:pPr>
            <a:lnSpc>
              <a:spcPct val="100000"/>
            </a:lnSpc>
          </a:pPr>
          <a:r>
            <a:rPr lang="en-US"/>
            <a:t>Having </a:t>
          </a:r>
          <a:r>
            <a:rPr lang="en-US" b="1"/>
            <a:t>assets</a:t>
          </a:r>
          <a:endParaRPr lang="en-US"/>
        </a:p>
      </dgm:t>
    </dgm:pt>
    <dgm:pt modelId="{13DDF65F-CECC-47D7-A4F1-3950BD7FF8C6}" type="parTrans" cxnId="{AF207611-9FB8-4E2E-8485-FF9CBF7ECB68}">
      <dgm:prSet/>
      <dgm:spPr/>
      <dgm:t>
        <a:bodyPr/>
        <a:lstStyle/>
        <a:p>
          <a:endParaRPr lang="en-US"/>
        </a:p>
      </dgm:t>
    </dgm:pt>
    <dgm:pt modelId="{6293BA9A-094E-4733-BEA4-C268A059D52B}" type="sibTrans" cxnId="{AF207611-9FB8-4E2E-8485-FF9CBF7ECB68}">
      <dgm:prSet/>
      <dgm:spPr/>
      <dgm:t>
        <a:bodyPr/>
        <a:lstStyle/>
        <a:p>
          <a:endParaRPr lang="en-US"/>
        </a:p>
      </dgm:t>
    </dgm:pt>
    <dgm:pt modelId="{9786EAD0-3361-4EAB-9AC9-906BBEC643E7}">
      <dgm:prSet/>
      <dgm:spPr/>
      <dgm:t>
        <a:bodyPr/>
        <a:lstStyle/>
        <a:p>
          <a:pPr>
            <a:lnSpc>
              <a:spcPct val="100000"/>
            </a:lnSpc>
          </a:pPr>
          <a:r>
            <a:rPr lang="en-US" dirty="0"/>
            <a:t>Being able to </a:t>
          </a:r>
          <a:r>
            <a:rPr lang="en-US" b="1" dirty="0"/>
            <a:t>contribute </a:t>
          </a:r>
          <a:r>
            <a:rPr lang="en-US" dirty="0"/>
            <a:t>to one’s communities </a:t>
          </a:r>
        </a:p>
      </dgm:t>
    </dgm:pt>
    <dgm:pt modelId="{6084E240-DD70-4895-BA0A-5E922D91A98A}" type="parTrans" cxnId="{A538DBB9-5820-4C01-B86E-D3C0EFE95B19}">
      <dgm:prSet/>
      <dgm:spPr/>
      <dgm:t>
        <a:bodyPr/>
        <a:lstStyle/>
        <a:p>
          <a:endParaRPr lang="en-US"/>
        </a:p>
      </dgm:t>
    </dgm:pt>
    <dgm:pt modelId="{17264A0D-5D81-4D52-8A58-4478D5B12991}" type="sibTrans" cxnId="{A538DBB9-5820-4C01-B86E-D3C0EFE95B19}">
      <dgm:prSet/>
      <dgm:spPr/>
      <dgm:t>
        <a:bodyPr/>
        <a:lstStyle/>
        <a:p>
          <a:endParaRPr lang="en-US"/>
        </a:p>
      </dgm:t>
    </dgm:pt>
    <dgm:pt modelId="{19DAD88E-783E-49DB-9310-4C8A226A6BF1}" type="pres">
      <dgm:prSet presAssocID="{627DBBAC-1CE8-4E66-8FD4-A5EEFB8D3645}" presName="root" presStyleCnt="0">
        <dgm:presLayoutVars>
          <dgm:dir/>
          <dgm:resizeHandles val="exact"/>
        </dgm:presLayoutVars>
      </dgm:prSet>
      <dgm:spPr/>
    </dgm:pt>
    <dgm:pt modelId="{4E18A648-5A7C-475A-AA1F-F4B720061953}" type="pres">
      <dgm:prSet presAssocID="{B2847B23-9D99-49F0-9967-2F32E72DBC4E}" presName="compNode" presStyleCnt="0"/>
      <dgm:spPr/>
    </dgm:pt>
    <dgm:pt modelId="{C505E532-E650-49C9-891A-41D3EBD16429}" type="pres">
      <dgm:prSet presAssocID="{B2847B23-9D99-49F0-9967-2F32E72DBC4E}" presName="bgRect" presStyleLbl="bgShp" presStyleIdx="0" presStyleCnt="5"/>
      <dgm:spPr/>
    </dgm:pt>
    <dgm:pt modelId="{1E0D2EB6-D395-4D6E-A53A-368D9EE948A7}" type="pres">
      <dgm:prSet presAssocID="{B2847B23-9D99-49F0-9967-2F32E72DBC4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8F98CFCA-E100-4D2B-955D-465C62769208}" type="pres">
      <dgm:prSet presAssocID="{B2847B23-9D99-49F0-9967-2F32E72DBC4E}" presName="spaceRect" presStyleCnt="0"/>
      <dgm:spPr/>
    </dgm:pt>
    <dgm:pt modelId="{DE751D41-39F4-4375-AAC3-DBAFDB49805F}" type="pres">
      <dgm:prSet presAssocID="{B2847B23-9D99-49F0-9967-2F32E72DBC4E}" presName="parTx" presStyleLbl="revTx" presStyleIdx="0" presStyleCnt="5">
        <dgm:presLayoutVars>
          <dgm:chMax val="0"/>
          <dgm:chPref val="0"/>
        </dgm:presLayoutVars>
      </dgm:prSet>
      <dgm:spPr/>
    </dgm:pt>
    <dgm:pt modelId="{BF17BE2B-3255-462F-8A21-8CCC0FD76016}" type="pres">
      <dgm:prSet presAssocID="{4A274AC1-361E-4455-8A07-8D3E13B39FE6}" presName="sibTrans" presStyleCnt="0"/>
      <dgm:spPr/>
    </dgm:pt>
    <dgm:pt modelId="{11DB6C49-67DD-4F13-B4C1-66E911527A99}" type="pres">
      <dgm:prSet presAssocID="{96BD6A32-4F35-475F-8CDC-18096BC4EA2B}" presName="compNode" presStyleCnt="0"/>
      <dgm:spPr/>
    </dgm:pt>
    <dgm:pt modelId="{DB19FA89-71AF-4974-A788-7F691D1AC2C7}" type="pres">
      <dgm:prSet presAssocID="{96BD6A32-4F35-475F-8CDC-18096BC4EA2B}" presName="bgRect" presStyleLbl="bgShp" presStyleIdx="1" presStyleCnt="5"/>
      <dgm:spPr/>
    </dgm:pt>
    <dgm:pt modelId="{62650F8F-AB4A-4AF7-A4FD-8678FC11457F}" type="pres">
      <dgm:prSet presAssocID="{96BD6A32-4F35-475F-8CDC-18096BC4EA2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DFF6BBD0-8B52-4691-9C97-48A6730FD16F}" type="pres">
      <dgm:prSet presAssocID="{96BD6A32-4F35-475F-8CDC-18096BC4EA2B}" presName="spaceRect" presStyleCnt="0"/>
      <dgm:spPr/>
    </dgm:pt>
    <dgm:pt modelId="{83FB9989-5C4F-44AE-933B-87459E3AD542}" type="pres">
      <dgm:prSet presAssocID="{96BD6A32-4F35-475F-8CDC-18096BC4EA2B}" presName="parTx" presStyleLbl="revTx" presStyleIdx="1" presStyleCnt="5">
        <dgm:presLayoutVars>
          <dgm:chMax val="0"/>
          <dgm:chPref val="0"/>
        </dgm:presLayoutVars>
      </dgm:prSet>
      <dgm:spPr/>
    </dgm:pt>
    <dgm:pt modelId="{F0D442D5-D251-41B7-995D-1AD853250F9B}" type="pres">
      <dgm:prSet presAssocID="{9F7D3938-515E-4FCF-ACEF-E641D2454DD1}" presName="sibTrans" presStyleCnt="0"/>
      <dgm:spPr/>
    </dgm:pt>
    <dgm:pt modelId="{1B3D6CE0-B831-40D4-A0FC-261D6B8923B8}" type="pres">
      <dgm:prSet presAssocID="{090F7AA0-7482-430C-B2EA-BAB07657525F}" presName="compNode" presStyleCnt="0"/>
      <dgm:spPr/>
    </dgm:pt>
    <dgm:pt modelId="{8D7672CB-389E-4BD7-9254-1A51417534B0}" type="pres">
      <dgm:prSet presAssocID="{090F7AA0-7482-430C-B2EA-BAB07657525F}" presName="bgRect" presStyleLbl="bgShp" presStyleIdx="2" presStyleCnt="5"/>
      <dgm:spPr/>
    </dgm:pt>
    <dgm:pt modelId="{70446916-D074-4C36-B82C-51BAEB1E6CDD}" type="pres">
      <dgm:prSet presAssocID="{090F7AA0-7482-430C-B2EA-BAB07657525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9248E426-1C6F-43BA-8DB2-6FC035F3EC95}" type="pres">
      <dgm:prSet presAssocID="{090F7AA0-7482-430C-B2EA-BAB07657525F}" presName="spaceRect" presStyleCnt="0"/>
      <dgm:spPr/>
    </dgm:pt>
    <dgm:pt modelId="{E6672FFF-255B-44B9-BAD9-9D255683A04F}" type="pres">
      <dgm:prSet presAssocID="{090F7AA0-7482-430C-B2EA-BAB07657525F}" presName="parTx" presStyleLbl="revTx" presStyleIdx="2" presStyleCnt="5">
        <dgm:presLayoutVars>
          <dgm:chMax val="0"/>
          <dgm:chPref val="0"/>
        </dgm:presLayoutVars>
      </dgm:prSet>
      <dgm:spPr/>
    </dgm:pt>
    <dgm:pt modelId="{E5B6DB7F-1325-4690-B9A0-C5F891F2C116}" type="pres">
      <dgm:prSet presAssocID="{486E92B5-8AE6-402A-B151-5992C3731084}" presName="sibTrans" presStyleCnt="0"/>
      <dgm:spPr/>
    </dgm:pt>
    <dgm:pt modelId="{11A26673-938F-48DE-85D9-9F8A0B37EB76}" type="pres">
      <dgm:prSet presAssocID="{82E2379A-7CF8-461C-9E5A-1EFB35121178}" presName="compNode" presStyleCnt="0"/>
      <dgm:spPr/>
    </dgm:pt>
    <dgm:pt modelId="{2CAAE821-8528-4A67-98C2-1C1F8F1757B6}" type="pres">
      <dgm:prSet presAssocID="{82E2379A-7CF8-461C-9E5A-1EFB35121178}" presName="bgRect" presStyleLbl="bgShp" presStyleIdx="3" presStyleCnt="5"/>
      <dgm:spPr/>
    </dgm:pt>
    <dgm:pt modelId="{AACBBEC5-FBD0-47F1-A42D-261B4603502B}" type="pres">
      <dgm:prSet presAssocID="{82E2379A-7CF8-461C-9E5A-1EFB351211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ax"/>
        </a:ext>
      </dgm:extLst>
    </dgm:pt>
    <dgm:pt modelId="{226E68B8-CDC2-4DAD-9EAE-41933ECECABB}" type="pres">
      <dgm:prSet presAssocID="{82E2379A-7CF8-461C-9E5A-1EFB35121178}" presName="spaceRect" presStyleCnt="0"/>
      <dgm:spPr/>
    </dgm:pt>
    <dgm:pt modelId="{AFC8E38C-7FE3-4387-90BC-6460C2BF982D}" type="pres">
      <dgm:prSet presAssocID="{82E2379A-7CF8-461C-9E5A-1EFB35121178}" presName="parTx" presStyleLbl="revTx" presStyleIdx="3" presStyleCnt="5">
        <dgm:presLayoutVars>
          <dgm:chMax val="0"/>
          <dgm:chPref val="0"/>
        </dgm:presLayoutVars>
      </dgm:prSet>
      <dgm:spPr/>
    </dgm:pt>
    <dgm:pt modelId="{8D6ED2B9-FA71-4BEE-B487-2982EF35FC2F}" type="pres">
      <dgm:prSet presAssocID="{6293BA9A-094E-4733-BEA4-C268A059D52B}" presName="sibTrans" presStyleCnt="0"/>
      <dgm:spPr/>
    </dgm:pt>
    <dgm:pt modelId="{D41FEC9D-4995-4015-989E-C23B7A1FC628}" type="pres">
      <dgm:prSet presAssocID="{9786EAD0-3361-4EAB-9AC9-906BBEC643E7}" presName="compNode" presStyleCnt="0"/>
      <dgm:spPr/>
    </dgm:pt>
    <dgm:pt modelId="{900B0D17-C9E0-48E4-85DE-846D79AE22A3}" type="pres">
      <dgm:prSet presAssocID="{9786EAD0-3361-4EAB-9AC9-906BBEC643E7}" presName="bgRect" presStyleLbl="bgShp" presStyleIdx="4" presStyleCnt="5"/>
      <dgm:spPr/>
    </dgm:pt>
    <dgm:pt modelId="{A7BFAB52-F6B4-4CAD-B7F7-A78A52532871}" type="pres">
      <dgm:prSet presAssocID="{9786EAD0-3361-4EAB-9AC9-906BBEC643E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BC963BC5-99F2-46E9-9DF1-AEBBCD46F63C}" type="pres">
      <dgm:prSet presAssocID="{9786EAD0-3361-4EAB-9AC9-906BBEC643E7}" presName="spaceRect" presStyleCnt="0"/>
      <dgm:spPr/>
    </dgm:pt>
    <dgm:pt modelId="{776F6805-95A6-4773-AE40-400A7A201A2F}" type="pres">
      <dgm:prSet presAssocID="{9786EAD0-3361-4EAB-9AC9-906BBEC643E7}" presName="parTx" presStyleLbl="revTx" presStyleIdx="4" presStyleCnt="5">
        <dgm:presLayoutVars>
          <dgm:chMax val="0"/>
          <dgm:chPref val="0"/>
        </dgm:presLayoutVars>
      </dgm:prSet>
      <dgm:spPr/>
    </dgm:pt>
  </dgm:ptLst>
  <dgm:cxnLst>
    <dgm:cxn modelId="{AF207611-9FB8-4E2E-8485-FF9CBF7ECB68}" srcId="{627DBBAC-1CE8-4E66-8FD4-A5EEFB8D3645}" destId="{82E2379A-7CF8-461C-9E5A-1EFB35121178}" srcOrd="3" destOrd="0" parTransId="{13DDF65F-CECC-47D7-A4F1-3950BD7FF8C6}" sibTransId="{6293BA9A-094E-4733-BEA4-C268A059D52B}"/>
    <dgm:cxn modelId="{A9800E16-BFF5-442C-9DAC-93801CC09AE4}" type="presOf" srcId="{96BD6A32-4F35-475F-8CDC-18096BC4EA2B}" destId="{83FB9989-5C4F-44AE-933B-87459E3AD542}" srcOrd="0" destOrd="0" presId="urn:microsoft.com/office/officeart/2018/2/layout/IconVerticalSolidList"/>
    <dgm:cxn modelId="{38C8BB28-010B-4260-A5B3-8BB4D14EBC0D}" type="presOf" srcId="{B2847B23-9D99-49F0-9967-2F32E72DBC4E}" destId="{DE751D41-39F4-4375-AAC3-DBAFDB49805F}" srcOrd="0" destOrd="0" presId="urn:microsoft.com/office/officeart/2018/2/layout/IconVerticalSolidList"/>
    <dgm:cxn modelId="{D1D2493C-4AFA-4F97-B214-8E40E5E61988}" type="presOf" srcId="{627DBBAC-1CE8-4E66-8FD4-A5EEFB8D3645}" destId="{19DAD88E-783E-49DB-9310-4C8A226A6BF1}" srcOrd="0" destOrd="0" presId="urn:microsoft.com/office/officeart/2018/2/layout/IconVerticalSolidList"/>
    <dgm:cxn modelId="{E0AF626F-DF34-4BC2-8CAF-65D2C0E33501}" type="presOf" srcId="{090F7AA0-7482-430C-B2EA-BAB07657525F}" destId="{E6672FFF-255B-44B9-BAD9-9D255683A04F}" srcOrd="0" destOrd="0" presId="urn:microsoft.com/office/officeart/2018/2/layout/IconVerticalSolidList"/>
    <dgm:cxn modelId="{71AE0556-2016-48EB-8D65-10A3AFD4F82D}" srcId="{627DBBAC-1CE8-4E66-8FD4-A5EEFB8D3645}" destId="{090F7AA0-7482-430C-B2EA-BAB07657525F}" srcOrd="2" destOrd="0" parTransId="{B17528FB-9B49-4C5C-B1A9-7DF2EDD86169}" sibTransId="{486E92B5-8AE6-402A-B151-5992C3731084}"/>
    <dgm:cxn modelId="{D8E4A6AD-E663-40F3-8EBB-0FA31BB58FE6}" srcId="{627DBBAC-1CE8-4E66-8FD4-A5EEFB8D3645}" destId="{B2847B23-9D99-49F0-9967-2F32E72DBC4E}" srcOrd="0" destOrd="0" parTransId="{F5E7E351-44E4-407E-A24D-D6EF91321E70}" sibTransId="{4A274AC1-361E-4455-8A07-8D3E13B39FE6}"/>
    <dgm:cxn modelId="{A538DBB9-5820-4C01-B86E-D3C0EFE95B19}" srcId="{627DBBAC-1CE8-4E66-8FD4-A5EEFB8D3645}" destId="{9786EAD0-3361-4EAB-9AC9-906BBEC643E7}" srcOrd="4" destOrd="0" parTransId="{6084E240-DD70-4895-BA0A-5E922D91A98A}" sibTransId="{17264A0D-5D81-4D52-8A58-4478D5B12991}"/>
    <dgm:cxn modelId="{9908F4C4-9361-4BE5-9202-D6CCA133E010}" type="presOf" srcId="{82E2379A-7CF8-461C-9E5A-1EFB35121178}" destId="{AFC8E38C-7FE3-4387-90BC-6460C2BF982D}" srcOrd="0" destOrd="0" presId="urn:microsoft.com/office/officeart/2018/2/layout/IconVerticalSolidList"/>
    <dgm:cxn modelId="{79544CE5-49D3-439F-B3B8-9B0DC71A79A8}" srcId="{627DBBAC-1CE8-4E66-8FD4-A5EEFB8D3645}" destId="{96BD6A32-4F35-475F-8CDC-18096BC4EA2B}" srcOrd="1" destOrd="0" parTransId="{41D00C0B-1FAD-4CC4-8759-515D2DF19E2B}" sibTransId="{9F7D3938-515E-4FCF-ACEF-E641D2454DD1}"/>
    <dgm:cxn modelId="{F29729F0-D343-4787-A30D-43F6DE7C19BE}" type="presOf" srcId="{9786EAD0-3361-4EAB-9AC9-906BBEC643E7}" destId="{776F6805-95A6-4773-AE40-400A7A201A2F}" srcOrd="0" destOrd="0" presId="urn:microsoft.com/office/officeart/2018/2/layout/IconVerticalSolidList"/>
    <dgm:cxn modelId="{86D7D0B3-ABF4-4D76-A7FE-76D6BE3F099F}" type="presParOf" srcId="{19DAD88E-783E-49DB-9310-4C8A226A6BF1}" destId="{4E18A648-5A7C-475A-AA1F-F4B720061953}" srcOrd="0" destOrd="0" presId="urn:microsoft.com/office/officeart/2018/2/layout/IconVerticalSolidList"/>
    <dgm:cxn modelId="{EF52C1B6-4A2E-4B4B-AA66-A606424C3309}" type="presParOf" srcId="{4E18A648-5A7C-475A-AA1F-F4B720061953}" destId="{C505E532-E650-49C9-891A-41D3EBD16429}" srcOrd="0" destOrd="0" presId="urn:microsoft.com/office/officeart/2018/2/layout/IconVerticalSolidList"/>
    <dgm:cxn modelId="{6396BA04-BF2C-441E-97A6-91BFEE6AA0B8}" type="presParOf" srcId="{4E18A648-5A7C-475A-AA1F-F4B720061953}" destId="{1E0D2EB6-D395-4D6E-A53A-368D9EE948A7}" srcOrd="1" destOrd="0" presId="urn:microsoft.com/office/officeart/2018/2/layout/IconVerticalSolidList"/>
    <dgm:cxn modelId="{5767EAA7-FD62-4111-AE31-744BA8A3775C}" type="presParOf" srcId="{4E18A648-5A7C-475A-AA1F-F4B720061953}" destId="{8F98CFCA-E100-4D2B-955D-465C62769208}" srcOrd="2" destOrd="0" presId="urn:microsoft.com/office/officeart/2018/2/layout/IconVerticalSolidList"/>
    <dgm:cxn modelId="{CBE54AAA-119D-488D-8BE7-1D9C72AD0CB2}" type="presParOf" srcId="{4E18A648-5A7C-475A-AA1F-F4B720061953}" destId="{DE751D41-39F4-4375-AAC3-DBAFDB49805F}" srcOrd="3" destOrd="0" presId="urn:microsoft.com/office/officeart/2018/2/layout/IconVerticalSolidList"/>
    <dgm:cxn modelId="{8029B169-D897-4AAE-84CD-EAB040D858EA}" type="presParOf" srcId="{19DAD88E-783E-49DB-9310-4C8A226A6BF1}" destId="{BF17BE2B-3255-462F-8A21-8CCC0FD76016}" srcOrd="1" destOrd="0" presId="urn:microsoft.com/office/officeart/2018/2/layout/IconVerticalSolidList"/>
    <dgm:cxn modelId="{088877A4-1184-47A7-8CFD-988ED2CA595A}" type="presParOf" srcId="{19DAD88E-783E-49DB-9310-4C8A226A6BF1}" destId="{11DB6C49-67DD-4F13-B4C1-66E911527A99}" srcOrd="2" destOrd="0" presId="urn:microsoft.com/office/officeart/2018/2/layout/IconVerticalSolidList"/>
    <dgm:cxn modelId="{3F89F06E-7431-4459-A291-73E117A1548D}" type="presParOf" srcId="{11DB6C49-67DD-4F13-B4C1-66E911527A99}" destId="{DB19FA89-71AF-4974-A788-7F691D1AC2C7}" srcOrd="0" destOrd="0" presId="urn:microsoft.com/office/officeart/2018/2/layout/IconVerticalSolidList"/>
    <dgm:cxn modelId="{FDADE043-8C9C-42C8-8CFF-2061B24AAF6A}" type="presParOf" srcId="{11DB6C49-67DD-4F13-B4C1-66E911527A99}" destId="{62650F8F-AB4A-4AF7-A4FD-8678FC11457F}" srcOrd="1" destOrd="0" presId="urn:microsoft.com/office/officeart/2018/2/layout/IconVerticalSolidList"/>
    <dgm:cxn modelId="{67107325-04D7-4E88-9E94-ABFE2B4A2462}" type="presParOf" srcId="{11DB6C49-67DD-4F13-B4C1-66E911527A99}" destId="{DFF6BBD0-8B52-4691-9C97-48A6730FD16F}" srcOrd="2" destOrd="0" presId="urn:microsoft.com/office/officeart/2018/2/layout/IconVerticalSolidList"/>
    <dgm:cxn modelId="{35FD7BAE-AC84-4FF0-9EFD-BB8813348CC8}" type="presParOf" srcId="{11DB6C49-67DD-4F13-B4C1-66E911527A99}" destId="{83FB9989-5C4F-44AE-933B-87459E3AD542}" srcOrd="3" destOrd="0" presId="urn:microsoft.com/office/officeart/2018/2/layout/IconVerticalSolidList"/>
    <dgm:cxn modelId="{0EECDE03-4934-4DCC-99CD-65AEC61BBE0D}" type="presParOf" srcId="{19DAD88E-783E-49DB-9310-4C8A226A6BF1}" destId="{F0D442D5-D251-41B7-995D-1AD853250F9B}" srcOrd="3" destOrd="0" presId="urn:microsoft.com/office/officeart/2018/2/layout/IconVerticalSolidList"/>
    <dgm:cxn modelId="{3BAA63CB-9182-4224-9B01-4D6245C78E7B}" type="presParOf" srcId="{19DAD88E-783E-49DB-9310-4C8A226A6BF1}" destId="{1B3D6CE0-B831-40D4-A0FC-261D6B8923B8}" srcOrd="4" destOrd="0" presId="urn:microsoft.com/office/officeart/2018/2/layout/IconVerticalSolidList"/>
    <dgm:cxn modelId="{5A37BA8C-463A-42F5-A8FC-7C16EE7861F6}" type="presParOf" srcId="{1B3D6CE0-B831-40D4-A0FC-261D6B8923B8}" destId="{8D7672CB-389E-4BD7-9254-1A51417534B0}" srcOrd="0" destOrd="0" presId="urn:microsoft.com/office/officeart/2018/2/layout/IconVerticalSolidList"/>
    <dgm:cxn modelId="{3A8BEC2C-DED0-4FBB-AC30-D66E40D525B0}" type="presParOf" srcId="{1B3D6CE0-B831-40D4-A0FC-261D6B8923B8}" destId="{70446916-D074-4C36-B82C-51BAEB1E6CDD}" srcOrd="1" destOrd="0" presId="urn:microsoft.com/office/officeart/2018/2/layout/IconVerticalSolidList"/>
    <dgm:cxn modelId="{ADCCD9AC-0EF1-412C-9119-51E8E09DBBEF}" type="presParOf" srcId="{1B3D6CE0-B831-40D4-A0FC-261D6B8923B8}" destId="{9248E426-1C6F-43BA-8DB2-6FC035F3EC95}" srcOrd="2" destOrd="0" presId="urn:microsoft.com/office/officeart/2018/2/layout/IconVerticalSolidList"/>
    <dgm:cxn modelId="{EB1C5331-0A03-4F5A-A1BA-DFE755CC45AC}" type="presParOf" srcId="{1B3D6CE0-B831-40D4-A0FC-261D6B8923B8}" destId="{E6672FFF-255B-44B9-BAD9-9D255683A04F}" srcOrd="3" destOrd="0" presId="urn:microsoft.com/office/officeart/2018/2/layout/IconVerticalSolidList"/>
    <dgm:cxn modelId="{70AD4C71-669F-4C06-9E9F-27F3C06F02B1}" type="presParOf" srcId="{19DAD88E-783E-49DB-9310-4C8A226A6BF1}" destId="{E5B6DB7F-1325-4690-B9A0-C5F891F2C116}" srcOrd="5" destOrd="0" presId="urn:microsoft.com/office/officeart/2018/2/layout/IconVerticalSolidList"/>
    <dgm:cxn modelId="{F699D7FA-0449-4E80-AE53-C7AF96C6F12A}" type="presParOf" srcId="{19DAD88E-783E-49DB-9310-4C8A226A6BF1}" destId="{11A26673-938F-48DE-85D9-9F8A0B37EB76}" srcOrd="6" destOrd="0" presId="urn:microsoft.com/office/officeart/2018/2/layout/IconVerticalSolidList"/>
    <dgm:cxn modelId="{14F6CAAB-E8A2-4238-B678-D0955451F460}" type="presParOf" srcId="{11A26673-938F-48DE-85D9-9F8A0B37EB76}" destId="{2CAAE821-8528-4A67-98C2-1C1F8F1757B6}" srcOrd="0" destOrd="0" presId="urn:microsoft.com/office/officeart/2018/2/layout/IconVerticalSolidList"/>
    <dgm:cxn modelId="{CD4752C9-9CFE-4828-9323-5B0D2BE2A77D}" type="presParOf" srcId="{11A26673-938F-48DE-85D9-9F8A0B37EB76}" destId="{AACBBEC5-FBD0-47F1-A42D-261B4603502B}" srcOrd="1" destOrd="0" presId="urn:microsoft.com/office/officeart/2018/2/layout/IconVerticalSolidList"/>
    <dgm:cxn modelId="{85B120A4-4754-41EF-A7B2-56E4C91037E1}" type="presParOf" srcId="{11A26673-938F-48DE-85D9-9F8A0B37EB76}" destId="{226E68B8-CDC2-4DAD-9EAE-41933ECECABB}" srcOrd="2" destOrd="0" presId="urn:microsoft.com/office/officeart/2018/2/layout/IconVerticalSolidList"/>
    <dgm:cxn modelId="{854C6C62-4D7C-4CA7-97C3-B3B0095AF454}" type="presParOf" srcId="{11A26673-938F-48DE-85D9-9F8A0B37EB76}" destId="{AFC8E38C-7FE3-4387-90BC-6460C2BF982D}" srcOrd="3" destOrd="0" presId="urn:microsoft.com/office/officeart/2018/2/layout/IconVerticalSolidList"/>
    <dgm:cxn modelId="{D755A406-3351-4035-A996-831E448D09AD}" type="presParOf" srcId="{19DAD88E-783E-49DB-9310-4C8A226A6BF1}" destId="{8D6ED2B9-FA71-4BEE-B487-2982EF35FC2F}" srcOrd="7" destOrd="0" presId="urn:microsoft.com/office/officeart/2018/2/layout/IconVerticalSolidList"/>
    <dgm:cxn modelId="{AE8EC6CC-3E0B-4E3E-AB2F-B3FB5611BD6D}" type="presParOf" srcId="{19DAD88E-783E-49DB-9310-4C8A226A6BF1}" destId="{D41FEC9D-4995-4015-989E-C23B7A1FC628}" srcOrd="8" destOrd="0" presId="urn:microsoft.com/office/officeart/2018/2/layout/IconVerticalSolidList"/>
    <dgm:cxn modelId="{F4BCCDA8-366C-4066-9B7C-EBE5754AF470}" type="presParOf" srcId="{D41FEC9D-4995-4015-989E-C23B7A1FC628}" destId="{900B0D17-C9E0-48E4-85DE-846D79AE22A3}" srcOrd="0" destOrd="0" presId="urn:microsoft.com/office/officeart/2018/2/layout/IconVerticalSolidList"/>
    <dgm:cxn modelId="{4B1CE043-BE2A-409E-AA9B-91462E30FA38}" type="presParOf" srcId="{D41FEC9D-4995-4015-989E-C23B7A1FC628}" destId="{A7BFAB52-F6B4-4CAD-B7F7-A78A52532871}" srcOrd="1" destOrd="0" presId="urn:microsoft.com/office/officeart/2018/2/layout/IconVerticalSolidList"/>
    <dgm:cxn modelId="{9365F73F-B9C7-4A53-818E-D08B793352F4}" type="presParOf" srcId="{D41FEC9D-4995-4015-989E-C23B7A1FC628}" destId="{BC963BC5-99F2-46E9-9DF1-AEBBCD46F63C}" srcOrd="2" destOrd="0" presId="urn:microsoft.com/office/officeart/2018/2/layout/IconVerticalSolidList"/>
    <dgm:cxn modelId="{1371EFC3-B414-4D31-8FB5-81A6C80EBEB2}" type="presParOf" srcId="{D41FEC9D-4995-4015-989E-C23B7A1FC628}" destId="{776F6805-95A6-4773-AE40-400A7A201A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D2EE58-3E82-4D30-BE79-A21C8B7B24B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582760D-6EDB-4DA1-B56C-2586D9C0694B}">
      <dgm:prSet/>
      <dgm:spPr/>
      <dgm:t>
        <a:bodyPr/>
        <a:lstStyle/>
        <a:p>
          <a:r>
            <a:rPr lang="en-US"/>
            <a:t>Harm reduction is also part of the continuum of care and a comprehensive strategy that includes prevention, treatment, recovery, and health promotion. All of these elements are necessary — and people weigh them differently in different situations, at different points in their lives, and relative to a wide range of substances and behaviors.</a:t>
          </a:r>
        </a:p>
      </dgm:t>
    </dgm:pt>
    <dgm:pt modelId="{BF3D2B27-996B-4FB2-9B4C-A7D79BE06969}" type="parTrans" cxnId="{2FCD3791-D4A7-40D0-9659-6BF2F12B1687}">
      <dgm:prSet/>
      <dgm:spPr/>
      <dgm:t>
        <a:bodyPr/>
        <a:lstStyle/>
        <a:p>
          <a:endParaRPr lang="en-US"/>
        </a:p>
      </dgm:t>
    </dgm:pt>
    <dgm:pt modelId="{32B829DB-72E9-4398-A4A1-DFE6B48F9144}" type="sibTrans" cxnId="{2FCD3791-D4A7-40D0-9659-6BF2F12B1687}">
      <dgm:prSet/>
      <dgm:spPr/>
      <dgm:t>
        <a:bodyPr/>
        <a:lstStyle/>
        <a:p>
          <a:endParaRPr lang="en-US"/>
        </a:p>
      </dgm:t>
    </dgm:pt>
    <dgm:pt modelId="{A19A5E79-9CA0-4842-B63A-7A1116DCE3DF}">
      <dgm:prSet/>
      <dgm:spPr/>
      <dgm:t>
        <a:bodyPr/>
        <a:lstStyle/>
        <a:p>
          <a:r>
            <a:rPr lang="en-US"/>
            <a:t>Harm reduction recognizes the complex relationship people may have with substances, starting from first use, through the many possible intervention points from there. Harm reduction does not minimize the inherent harms associated with drug use and acknowledges that reducing harm can take different forms for different people at different points, including with the use of medications to treat substance use disorders. Harm reduction is also inclusive of abstinence as a chosen pathway but not inclusive of abstinence as a coerced pathway.</a:t>
          </a:r>
        </a:p>
      </dgm:t>
    </dgm:pt>
    <dgm:pt modelId="{7DE22733-989D-4A7C-BE59-1C0B883C8FB8}" type="parTrans" cxnId="{25AB29FE-169A-400B-BED7-0AE338D4921D}">
      <dgm:prSet/>
      <dgm:spPr/>
      <dgm:t>
        <a:bodyPr/>
        <a:lstStyle/>
        <a:p>
          <a:endParaRPr lang="en-US"/>
        </a:p>
      </dgm:t>
    </dgm:pt>
    <dgm:pt modelId="{7FE03FCD-7224-4FF9-8AF3-34AF67625A80}" type="sibTrans" cxnId="{25AB29FE-169A-400B-BED7-0AE338D4921D}">
      <dgm:prSet/>
      <dgm:spPr/>
      <dgm:t>
        <a:bodyPr/>
        <a:lstStyle/>
        <a:p>
          <a:endParaRPr lang="en-US"/>
        </a:p>
      </dgm:t>
    </dgm:pt>
    <dgm:pt modelId="{FA892B8C-EE97-45E0-8BF7-E27729DF8379}" type="pres">
      <dgm:prSet presAssocID="{2CD2EE58-3E82-4D30-BE79-A21C8B7B24BD}" presName="linear" presStyleCnt="0">
        <dgm:presLayoutVars>
          <dgm:animLvl val="lvl"/>
          <dgm:resizeHandles val="exact"/>
        </dgm:presLayoutVars>
      </dgm:prSet>
      <dgm:spPr/>
    </dgm:pt>
    <dgm:pt modelId="{3797A0F5-A2EB-4777-85DC-EFF042666BA4}" type="pres">
      <dgm:prSet presAssocID="{E582760D-6EDB-4DA1-B56C-2586D9C0694B}" presName="parentText" presStyleLbl="node1" presStyleIdx="0" presStyleCnt="2">
        <dgm:presLayoutVars>
          <dgm:chMax val="0"/>
          <dgm:bulletEnabled val="1"/>
        </dgm:presLayoutVars>
      </dgm:prSet>
      <dgm:spPr/>
    </dgm:pt>
    <dgm:pt modelId="{9CD7AD01-B311-4DDA-A8BC-9B1FD4C437D0}" type="pres">
      <dgm:prSet presAssocID="{32B829DB-72E9-4398-A4A1-DFE6B48F9144}" presName="spacer" presStyleCnt="0"/>
      <dgm:spPr/>
    </dgm:pt>
    <dgm:pt modelId="{187ED4FB-EF26-41AC-ACD8-9F41DA001CC5}" type="pres">
      <dgm:prSet presAssocID="{A19A5E79-9CA0-4842-B63A-7A1116DCE3DF}" presName="parentText" presStyleLbl="node1" presStyleIdx="1" presStyleCnt="2">
        <dgm:presLayoutVars>
          <dgm:chMax val="0"/>
          <dgm:bulletEnabled val="1"/>
        </dgm:presLayoutVars>
      </dgm:prSet>
      <dgm:spPr/>
    </dgm:pt>
  </dgm:ptLst>
  <dgm:cxnLst>
    <dgm:cxn modelId="{20EE7337-82D1-4341-AD96-83695A6BCA4E}" type="presOf" srcId="{E582760D-6EDB-4DA1-B56C-2586D9C0694B}" destId="{3797A0F5-A2EB-4777-85DC-EFF042666BA4}" srcOrd="0" destOrd="0" presId="urn:microsoft.com/office/officeart/2005/8/layout/vList2"/>
    <dgm:cxn modelId="{5339343B-B247-4AEA-A8F5-C6CA6A310A93}" type="presOf" srcId="{A19A5E79-9CA0-4842-B63A-7A1116DCE3DF}" destId="{187ED4FB-EF26-41AC-ACD8-9F41DA001CC5}" srcOrd="0" destOrd="0" presId="urn:microsoft.com/office/officeart/2005/8/layout/vList2"/>
    <dgm:cxn modelId="{2FCD3791-D4A7-40D0-9659-6BF2F12B1687}" srcId="{2CD2EE58-3E82-4D30-BE79-A21C8B7B24BD}" destId="{E582760D-6EDB-4DA1-B56C-2586D9C0694B}" srcOrd="0" destOrd="0" parTransId="{BF3D2B27-996B-4FB2-9B4C-A7D79BE06969}" sibTransId="{32B829DB-72E9-4398-A4A1-DFE6B48F9144}"/>
    <dgm:cxn modelId="{00AA209A-FD07-4827-B663-74EA85BEB54E}" type="presOf" srcId="{2CD2EE58-3E82-4D30-BE79-A21C8B7B24BD}" destId="{FA892B8C-EE97-45E0-8BF7-E27729DF8379}" srcOrd="0" destOrd="0" presId="urn:microsoft.com/office/officeart/2005/8/layout/vList2"/>
    <dgm:cxn modelId="{25AB29FE-169A-400B-BED7-0AE338D4921D}" srcId="{2CD2EE58-3E82-4D30-BE79-A21C8B7B24BD}" destId="{A19A5E79-9CA0-4842-B63A-7A1116DCE3DF}" srcOrd="1" destOrd="0" parTransId="{7DE22733-989D-4A7C-BE59-1C0B883C8FB8}" sibTransId="{7FE03FCD-7224-4FF9-8AF3-34AF67625A80}"/>
    <dgm:cxn modelId="{9DF47005-256E-4696-B780-8EB87C864BA0}" type="presParOf" srcId="{FA892B8C-EE97-45E0-8BF7-E27729DF8379}" destId="{3797A0F5-A2EB-4777-85DC-EFF042666BA4}" srcOrd="0" destOrd="0" presId="urn:microsoft.com/office/officeart/2005/8/layout/vList2"/>
    <dgm:cxn modelId="{1770FE2D-9EA4-4E9E-86F4-64DD87488E8B}" type="presParOf" srcId="{FA892B8C-EE97-45E0-8BF7-E27729DF8379}" destId="{9CD7AD01-B311-4DDA-A8BC-9B1FD4C437D0}" srcOrd="1" destOrd="0" presId="urn:microsoft.com/office/officeart/2005/8/layout/vList2"/>
    <dgm:cxn modelId="{1BB4C77F-647A-4CD4-BD30-75295AFA75DD}" type="presParOf" srcId="{FA892B8C-EE97-45E0-8BF7-E27729DF8379}" destId="{187ED4FB-EF26-41AC-ACD8-9F41DA001CC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1E340-4838-4261-991C-C4C8E78825D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22C0146-B4EB-4422-83BC-41D86EFE016A}">
      <dgm:prSet/>
      <dgm:spPr/>
      <dgm:t>
        <a:bodyPr/>
        <a:lstStyle/>
        <a:p>
          <a:r>
            <a:rPr lang="en-US"/>
            <a:t>Sustained recovery from SUD is significantly tied to meaningful and purposeful work-life balance. Employment is an important factor for achieving sustained recovery and financial independence. </a:t>
          </a:r>
        </a:p>
      </dgm:t>
    </dgm:pt>
    <dgm:pt modelId="{770FC5D1-F386-4363-AD44-3A0D9E15297F}" type="parTrans" cxnId="{8E0602A2-07C6-445D-A40D-2EBC124B3BC7}">
      <dgm:prSet/>
      <dgm:spPr/>
      <dgm:t>
        <a:bodyPr/>
        <a:lstStyle/>
        <a:p>
          <a:endParaRPr lang="en-US"/>
        </a:p>
      </dgm:t>
    </dgm:pt>
    <dgm:pt modelId="{4B06696E-9C21-4450-A882-935B3F07CBCF}" type="sibTrans" cxnId="{8E0602A2-07C6-445D-A40D-2EBC124B3BC7}">
      <dgm:prSet/>
      <dgm:spPr/>
      <dgm:t>
        <a:bodyPr/>
        <a:lstStyle/>
        <a:p>
          <a:endParaRPr lang="en-US"/>
        </a:p>
      </dgm:t>
    </dgm:pt>
    <dgm:pt modelId="{198DDC58-3D92-473A-BD3B-CA4B59A09418}">
      <dgm:prSet/>
      <dgm:spPr/>
      <dgm:t>
        <a:bodyPr/>
        <a:lstStyle/>
        <a:p>
          <a:r>
            <a:rPr lang="en-US"/>
            <a:t>Employment is reported as a top life priority by people in all stages of recovery. These individuals often can and want to work regardless of where they are in the recovery process.</a:t>
          </a:r>
        </a:p>
      </dgm:t>
    </dgm:pt>
    <dgm:pt modelId="{5C9483B6-88B7-4D77-818A-A87342F0669C}" type="parTrans" cxnId="{0D05FD69-8E0B-4F4D-9711-1340C6DD960E}">
      <dgm:prSet/>
      <dgm:spPr/>
      <dgm:t>
        <a:bodyPr/>
        <a:lstStyle/>
        <a:p>
          <a:endParaRPr lang="en-US"/>
        </a:p>
      </dgm:t>
    </dgm:pt>
    <dgm:pt modelId="{ED800B6D-EE18-4C8B-9EC3-7E9264D71D87}" type="sibTrans" cxnId="{0D05FD69-8E0B-4F4D-9711-1340C6DD960E}">
      <dgm:prSet/>
      <dgm:spPr/>
      <dgm:t>
        <a:bodyPr/>
        <a:lstStyle/>
        <a:p>
          <a:endParaRPr lang="en-US"/>
        </a:p>
      </dgm:t>
    </dgm:pt>
    <dgm:pt modelId="{8FAE03F1-9BD3-49B8-A82B-550950906717}" type="pres">
      <dgm:prSet presAssocID="{18A1E340-4838-4261-991C-C4C8E78825DC}" presName="hierChild1" presStyleCnt="0">
        <dgm:presLayoutVars>
          <dgm:chPref val="1"/>
          <dgm:dir/>
          <dgm:animOne val="branch"/>
          <dgm:animLvl val="lvl"/>
          <dgm:resizeHandles/>
        </dgm:presLayoutVars>
      </dgm:prSet>
      <dgm:spPr/>
    </dgm:pt>
    <dgm:pt modelId="{506F51C1-635F-4EF8-8366-7F248FCEC5C9}" type="pres">
      <dgm:prSet presAssocID="{922C0146-B4EB-4422-83BC-41D86EFE016A}" presName="hierRoot1" presStyleCnt="0"/>
      <dgm:spPr/>
    </dgm:pt>
    <dgm:pt modelId="{461E252C-577D-4383-A097-BC10972F177A}" type="pres">
      <dgm:prSet presAssocID="{922C0146-B4EB-4422-83BC-41D86EFE016A}" presName="composite" presStyleCnt="0"/>
      <dgm:spPr/>
    </dgm:pt>
    <dgm:pt modelId="{6758C9A3-0153-4F78-888E-46DD1CAA0642}" type="pres">
      <dgm:prSet presAssocID="{922C0146-B4EB-4422-83BC-41D86EFE016A}" presName="background" presStyleLbl="node0" presStyleIdx="0" presStyleCnt="2"/>
      <dgm:spPr/>
    </dgm:pt>
    <dgm:pt modelId="{C2F6CCBC-F855-46B4-A2B4-B95DD8880429}" type="pres">
      <dgm:prSet presAssocID="{922C0146-B4EB-4422-83BC-41D86EFE016A}" presName="text" presStyleLbl="fgAcc0" presStyleIdx="0" presStyleCnt="2">
        <dgm:presLayoutVars>
          <dgm:chPref val="3"/>
        </dgm:presLayoutVars>
      </dgm:prSet>
      <dgm:spPr/>
    </dgm:pt>
    <dgm:pt modelId="{5707336D-5759-41ED-965F-49FC275F2CEA}" type="pres">
      <dgm:prSet presAssocID="{922C0146-B4EB-4422-83BC-41D86EFE016A}" presName="hierChild2" presStyleCnt="0"/>
      <dgm:spPr/>
    </dgm:pt>
    <dgm:pt modelId="{764CF466-4D58-40E1-BBE9-E58ECCDBF1AC}" type="pres">
      <dgm:prSet presAssocID="{198DDC58-3D92-473A-BD3B-CA4B59A09418}" presName="hierRoot1" presStyleCnt="0"/>
      <dgm:spPr/>
    </dgm:pt>
    <dgm:pt modelId="{4B72DD52-2DE2-4C44-B40F-4A985C7F4177}" type="pres">
      <dgm:prSet presAssocID="{198DDC58-3D92-473A-BD3B-CA4B59A09418}" presName="composite" presStyleCnt="0"/>
      <dgm:spPr/>
    </dgm:pt>
    <dgm:pt modelId="{999AEE57-1E39-4081-B7BB-9126E292651E}" type="pres">
      <dgm:prSet presAssocID="{198DDC58-3D92-473A-BD3B-CA4B59A09418}" presName="background" presStyleLbl="node0" presStyleIdx="1" presStyleCnt="2"/>
      <dgm:spPr/>
    </dgm:pt>
    <dgm:pt modelId="{987F526C-4807-457D-877C-85C9BD1D1EC2}" type="pres">
      <dgm:prSet presAssocID="{198DDC58-3D92-473A-BD3B-CA4B59A09418}" presName="text" presStyleLbl="fgAcc0" presStyleIdx="1" presStyleCnt="2">
        <dgm:presLayoutVars>
          <dgm:chPref val="3"/>
        </dgm:presLayoutVars>
      </dgm:prSet>
      <dgm:spPr/>
    </dgm:pt>
    <dgm:pt modelId="{575D6F60-F20D-4092-BB0D-C3D43B8E7795}" type="pres">
      <dgm:prSet presAssocID="{198DDC58-3D92-473A-BD3B-CA4B59A09418}" presName="hierChild2" presStyleCnt="0"/>
      <dgm:spPr/>
    </dgm:pt>
  </dgm:ptLst>
  <dgm:cxnLst>
    <dgm:cxn modelId="{0D05FD69-8E0B-4F4D-9711-1340C6DD960E}" srcId="{18A1E340-4838-4261-991C-C4C8E78825DC}" destId="{198DDC58-3D92-473A-BD3B-CA4B59A09418}" srcOrd="1" destOrd="0" parTransId="{5C9483B6-88B7-4D77-818A-A87342F0669C}" sibTransId="{ED800B6D-EE18-4C8B-9EC3-7E9264D71D87}"/>
    <dgm:cxn modelId="{5B88EE6C-230F-49F6-B0B6-BB67FDB53CC9}" type="presOf" srcId="{18A1E340-4838-4261-991C-C4C8E78825DC}" destId="{8FAE03F1-9BD3-49B8-A82B-550950906717}" srcOrd="0" destOrd="0" presId="urn:microsoft.com/office/officeart/2005/8/layout/hierarchy1"/>
    <dgm:cxn modelId="{97222094-CCBD-466E-8FF0-931CC5291D4A}" type="presOf" srcId="{198DDC58-3D92-473A-BD3B-CA4B59A09418}" destId="{987F526C-4807-457D-877C-85C9BD1D1EC2}" srcOrd="0" destOrd="0" presId="urn:microsoft.com/office/officeart/2005/8/layout/hierarchy1"/>
    <dgm:cxn modelId="{8E0602A2-07C6-445D-A40D-2EBC124B3BC7}" srcId="{18A1E340-4838-4261-991C-C4C8E78825DC}" destId="{922C0146-B4EB-4422-83BC-41D86EFE016A}" srcOrd="0" destOrd="0" parTransId="{770FC5D1-F386-4363-AD44-3A0D9E15297F}" sibTransId="{4B06696E-9C21-4450-A882-935B3F07CBCF}"/>
    <dgm:cxn modelId="{03CA74F8-790E-45B8-8F3D-CED939BE6D89}" type="presOf" srcId="{922C0146-B4EB-4422-83BC-41D86EFE016A}" destId="{C2F6CCBC-F855-46B4-A2B4-B95DD8880429}" srcOrd="0" destOrd="0" presId="urn:microsoft.com/office/officeart/2005/8/layout/hierarchy1"/>
    <dgm:cxn modelId="{03A457D2-858F-42E4-BCC5-3E053EF36453}" type="presParOf" srcId="{8FAE03F1-9BD3-49B8-A82B-550950906717}" destId="{506F51C1-635F-4EF8-8366-7F248FCEC5C9}" srcOrd="0" destOrd="0" presId="urn:microsoft.com/office/officeart/2005/8/layout/hierarchy1"/>
    <dgm:cxn modelId="{EFEA4BDE-0513-46CE-A015-AC54ED5FCBD2}" type="presParOf" srcId="{506F51C1-635F-4EF8-8366-7F248FCEC5C9}" destId="{461E252C-577D-4383-A097-BC10972F177A}" srcOrd="0" destOrd="0" presId="urn:microsoft.com/office/officeart/2005/8/layout/hierarchy1"/>
    <dgm:cxn modelId="{E685D5B4-306E-4F1C-817B-492ECAC533B4}" type="presParOf" srcId="{461E252C-577D-4383-A097-BC10972F177A}" destId="{6758C9A3-0153-4F78-888E-46DD1CAA0642}" srcOrd="0" destOrd="0" presId="urn:microsoft.com/office/officeart/2005/8/layout/hierarchy1"/>
    <dgm:cxn modelId="{D502FFBF-D4AA-4A51-88EE-6A9047349F09}" type="presParOf" srcId="{461E252C-577D-4383-A097-BC10972F177A}" destId="{C2F6CCBC-F855-46B4-A2B4-B95DD8880429}" srcOrd="1" destOrd="0" presId="urn:microsoft.com/office/officeart/2005/8/layout/hierarchy1"/>
    <dgm:cxn modelId="{676A39C9-6757-49A2-A88B-4F8E0A9AE211}" type="presParOf" srcId="{506F51C1-635F-4EF8-8366-7F248FCEC5C9}" destId="{5707336D-5759-41ED-965F-49FC275F2CEA}" srcOrd="1" destOrd="0" presId="urn:microsoft.com/office/officeart/2005/8/layout/hierarchy1"/>
    <dgm:cxn modelId="{D8CF8C88-168A-4E99-AD1A-300EC100C9A7}" type="presParOf" srcId="{8FAE03F1-9BD3-49B8-A82B-550950906717}" destId="{764CF466-4D58-40E1-BBE9-E58ECCDBF1AC}" srcOrd="1" destOrd="0" presId="urn:microsoft.com/office/officeart/2005/8/layout/hierarchy1"/>
    <dgm:cxn modelId="{FDBD3C39-31D2-435C-ABA6-791AE194D8B3}" type="presParOf" srcId="{764CF466-4D58-40E1-BBE9-E58ECCDBF1AC}" destId="{4B72DD52-2DE2-4C44-B40F-4A985C7F4177}" srcOrd="0" destOrd="0" presId="urn:microsoft.com/office/officeart/2005/8/layout/hierarchy1"/>
    <dgm:cxn modelId="{44A6A41C-371A-42A0-B9E4-A63114853C2F}" type="presParOf" srcId="{4B72DD52-2DE2-4C44-B40F-4A985C7F4177}" destId="{999AEE57-1E39-4081-B7BB-9126E292651E}" srcOrd="0" destOrd="0" presId="urn:microsoft.com/office/officeart/2005/8/layout/hierarchy1"/>
    <dgm:cxn modelId="{89D537EC-70D5-4CC9-9EAA-E0F10EF1276E}" type="presParOf" srcId="{4B72DD52-2DE2-4C44-B40F-4A985C7F4177}" destId="{987F526C-4807-457D-877C-85C9BD1D1EC2}" srcOrd="1" destOrd="0" presId="urn:microsoft.com/office/officeart/2005/8/layout/hierarchy1"/>
    <dgm:cxn modelId="{82BA1A55-E9D7-4CE5-8009-08C3498EABF4}" type="presParOf" srcId="{764CF466-4D58-40E1-BBE9-E58ECCDBF1AC}" destId="{575D6F60-F20D-4092-BB0D-C3D43B8E77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69A065-7A54-44E5-8168-A1DCF84FAE8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02F3741-916B-4439-8D8D-D9A4E35141E9}">
      <dgm:prSet custT="1"/>
      <dgm:spPr/>
      <dgm:t>
        <a:bodyPr/>
        <a:lstStyle/>
        <a:p>
          <a:pPr>
            <a:defRPr cap="all"/>
          </a:pPr>
          <a:r>
            <a:rPr lang="en-US" sz="1400" dirty="0"/>
            <a:t>Recovery from substance use (49.9%, 43.2%, 52.7%, 34.1%): “stay clean” and “try to stay clean” (by far the two most popular statements in this category), “not picking up a drink or a drug,” “remain sober and drug-free because if so, anything is possible,” “to continue on this recovery journey,” “stay sober and go to my outpatient program,” and “make meetings, stay in contact with my sponsor, work the steps.” </a:t>
          </a:r>
        </a:p>
        <a:p>
          <a:endParaRPr lang="en-US" sz="1200" dirty="0"/>
        </a:p>
      </dgm:t>
    </dgm:pt>
    <dgm:pt modelId="{A968CE31-D4AB-4082-BDC0-A47620E420C5}" type="parTrans" cxnId="{F374B2A1-7C23-4AE1-8B6B-FBF2831ACE4E}">
      <dgm:prSet/>
      <dgm:spPr/>
      <dgm:t>
        <a:bodyPr/>
        <a:lstStyle/>
        <a:p>
          <a:endParaRPr lang="en-US"/>
        </a:p>
      </dgm:t>
    </dgm:pt>
    <dgm:pt modelId="{B3ACC3CB-83FD-415A-A070-DFE9B23C4781}" type="sibTrans" cxnId="{F374B2A1-7C23-4AE1-8B6B-FBF2831ACE4E}">
      <dgm:prSet/>
      <dgm:spPr/>
      <dgm:t>
        <a:bodyPr/>
        <a:lstStyle/>
        <a:p>
          <a:endParaRPr lang="en-US"/>
        </a:p>
      </dgm:t>
    </dgm:pt>
    <dgm:pt modelId="{A1021491-BF07-4F2B-B12F-4ACA6FC72A08}">
      <dgm:prSet custT="1"/>
      <dgm:spPr/>
      <dgm:t>
        <a:bodyPr/>
        <a:lstStyle/>
        <a:p>
          <a:pPr>
            <a:defRPr cap="all"/>
          </a:pPr>
          <a:r>
            <a:rPr lang="en-US" sz="1400" dirty="0"/>
            <a:t>Employment (31.1%, 36.2%, 35.1%, 34.1%): “Just get a job,” “get a real job,” “seek full employment,” “find a good job,” “keep my job,” “embark on a career,” “advance more in my work,” “work on my career,” “get back to my profession”; some participants mentioned a specific profession, with “become a drug counselor” being the most frequently cited.</a:t>
          </a:r>
        </a:p>
      </dgm:t>
    </dgm:pt>
    <dgm:pt modelId="{C008B1F1-0D74-4736-B4A2-9BB2BC093B97}" type="parTrans" cxnId="{3801D58B-B57F-45D1-8123-0600D286A61A}">
      <dgm:prSet/>
      <dgm:spPr/>
      <dgm:t>
        <a:bodyPr/>
        <a:lstStyle/>
        <a:p>
          <a:endParaRPr lang="en-US"/>
        </a:p>
      </dgm:t>
    </dgm:pt>
    <dgm:pt modelId="{36A6FBA2-7FD7-49C0-A449-236D479DEDFC}" type="sibTrans" cxnId="{3801D58B-B57F-45D1-8123-0600D286A61A}">
      <dgm:prSet/>
      <dgm:spPr/>
      <dgm:t>
        <a:bodyPr/>
        <a:lstStyle/>
        <a:p>
          <a:endParaRPr lang="en-US"/>
        </a:p>
      </dgm:t>
    </dgm:pt>
    <dgm:pt modelId="{D7F6701F-BC11-498D-A8E5-78533246E9A5}">
      <dgm:prSet custT="1"/>
      <dgm:spPr/>
      <dgm:t>
        <a:bodyPr/>
        <a:lstStyle/>
        <a:p>
          <a:pPr>
            <a:defRPr cap="all"/>
          </a:pPr>
          <a:r>
            <a:rPr lang="en-US" sz="1400" dirty="0"/>
            <a:t>Education and training (17.9%, 16%, 23%, 14.6%): “Get my GED,” “finish school,” “go back to school,” “I want to graduate from a school for once,” “go to college,” “get a certification to teach high school,” “finish my internship,” “I want to go take a training and get my CDL (commercial driver's license),” “get a degree,” and “go back to school to become a social worker.”</a:t>
          </a:r>
        </a:p>
      </dgm:t>
    </dgm:pt>
    <dgm:pt modelId="{D8A9C589-0CE0-4033-9B9B-D6C2458D0FFE}" type="parTrans" cxnId="{F4882B99-52A9-4AB4-AF07-8AC04D0ABDC9}">
      <dgm:prSet/>
      <dgm:spPr/>
      <dgm:t>
        <a:bodyPr/>
        <a:lstStyle/>
        <a:p>
          <a:endParaRPr lang="en-US"/>
        </a:p>
      </dgm:t>
    </dgm:pt>
    <dgm:pt modelId="{93D2D33B-F87E-431E-944E-D9AB95D257BD}" type="sibTrans" cxnId="{F4882B99-52A9-4AB4-AF07-8AC04D0ABDC9}">
      <dgm:prSet/>
      <dgm:spPr/>
      <dgm:t>
        <a:bodyPr/>
        <a:lstStyle/>
        <a:p>
          <a:endParaRPr lang="en-US"/>
        </a:p>
      </dgm:t>
    </dgm:pt>
    <dgm:pt modelId="{2E9AB495-0DF7-4B59-A754-4E1820A9306F}">
      <dgm:prSet custT="1"/>
      <dgm:spPr/>
      <dgm:t>
        <a:bodyPr/>
        <a:lstStyle/>
        <a:p>
          <a:pPr>
            <a:defRPr cap="all"/>
          </a:pPr>
          <a:r>
            <a:rPr lang="en-US" sz="1600" dirty="0"/>
            <a:t>Financial and material (6.6%, 14.9%, 8.1%, 7.3%): “get off welfare”, “achieve financial stability,” “learn to manage my money and pay bills,” “get a steady income,” “improve my financial situation,” “be able to pay my rent on time,” “save money for a trip,” and “set up a retirement fund.”</a:t>
          </a:r>
        </a:p>
      </dgm:t>
    </dgm:pt>
    <dgm:pt modelId="{08A9C27B-EF26-4739-89FA-20E1798D7588}" type="parTrans" cxnId="{1F3C5AB6-A7F9-466D-9F40-B38CAD73AE15}">
      <dgm:prSet/>
      <dgm:spPr/>
      <dgm:t>
        <a:bodyPr/>
        <a:lstStyle/>
        <a:p>
          <a:endParaRPr lang="en-US"/>
        </a:p>
      </dgm:t>
    </dgm:pt>
    <dgm:pt modelId="{F33E0716-F552-48B0-BD29-5D254551A0B3}" type="sibTrans" cxnId="{1F3C5AB6-A7F9-466D-9F40-B38CAD73AE15}">
      <dgm:prSet/>
      <dgm:spPr/>
      <dgm:t>
        <a:bodyPr/>
        <a:lstStyle/>
        <a:p>
          <a:endParaRPr lang="en-US"/>
        </a:p>
      </dgm:t>
    </dgm:pt>
    <dgm:pt modelId="{BF2EC63E-C1AD-44B6-A805-168E526585ED}" type="pres">
      <dgm:prSet presAssocID="{FD69A065-7A54-44E5-8168-A1DCF84FAE80}" presName="vert0" presStyleCnt="0">
        <dgm:presLayoutVars>
          <dgm:dir/>
          <dgm:animOne val="branch"/>
          <dgm:animLvl val="lvl"/>
        </dgm:presLayoutVars>
      </dgm:prSet>
      <dgm:spPr/>
    </dgm:pt>
    <dgm:pt modelId="{E9B2B5DB-5468-4061-B1E6-7A66397BAF2B}" type="pres">
      <dgm:prSet presAssocID="{202F3741-916B-4439-8D8D-D9A4E35141E9}" presName="thickLine" presStyleLbl="alignNode1" presStyleIdx="0" presStyleCnt="4"/>
      <dgm:spPr/>
    </dgm:pt>
    <dgm:pt modelId="{09A73B49-75F3-41D2-8833-D22D8B86E6BB}" type="pres">
      <dgm:prSet presAssocID="{202F3741-916B-4439-8D8D-D9A4E35141E9}" presName="horz1" presStyleCnt="0"/>
      <dgm:spPr/>
    </dgm:pt>
    <dgm:pt modelId="{D9DA31B6-82F6-431C-8C41-507203848F08}" type="pres">
      <dgm:prSet presAssocID="{202F3741-916B-4439-8D8D-D9A4E35141E9}" presName="tx1" presStyleLbl="revTx" presStyleIdx="0" presStyleCnt="4"/>
      <dgm:spPr/>
    </dgm:pt>
    <dgm:pt modelId="{1215E710-B643-44C7-BF3A-0DF7DD584016}" type="pres">
      <dgm:prSet presAssocID="{202F3741-916B-4439-8D8D-D9A4E35141E9}" presName="vert1" presStyleCnt="0"/>
      <dgm:spPr/>
    </dgm:pt>
    <dgm:pt modelId="{F31E3DCF-5C34-4CBE-9873-69F2EA08ADF0}" type="pres">
      <dgm:prSet presAssocID="{A1021491-BF07-4F2B-B12F-4ACA6FC72A08}" presName="thickLine" presStyleLbl="alignNode1" presStyleIdx="1" presStyleCnt="4"/>
      <dgm:spPr/>
    </dgm:pt>
    <dgm:pt modelId="{C0884899-01E5-456E-87A5-44D7100912D5}" type="pres">
      <dgm:prSet presAssocID="{A1021491-BF07-4F2B-B12F-4ACA6FC72A08}" presName="horz1" presStyleCnt="0"/>
      <dgm:spPr/>
    </dgm:pt>
    <dgm:pt modelId="{B940D467-A26B-409A-966D-0054D6D3DA0E}" type="pres">
      <dgm:prSet presAssocID="{A1021491-BF07-4F2B-B12F-4ACA6FC72A08}" presName="tx1" presStyleLbl="revTx" presStyleIdx="1" presStyleCnt="4"/>
      <dgm:spPr/>
    </dgm:pt>
    <dgm:pt modelId="{B0CFCE30-3F3E-491E-B726-7F3AD3F7A5D1}" type="pres">
      <dgm:prSet presAssocID="{A1021491-BF07-4F2B-B12F-4ACA6FC72A08}" presName="vert1" presStyleCnt="0"/>
      <dgm:spPr/>
    </dgm:pt>
    <dgm:pt modelId="{8DA5D221-4676-42B3-B794-8AA741277559}" type="pres">
      <dgm:prSet presAssocID="{D7F6701F-BC11-498D-A8E5-78533246E9A5}" presName="thickLine" presStyleLbl="alignNode1" presStyleIdx="2" presStyleCnt="4"/>
      <dgm:spPr/>
    </dgm:pt>
    <dgm:pt modelId="{14A2AC58-3413-4C53-A27A-F6E8DA919697}" type="pres">
      <dgm:prSet presAssocID="{D7F6701F-BC11-498D-A8E5-78533246E9A5}" presName="horz1" presStyleCnt="0"/>
      <dgm:spPr/>
    </dgm:pt>
    <dgm:pt modelId="{7EBAF676-0404-48F4-8D61-6ED49CCEE43D}" type="pres">
      <dgm:prSet presAssocID="{D7F6701F-BC11-498D-A8E5-78533246E9A5}" presName="tx1" presStyleLbl="revTx" presStyleIdx="2" presStyleCnt="4"/>
      <dgm:spPr/>
    </dgm:pt>
    <dgm:pt modelId="{B1B04B8C-9E72-4296-A371-669F13C84FCB}" type="pres">
      <dgm:prSet presAssocID="{D7F6701F-BC11-498D-A8E5-78533246E9A5}" presName="vert1" presStyleCnt="0"/>
      <dgm:spPr/>
    </dgm:pt>
    <dgm:pt modelId="{71DC6FFD-A5CB-4139-ACCE-F160A131799A}" type="pres">
      <dgm:prSet presAssocID="{2E9AB495-0DF7-4B59-A754-4E1820A9306F}" presName="thickLine" presStyleLbl="alignNode1" presStyleIdx="3" presStyleCnt="4"/>
      <dgm:spPr/>
    </dgm:pt>
    <dgm:pt modelId="{E406B272-B276-4025-A260-22CC328A7B47}" type="pres">
      <dgm:prSet presAssocID="{2E9AB495-0DF7-4B59-A754-4E1820A9306F}" presName="horz1" presStyleCnt="0"/>
      <dgm:spPr/>
    </dgm:pt>
    <dgm:pt modelId="{5CDBBB72-E671-441D-9868-F542B01DD5AC}" type="pres">
      <dgm:prSet presAssocID="{2E9AB495-0DF7-4B59-A754-4E1820A9306F}" presName="tx1" presStyleLbl="revTx" presStyleIdx="3" presStyleCnt="4"/>
      <dgm:spPr/>
    </dgm:pt>
    <dgm:pt modelId="{05C4740E-1396-4F12-BC74-690A1AC02E2A}" type="pres">
      <dgm:prSet presAssocID="{2E9AB495-0DF7-4B59-A754-4E1820A9306F}" presName="vert1" presStyleCnt="0"/>
      <dgm:spPr/>
    </dgm:pt>
  </dgm:ptLst>
  <dgm:cxnLst>
    <dgm:cxn modelId="{FEB2126E-88E0-4404-9C79-A27E2353CF81}" type="presOf" srcId="{D7F6701F-BC11-498D-A8E5-78533246E9A5}" destId="{7EBAF676-0404-48F4-8D61-6ED49CCEE43D}" srcOrd="0" destOrd="0" presId="urn:microsoft.com/office/officeart/2008/layout/LinedList"/>
    <dgm:cxn modelId="{7717477E-9F02-46D5-A7B1-326A54AF2037}" type="presOf" srcId="{FD69A065-7A54-44E5-8168-A1DCF84FAE80}" destId="{BF2EC63E-C1AD-44B6-A805-168E526585ED}" srcOrd="0" destOrd="0" presId="urn:microsoft.com/office/officeart/2008/layout/LinedList"/>
    <dgm:cxn modelId="{3801D58B-B57F-45D1-8123-0600D286A61A}" srcId="{FD69A065-7A54-44E5-8168-A1DCF84FAE80}" destId="{A1021491-BF07-4F2B-B12F-4ACA6FC72A08}" srcOrd="1" destOrd="0" parTransId="{C008B1F1-0D74-4736-B4A2-9BB2BC093B97}" sibTransId="{36A6FBA2-7FD7-49C0-A449-236D479DEDFC}"/>
    <dgm:cxn modelId="{F4882B99-52A9-4AB4-AF07-8AC04D0ABDC9}" srcId="{FD69A065-7A54-44E5-8168-A1DCF84FAE80}" destId="{D7F6701F-BC11-498D-A8E5-78533246E9A5}" srcOrd="2" destOrd="0" parTransId="{D8A9C589-0CE0-4033-9B9B-D6C2458D0FFE}" sibTransId="{93D2D33B-F87E-431E-944E-D9AB95D257BD}"/>
    <dgm:cxn modelId="{F374B2A1-7C23-4AE1-8B6B-FBF2831ACE4E}" srcId="{FD69A065-7A54-44E5-8168-A1DCF84FAE80}" destId="{202F3741-916B-4439-8D8D-D9A4E35141E9}" srcOrd="0" destOrd="0" parTransId="{A968CE31-D4AB-4082-BDC0-A47620E420C5}" sibTransId="{B3ACC3CB-83FD-415A-A070-DFE9B23C4781}"/>
    <dgm:cxn modelId="{1F3C5AB6-A7F9-466D-9F40-B38CAD73AE15}" srcId="{FD69A065-7A54-44E5-8168-A1DCF84FAE80}" destId="{2E9AB495-0DF7-4B59-A754-4E1820A9306F}" srcOrd="3" destOrd="0" parTransId="{08A9C27B-EF26-4739-89FA-20E1798D7588}" sibTransId="{F33E0716-F552-48B0-BD29-5D254551A0B3}"/>
    <dgm:cxn modelId="{EBE57CBF-6FE2-457A-AA5A-942832368A75}" type="presOf" srcId="{2E9AB495-0DF7-4B59-A754-4E1820A9306F}" destId="{5CDBBB72-E671-441D-9868-F542B01DD5AC}" srcOrd="0" destOrd="0" presId="urn:microsoft.com/office/officeart/2008/layout/LinedList"/>
    <dgm:cxn modelId="{ECB79CE9-E965-4E9D-8647-0B74FF7DDE6C}" type="presOf" srcId="{202F3741-916B-4439-8D8D-D9A4E35141E9}" destId="{D9DA31B6-82F6-431C-8C41-507203848F08}" srcOrd="0" destOrd="0" presId="urn:microsoft.com/office/officeart/2008/layout/LinedList"/>
    <dgm:cxn modelId="{56C4C4FB-D70A-4BC3-96E2-A05407BCA0EC}" type="presOf" srcId="{A1021491-BF07-4F2B-B12F-4ACA6FC72A08}" destId="{B940D467-A26B-409A-966D-0054D6D3DA0E}" srcOrd="0" destOrd="0" presId="urn:microsoft.com/office/officeart/2008/layout/LinedList"/>
    <dgm:cxn modelId="{A0F01CAE-FF46-4CEA-8808-B9E8A2A4D627}" type="presParOf" srcId="{BF2EC63E-C1AD-44B6-A805-168E526585ED}" destId="{E9B2B5DB-5468-4061-B1E6-7A66397BAF2B}" srcOrd="0" destOrd="0" presId="urn:microsoft.com/office/officeart/2008/layout/LinedList"/>
    <dgm:cxn modelId="{E47E5711-D9FA-408B-9E70-6E1FE75E20A2}" type="presParOf" srcId="{BF2EC63E-C1AD-44B6-A805-168E526585ED}" destId="{09A73B49-75F3-41D2-8833-D22D8B86E6BB}" srcOrd="1" destOrd="0" presId="urn:microsoft.com/office/officeart/2008/layout/LinedList"/>
    <dgm:cxn modelId="{1AA68468-777F-41A0-BCC7-87C5F0CA3BD8}" type="presParOf" srcId="{09A73B49-75F3-41D2-8833-D22D8B86E6BB}" destId="{D9DA31B6-82F6-431C-8C41-507203848F08}" srcOrd="0" destOrd="0" presId="urn:microsoft.com/office/officeart/2008/layout/LinedList"/>
    <dgm:cxn modelId="{29585888-22B4-40A5-98E1-1CC530C0413D}" type="presParOf" srcId="{09A73B49-75F3-41D2-8833-D22D8B86E6BB}" destId="{1215E710-B643-44C7-BF3A-0DF7DD584016}" srcOrd="1" destOrd="0" presId="urn:microsoft.com/office/officeart/2008/layout/LinedList"/>
    <dgm:cxn modelId="{E2314C53-45F1-4AD8-9856-3C938FE45AB0}" type="presParOf" srcId="{BF2EC63E-C1AD-44B6-A805-168E526585ED}" destId="{F31E3DCF-5C34-4CBE-9873-69F2EA08ADF0}" srcOrd="2" destOrd="0" presId="urn:microsoft.com/office/officeart/2008/layout/LinedList"/>
    <dgm:cxn modelId="{35C66B6D-56FC-487D-ACED-F2E3D0F5D405}" type="presParOf" srcId="{BF2EC63E-C1AD-44B6-A805-168E526585ED}" destId="{C0884899-01E5-456E-87A5-44D7100912D5}" srcOrd="3" destOrd="0" presId="urn:microsoft.com/office/officeart/2008/layout/LinedList"/>
    <dgm:cxn modelId="{179072AD-FC20-422D-9EF3-BDB235184090}" type="presParOf" srcId="{C0884899-01E5-456E-87A5-44D7100912D5}" destId="{B940D467-A26B-409A-966D-0054D6D3DA0E}" srcOrd="0" destOrd="0" presId="urn:microsoft.com/office/officeart/2008/layout/LinedList"/>
    <dgm:cxn modelId="{1A9BA41D-99CF-4D9A-982C-F94B248F4E65}" type="presParOf" srcId="{C0884899-01E5-456E-87A5-44D7100912D5}" destId="{B0CFCE30-3F3E-491E-B726-7F3AD3F7A5D1}" srcOrd="1" destOrd="0" presId="urn:microsoft.com/office/officeart/2008/layout/LinedList"/>
    <dgm:cxn modelId="{F78731D6-6BE6-4866-B747-B9F4B445BC30}" type="presParOf" srcId="{BF2EC63E-C1AD-44B6-A805-168E526585ED}" destId="{8DA5D221-4676-42B3-B794-8AA741277559}" srcOrd="4" destOrd="0" presId="urn:microsoft.com/office/officeart/2008/layout/LinedList"/>
    <dgm:cxn modelId="{7FE5A214-73CA-4368-94C5-583EA51EE5A9}" type="presParOf" srcId="{BF2EC63E-C1AD-44B6-A805-168E526585ED}" destId="{14A2AC58-3413-4C53-A27A-F6E8DA919697}" srcOrd="5" destOrd="0" presId="urn:microsoft.com/office/officeart/2008/layout/LinedList"/>
    <dgm:cxn modelId="{6867540F-D0CD-420A-A0EE-287102D7A24D}" type="presParOf" srcId="{14A2AC58-3413-4C53-A27A-F6E8DA919697}" destId="{7EBAF676-0404-48F4-8D61-6ED49CCEE43D}" srcOrd="0" destOrd="0" presId="urn:microsoft.com/office/officeart/2008/layout/LinedList"/>
    <dgm:cxn modelId="{B0AB7E24-5A41-44EF-A130-26873ACAF99D}" type="presParOf" srcId="{14A2AC58-3413-4C53-A27A-F6E8DA919697}" destId="{B1B04B8C-9E72-4296-A371-669F13C84FCB}" srcOrd="1" destOrd="0" presId="urn:microsoft.com/office/officeart/2008/layout/LinedList"/>
    <dgm:cxn modelId="{7CBF8356-C4AA-4C03-8C56-9E067702CF4F}" type="presParOf" srcId="{BF2EC63E-C1AD-44B6-A805-168E526585ED}" destId="{71DC6FFD-A5CB-4139-ACCE-F160A131799A}" srcOrd="6" destOrd="0" presId="urn:microsoft.com/office/officeart/2008/layout/LinedList"/>
    <dgm:cxn modelId="{D8034045-FF08-4FB4-8B3F-D59507E69901}" type="presParOf" srcId="{BF2EC63E-C1AD-44B6-A805-168E526585ED}" destId="{E406B272-B276-4025-A260-22CC328A7B47}" srcOrd="7" destOrd="0" presId="urn:microsoft.com/office/officeart/2008/layout/LinedList"/>
    <dgm:cxn modelId="{94F6509C-6649-4A8A-8777-1EB712F48B72}" type="presParOf" srcId="{E406B272-B276-4025-A260-22CC328A7B47}" destId="{5CDBBB72-E671-441D-9868-F542B01DD5AC}" srcOrd="0" destOrd="0" presId="urn:microsoft.com/office/officeart/2008/layout/LinedList"/>
    <dgm:cxn modelId="{B46A860D-1C2D-4CA4-BB1E-7216D811F2AC}" type="presParOf" srcId="{E406B272-B276-4025-A260-22CC328A7B47}" destId="{05C4740E-1396-4F12-BC74-690A1AC02E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77727D-D581-4DC3-8246-4F6C00FD16DB}"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2B25A0AB-9CC4-4E68-9749-2EBB21D0221D}">
      <dgm:prSet custT="1"/>
      <dgm:spPr/>
      <dgm:t>
        <a:bodyPr/>
        <a:lstStyle/>
        <a:p>
          <a:r>
            <a:rPr lang="en-US" sz="2400" b="1" i="0" baseline="0" dirty="0"/>
            <a:t>Through the Recovery Support Strategic Initiative, SAMHSA has delineated four major dimensions that support a life in recovery: </a:t>
          </a:r>
          <a:endParaRPr lang="en-US" sz="2400" b="1" dirty="0"/>
        </a:p>
      </dgm:t>
    </dgm:pt>
    <dgm:pt modelId="{71E8DCB3-55F8-4554-A8FB-135B71B06A02}" type="parTrans" cxnId="{6C086CA0-031E-4CA7-8A7E-DBA2419ECFD5}">
      <dgm:prSet/>
      <dgm:spPr/>
      <dgm:t>
        <a:bodyPr/>
        <a:lstStyle/>
        <a:p>
          <a:endParaRPr lang="en-US"/>
        </a:p>
      </dgm:t>
    </dgm:pt>
    <dgm:pt modelId="{8C33F144-E02B-4E63-ACC3-F26DB4816C14}" type="sibTrans" cxnId="{6C086CA0-031E-4CA7-8A7E-DBA2419ECFD5}">
      <dgm:prSet/>
      <dgm:spPr/>
      <dgm:t>
        <a:bodyPr/>
        <a:lstStyle/>
        <a:p>
          <a:endParaRPr lang="en-US"/>
        </a:p>
      </dgm:t>
    </dgm:pt>
    <dgm:pt modelId="{2B74E6B5-77AD-4B7E-8B10-74470FE7523C}">
      <dgm:prSet/>
      <dgm:spPr/>
      <dgm:t>
        <a:bodyPr/>
        <a:lstStyle/>
        <a:p>
          <a:r>
            <a:rPr lang="en-US" b="1" i="0" baseline="0"/>
            <a:t>Health </a:t>
          </a:r>
          <a:endParaRPr lang="en-US"/>
        </a:p>
      </dgm:t>
    </dgm:pt>
    <dgm:pt modelId="{A7C9F190-20C6-4AB5-87F0-97E64FEA8F5A}" type="parTrans" cxnId="{38D98745-391B-4A85-B8C4-FAFCCF28D32A}">
      <dgm:prSet/>
      <dgm:spPr/>
      <dgm:t>
        <a:bodyPr/>
        <a:lstStyle/>
        <a:p>
          <a:endParaRPr lang="en-US"/>
        </a:p>
      </dgm:t>
    </dgm:pt>
    <dgm:pt modelId="{9E9A10E4-6F4A-496D-B53C-3EEBCA7438EB}" type="sibTrans" cxnId="{38D98745-391B-4A85-B8C4-FAFCCF28D32A}">
      <dgm:prSet/>
      <dgm:spPr/>
      <dgm:t>
        <a:bodyPr/>
        <a:lstStyle/>
        <a:p>
          <a:endParaRPr lang="en-US"/>
        </a:p>
      </dgm:t>
    </dgm:pt>
    <dgm:pt modelId="{42A53EF5-B3E4-4603-BB0E-A5D2C0BC20AF}">
      <dgm:prSet/>
      <dgm:spPr/>
      <dgm:t>
        <a:bodyPr/>
        <a:lstStyle/>
        <a:p>
          <a:r>
            <a:rPr lang="en-US" b="0" i="0" baseline="0" dirty="0"/>
            <a:t>Overcoming or managing one’s disease(s) or symptoms—for example, abstaining from use of alcohol, illicit drugs, and non-prescribed medications if one has an addiction problem— and for everyone in recovery, making informed, healthy choices that support physical and emotional wellbeing.</a:t>
          </a:r>
          <a:endParaRPr lang="en-US" dirty="0"/>
        </a:p>
      </dgm:t>
    </dgm:pt>
    <dgm:pt modelId="{804309CF-F186-44EE-8E6A-B74D03FC29DE}" type="parTrans" cxnId="{DC4F17D8-E675-41E2-A28E-CD87215A16FB}">
      <dgm:prSet/>
      <dgm:spPr/>
      <dgm:t>
        <a:bodyPr/>
        <a:lstStyle/>
        <a:p>
          <a:endParaRPr lang="en-US"/>
        </a:p>
      </dgm:t>
    </dgm:pt>
    <dgm:pt modelId="{2B2D8041-8E89-4F62-BA64-B2167D48891B}" type="sibTrans" cxnId="{DC4F17D8-E675-41E2-A28E-CD87215A16FB}">
      <dgm:prSet/>
      <dgm:spPr/>
      <dgm:t>
        <a:bodyPr/>
        <a:lstStyle/>
        <a:p>
          <a:endParaRPr lang="en-US"/>
        </a:p>
      </dgm:t>
    </dgm:pt>
    <dgm:pt modelId="{7DD818A8-D59F-454A-9B08-F266E4D70D88}">
      <dgm:prSet/>
      <dgm:spPr/>
      <dgm:t>
        <a:bodyPr/>
        <a:lstStyle/>
        <a:p>
          <a:r>
            <a:rPr lang="en-US" b="1" i="0" baseline="0" dirty="0"/>
            <a:t>Home </a:t>
          </a:r>
          <a:endParaRPr lang="en-US" dirty="0"/>
        </a:p>
      </dgm:t>
    </dgm:pt>
    <dgm:pt modelId="{90B6B0B1-19C8-4E81-B8CF-998CED55B274}" type="parTrans" cxnId="{4462B329-4699-4C6B-84E2-B0C4671CD4BE}">
      <dgm:prSet/>
      <dgm:spPr/>
      <dgm:t>
        <a:bodyPr/>
        <a:lstStyle/>
        <a:p>
          <a:endParaRPr lang="en-US"/>
        </a:p>
      </dgm:t>
    </dgm:pt>
    <dgm:pt modelId="{7F8ED000-9B73-435C-9C13-A8F53A4ED35B}" type="sibTrans" cxnId="{4462B329-4699-4C6B-84E2-B0C4671CD4BE}">
      <dgm:prSet/>
      <dgm:spPr/>
      <dgm:t>
        <a:bodyPr/>
        <a:lstStyle/>
        <a:p>
          <a:endParaRPr lang="en-US"/>
        </a:p>
      </dgm:t>
    </dgm:pt>
    <dgm:pt modelId="{27AB9EAE-F995-46A7-864F-E3518BEAD843}">
      <dgm:prSet/>
      <dgm:spPr/>
      <dgm:t>
        <a:bodyPr/>
        <a:lstStyle/>
        <a:p>
          <a:r>
            <a:rPr lang="en-US" b="0" i="0" baseline="0" dirty="0"/>
            <a:t>A stable and safe place to live </a:t>
          </a:r>
          <a:endParaRPr lang="en-US" dirty="0"/>
        </a:p>
      </dgm:t>
    </dgm:pt>
    <dgm:pt modelId="{597E407C-39F8-4AA1-BD4D-757CAEE2EF0B}" type="parTrans" cxnId="{CFCD67DA-8C4D-4AC6-BBC5-E8E8417887FB}">
      <dgm:prSet/>
      <dgm:spPr/>
      <dgm:t>
        <a:bodyPr/>
        <a:lstStyle/>
        <a:p>
          <a:endParaRPr lang="en-US"/>
        </a:p>
      </dgm:t>
    </dgm:pt>
    <dgm:pt modelId="{04AC7C86-F474-42AD-A5ED-2FEB514A27BE}" type="sibTrans" cxnId="{CFCD67DA-8C4D-4AC6-BBC5-E8E8417887FB}">
      <dgm:prSet/>
      <dgm:spPr/>
      <dgm:t>
        <a:bodyPr/>
        <a:lstStyle/>
        <a:p>
          <a:endParaRPr lang="en-US"/>
        </a:p>
      </dgm:t>
    </dgm:pt>
    <dgm:pt modelId="{62D5414D-9186-484B-A551-D0E35496DC98}">
      <dgm:prSet/>
      <dgm:spPr/>
      <dgm:t>
        <a:bodyPr/>
        <a:lstStyle/>
        <a:p>
          <a:r>
            <a:rPr lang="en-US" b="1" i="0" baseline="0"/>
            <a:t>Purpose </a:t>
          </a:r>
          <a:endParaRPr lang="en-US"/>
        </a:p>
      </dgm:t>
    </dgm:pt>
    <dgm:pt modelId="{07FA1A1A-C13C-474E-B325-F043D101C097}" type="parTrans" cxnId="{6B0FCE09-8F3A-473B-A50E-3C4C76634987}">
      <dgm:prSet/>
      <dgm:spPr/>
      <dgm:t>
        <a:bodyPr/>
        <a:lstStyle/>
        <a:p>
          <a:endParaRPr lang="en-US"/>
        </a:p>
      </dgm:t>
    </dgm:pt>
    <dgm:pt modelId="{8600FAB9-3CCB-410E-845D-2FE8986922FE}" type="sibTrans" cxnId="{6B0FCE09-8F3A-473B-A50E-3C4C76634987}">
      <dgm:prSet/>
      <dgm:spPr/>
      <dgm:t>
        <a:bodyPr/>
        <a:lstStyle/>
        <a:p>
          <a:endParaRPr lang="en-US"/>
        </a:p>
      </dgm:t>
    </dgm:pt>
    <dgm:pt modelId="{F72C6D64-16CA-4D4B-B6DC-9A0B6B23148A}">
      <dgm:prSet/>
      <dgm:spPr/>
      <dgm:t>
        <a:bodyPr/>
        <a:lstStyle/>
        <a:p>
          <a:r>
            <a:rPr lang="en-US" b="0" i="0" baseline="0"/>
            <a:t>Meaningful daily activities, such as a job, school, volunteerism, family caretaking, or creative endeavors, and the independence, income and resources to participate in society </a:t>
          </a:r>
          <a:endParaRPr lang="en-US"/>
        </a:p>
      </dgm:t>
    </dgm:pt>
    <dgm:pt modelId="{A7B31AF2-DF87-4BEC-B61B-29B7F94A989A}" type="parTrans" cxnId="{42BC0A93-6144-4400-9242-B1AA38D2C68E}">
      <dgm:prSet/>
      <dgm:spPr/>
      <dgm:t>
        <a:bodyPr/>
        <a:lstStyle/>
        <a:p>
          <a:endParaRPr lang="en-US"/>
        </a:p>
      </dgm:t>
    </dgm:pt>
    <dgm:pt modelId="{0F0A61A6-DC29-4B61-862A-791994A59487}" type="sibTrans" cxnId="{42BC0A93-6144-4400-9242-B1AA38D2C68E}">
      <dgm:prSet/>
      <dgm:spPr/>
      <dgm:t>
        <a:bodyPr/>
        <a:lstStyle/>
        <a:p>
          <a:endParaRPr lang="en-US"/>
        </a:p>
      </dgm:t>
    </dgm:pt>
    <dgm:pt modelId="{CE13861E-B3A7-473D-8A40-BBA69DD3E0F8}">
      <dgm:prSet/>
      <dgm:spPr/>
      <dgm:t>
        <a:bodyPr/>
        <a:lstStyle/>
        <a:p>
          <a:r>
            <a:rPr lang="en-US" b="1" i="0" baseline="0"/>
            <a:t>Community</a:t>
          </a:r>
          <a:r>
            <a:rPr lang="en-US" b="0" i="0" baseline="0"/>
            <a:t> </a:t>
          </a:r>
          <a:endParaRPr lang="en-US"/>
        </a:p>
      </dgm:t>
    </dgm:pt>
    <dgm:pt modelId="{B8FD0317-DF21-4D3E-B299-2BE6F1FBB587}" type="parTrans" cxnId="{4E4F021D-76ED-4A5B-A663-D65C3A8376E6}">
      <dgm:prSet/>
      <dgm:spPr/>
      <dgm:t>
        <a:bodyPr/>
        <a:lstStyle/>
        <a:p>
          <a:endParaRPr lang="en-US"/>
        </a:p>
      </dgm:t>
    </dgm:pt>
    <dgm:pt modelId="{6D2EAB42-BC1D-4B0E-A6C7-E0F7DC4D34B9}" type="sibTrans" cxnId="{4E4F021D-76ED-4A5B-A663-D65C3A8376E6}">
      <dgm:prSet/>
      <dgm:spPr/>
      <dgm:t>
        <a:bodyPr/>
        <a:lstStyle/>
        <a:p>
          <a:endParaRPr lang="en-US"/>
        </a:p>
      </dgm:t>
    </dgm:pt>
    <dgm:pt modelId="{1004BE22-D0BA-41EA-9146-226976236BDB}">
      <dgm:prSet/>
      <dgm:spPr/>
      <dgm:t>
        <a:bodyPr/>
        <a:lstStyle/>
        <a:p>
          <a:r>
            <a:rPr lang="en-US" b="0" i="0" baseline="0"/>
            <a:t>Relationships and social networks that provide support, friendship, love, and hope</a:t>
          </a:r>
          <a:endParaRPr lang="en-US"/>
        </a:p>
      </dgm:t>
    </dgm:pt>
    <dgm:pt modelId="{5F93C3C6-65BC-483B-A016-459D0EEDA5D1}" type="parTrans" cxnId="{0812804F-BC88-421C-ABF5-D369CE547D26}">
      <dgm:prSet/>
      <dgm:spPr/>
      <dgm:t>
        <a:bodyPr/>
        <a:lstStyle/>
        <a:p>
          <a:endParaRPr lang="en-US"/>
        </a:p>
      </dgm:t>
    </dgm:pt>
    <dgm:pt modelId="{3EDD1F08-29C6-4C37-A181-B1DEE7DCAAA0}" type="sibTrans" cxnId="{0812804F-BC88-421C-ABF5-D369CE547D26}">
      <dgm:prSet/>
      <dgm:spPr/>
      <dgm:t>
        <a:bodyPr/>
        <a:lstStyle/>
        <a:p>
          <a:endParaRPr lang="en-US"/>
        </a:p>
      </dgm:t>
    </dgm:pt>
    <dgm:pt modelId="{FBA010B5-0150-4B92-BC91-66BA4FC725A4}" type="pres">
      <dgm:prSet presAssocID="{6277727D-D581-4DC3-8246-4F6C00FD16DB}" presName="Name0" presStyleCnt="0">
        <dgm:presLayoutVars>
          <dgm:dir/>
          <dgm:animLvl val="lvl"/>
          <dgm:resizeHandles val="exact"/>
        </dgm:presLayoutVars>
      </dgm:prSet>
      <dgm:spPr/>
    </dgm:pt>
    <dgm:pt modelId="{4F7374E5-CCDA-41FF-9955-49118EC17CAD}" type="pres">
      <dgm:prSet presAssocID="{2B25A0AB-9CC4-4E68-9749-2EBB21D0221D}" presName="composite" presStyleCnt="0"/>
      <dgm:spPr/>
    </dgm:pt>
    <dgm:pt modelId="{8B1CE013-CCEE-4EB5-98BA-D6893FA5AAD5}" type="pres">
      <dgm:prSet presAssocID="{2B25A0AB-9CC4-4E68-9749-2EBB21D0221D}" presName="parTx" presStyleLbl="alignNode1" presStyleIdx="0" presStyleCnt="1">
        <dgm:presLayoutVars>
          <dgm:chMax val="0"/>
          <dgm:chPref val="0"/>
          <dgm:bulletEnabled val="1"/>
        </dgm:presLayoutVars>
      </dgm:prSet>
      <dgm:spPr/>
    </dgm:pt>
    <dgm:pt modelId="{F2930BB9-CAE6-4C7C-987D-A99A2AE95496}" type="pres">
      <dgm:prSet presAssocID="{2B25A0AB-9CC4-4E68-9749-2EBB21D0221D}" presName="desTx" presStyleLbl="alignAccFollowNode1" presStyleIdx="0" presStyleCnt="1">
        <dgm:presLayoutVars>
          <dgm:bulletEnabled val="1"/>
        </dgm:presLayoutVars>
      </dgm:prSet>
      <dgm:spPr/>
    </dgm:pt>
  </dgm:ptLst>
  <dgm:cxnLst>
    <dgm:cxn modelId="{6B0FCE09-8F3A-473B-A50E-3C4C76634987}" srcId="{2B25A0AB-9CC4-4E68-9749-2EBB21D0221D}" destId="{62D5414D-9186-484B-A551-D0E35496DC98}" srcOrd="2" destOrd="0" parTransId="{07FA1A1A-C13C-474E-B325-F043D101C097}" sibTransId="{8600FAB9-3CCB-410E-845D-2FE8986922FE}"/>
    <dgm:cxn modelId="{D61DBA1C-0D1C-4E90-8B90-6B525CE27757}" type="presOf" srcId="{CE13861E-B3A7-473D-8A40-BBA69DD3E0F8}" destId="{F2930BB9-CAE6-4C7C-987D-A99A2AE95496}" srcOrd="0" destOrd="6" presId="urn:microsoft.com/office/officeart/2005/8/layout/hList1"/>
    <dgm:cxn modelId="{4E4F021D-76ED-4A5B-A663-D65C3A8376E6}" srcId="{2B25A0AB-9CC4-4E68-9749-2EBB21D0221D}" destId="{CE13861E-B3A7-473D-8A40-BBA69DD3E0F8}" srcOrd="3" destOrd="0" parTransId="{B8FD0317-DF21-4D3E-B299-2BE6F1FBB587}" sibTransId="{6D2EAB42-BC1D-4B0E-A6C7-E0F7DC4D34B9}"/>
    <dgm:cxn modelId="{4462B329-4699-4C6B-84E2-B0C4671CD4BE}" srcId="{2B25A0AB-9CC4-4E68-9749-2EBB21D0221D}" destId="{7DD818A8-D59F-454A-9B08-F266E4D70D88}" srcOrd="1" destOrd="0" parTransId="{90B6B0B1-19C8-4E81-B8CF-998CED55B274}" sibTransId="{7F8ED000-9B73-435C-9C13-A8F53A4ED35B}"/>
    <dgm:cxn modelId="{420D452A-521F-49D1-A62E-4940863886F9}" type="presOf" srcId="{7DD818A8-D59F-454A-9B08-F266E4D70D88}" destId="{F2930BB9-CAE6-4C7C-987D-A99A2AE95496}" srcOrd="0" destOrd="2" presId="urn:microsoft.com/office/officeart/2005/8/layout/hList1"/>
    <dgm:cxn modelId="{FA7B1F62-6680-4C31-AB70-CAC4C54FC8B4}" type="presOf" srcId="{27AB9EAE-F995-46A7-864F-E3518BEAD843}" destId="{F2930BB9-CAE6-4C7C-987D-A99A2AE95496}" srcOrd="0" destOrd="3" presId="urn:microsoft.com/office/officeart/2005/8/layout/hList1"/>
    <dgm:cxn modelId="{38D98745-391B-4A85-B8C4-FAFCCF28D32A}" srcId="{2B25A0AB-9CC4-4E68-9749-2EBB21D0221D}" destId="{2B74E6B5-77AD-4B7E-8B10-74470FE7523C}" srcOrd="0" destOrd="0" parTransId="{A7C9F190-20C6-4AB5-87F0-97E64FEA8F5A}" sibTransId="{9E9A10E4-6F4A-496D-B53C-3EEBCA7438EB}"/>
    <dgm:cxn modelId="{F2D02867-4247-48C4-B6CB-8BAC01B7EFB3}" type="presOf" srcId="{1004BE22-D0BA-41EA-9146-226976236BDB}" destId="{F2930BB9-CAE6-4C7C-987D-A99A2AE95496}" srcOrd="0" destOrd="7" presId="urn:microsoft.com/office/officeart/2005/8/layout/hList1"/>
    <dgm:cxn modelId="{0812804F-BC88-421C-ABF5-D369CE547D26}" srcId="{CE13861E-B3A7-473D-8A40-BBA69DD3E0F8}" destId="{1004BE22-D0BA-41EA-9146-226976236BDB}" srcOrd="0" destOrd="0" parTransId="{5F93C3C6-65BC-483B-A016-459D0EEDA5D1}" sibTransId="{3EDD1F08-29C6-4C37-A181-B1DEE7DCAAA0}"/>
    <dgm:cxn modelId="{55DEFF50-3991-4B94-AF59-468AA2F92841}" type="presOf" srcId="{62D5414D-9186-484B-A551-D0E35496DC98}" destId="{F2930BB9-CAE6-4C7C-987D-A99A2AE95496}" srcOrd="0" destOrd="4" presId="urn:microsoft.com/office/officeart/2005/8/layout/hList1"/>
    <dgm:cxn modelId="{42BC0A93-6144-4400-9242-B1AA38D2C68E}" srcId="{62D5414D-9186-484B-A551-D0E35496DC98}" destId="{F72C6D64-16CA-4D4B-B6DC-9A0B6B23148A}" srcOrd="0" destOrd="0" parTransId="{A7B31AF2-DF87-4BEC-B61B-29B7F94A989A}" sibTransId="{0F0A61A6-DC29-4B61-862A-791994A59487}"/>
    <dgm:cxn modelId="{6C086CA0-031E-4CA7-8A7E-DBA2419ECFD5}" srcId="{6277727D-D581-4DC3-8246-4F6C00FD16DB}" destId="{2B25A0AB-9CC4-4E68-9749-2EBB21D0221D}" srcOrd="0" destOrd="0" parTransId="{71E8DCB3-55F8-4554-A8FB-135B71B06A02}" sibTransId="{8C33F144-E02B-4E63-ACC3-F26DB4816C14}"/>
    <dgm:cxn modelId="{4176B0AC-072E-47B0-B99A-FFB7B0622FA4}" type="presOf" srcId="{2B25A0AB-9CC4-4E68-9749-2EBB21D0221D}" destId="{8B1CE013-CCEE-4EB5-98BA-D6893FA5AAD5}" srcOrd="0" destOrd="0" presId="urn:microsoft.com/office/officeart/2005/8/layout/hList1"/>
    <dgm:cxn modelId="{A8E585B3-4DB3-4CAD-B6C0-D5A616F78E00}" type="presOf" srcId="{42A53EF5-B3E4-4603-BB0E-A5D2C0BC20AF}" destId="{F2930BB9-CAE6-4C7C-987D-A99A2AE95496}" srcOrd="0" destOrd="1" presId="urn:microsoft.com/office/officeart/2005/8/layout/hList1"/>
    <dgm:cxn modelId="{DC4F17D8-E675-41E2-A28E-CD87215A16FB}" srcId="{2B74E6B5-77AD-4B7E-8B10-74470FE7523C}" destId="{42A53EF5-B3E4-4603-BB0E-A5D2C0BC20AF}" srcOrd="0" destOrd="0" parTransId="{804309CF-F186-44EE-8E6A-B74D03FC29DE}" sibTransId="{2B2D8041-8E89-4F62-BA64-B2167D48891B}"/>
    <dgm:cxn modelId="{CFCD67DA-8C4D-4AC6-BBC5-E8E8417887FB}" srcId="{7DD818A8-D59F-454A-9B08-F266E4D70D88}" destId="{27AB9EAE-F995-46A7-864F-E3518BEAD843}" srcOrd="0" destOrd="0" parTransId="{597E407C-39F8-4AA1-BD4D-757CAEE2EF0B}" sibTransId="{04AC7C86-F474-42AD-A5ED-2FEB514A27BE}"/>
    <dgm:cxn modelId="{C35476DA-FE3D-4C7F-A72C-2C0BF941B606}" type="presOf" srcId="{2B74E6B5-77AD-4B7E-8B10-74470FE7523C}" destId="{F2930BB9-CAE6-4C7C-987D-A99A2AE95496}" srcOrd="0" destOrd="0" presId="urn:microsoft.com/office/officeart/2005/8/layout/hList1"/>
    <dgm:cxn modelId="{66062CE4-6412-43E3-A8E8-F4CDC9FA48FF}" type="presOf" srcId="{6277727D-D581-4DC3-8246-4F6C00FD16DB}" destId="{FBA010B5-0150-4B92-BC91-66BA4FC725A4}" srcOrd="0" destOrd="0" presId="urn:microsoft.com/office/officeart/2005/8/layout/hList1"/>
    <dgm:cxn modelId="{411B03F7-4565-4CB4-A963-805B13CF85B8}" type="presOf" srcId="{F72C6D64-16CA-4D4B-B6DC-9A0B6B23148A}" destId="{F2930BB9-CAE6-4C7C-987D-A99A2AE95496}" srcOrd="0" destOrd="5" presId="urn:microsoft.com/office/officeart/2005/8/layout/hList1"/>
    <dgm:cxn modelId="{BB2129E4-C532-4BC4-BD84-A150AEAF62DA}" type="presParOf" srcId="{FBA010B5-0150-4B92-BC91-66BA4FC725A4}" destId="{4F7374E5-CCDA-41FF-9955-49118EC17CAD}" srcOrd="0" destOrd="0" presId="urn:microsoft.com/office/officeart/2005/8/layout/hList1"/>
    <dgm:cxn modelId="{B861011D-D628-46C5-B6EF-426B461D884C}" type="presParOf" srcId="{4F7374E5-CCDA-41FF-9955-49118EC17CAD}" destId="{8B1CE013-CCEE-4EB5-98BA-D6893FA5AAD5}" srcOrd="0" destOrd="0" presId="urn:microsoft.com/office/officeart/2005/8/layout/hList1"/>
    <dgm:cxn modelId="{4E70DF44-B8ED-4155-8805-7BF9235F08B0}" type="presParOf" srcId="{4F7374E5-CCDA-41FF-9955-49118EC17CAD}" destId="{F2930BB9-CAE6-4C7C-987D-A99A2AE954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D78A80-8A8D-41C7-87EC-8C735216732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3B386F52-A6AD-4A9F-AFAF-22E44EC4969F}">
      <dgm:prSet phldrT="[Text]" custT="1"/>
      <dgm:spPr>
        <a:solidFill>
          <a:schemeClr val="tx2">
            <a:lumMod val="40000"/>
            <a:lumOff val="60000"/>
          </a:schemeClr>
        </a:solidFill>
      </dgm:spPr>
      <dgm:t>
        <a:bodyPr/>
        <a:lstStyle/>
        <a:p>
          <a:r>
            <a:rPr lang="en-US" sz="1600" b="1" dirty="0"/>
            <a:t>Empower-</a:t>
          </a:r>
          <a:r>
            <a:rPr lang="en-US" sz="1600" b="1" dirty="0" err="1"/>
            <a:t>ment</a:t>
          </a:r>
          <a:endParaRPr lang="en-US" sz="1600" b="1" dirty="0"/>
        </a:p>
      </dgm:t>
    </dgm:pt>
    <dgm:pt modelId="{4338FD50-D107-432B-AE97-293041C08326}" type="parTrans" cxnId="{19D65AC2-0041-401B-97C1-B7E858C9DFC5}">
      <dgm:prSet/>
      <dgm:spPr/>
      <dgm:t>
        <a:bodyPr/>
        <a:lstStyle/>
        <a:p>
          <a:endParaRPr lang="en-US"/>
        </a:p>
      </dgm:t>
    </dgm:pt>
    <dgm:pt modelId="{7C4CC5DE-F363-4A33-B2BD-28DE6191D307}" type="sibTrans" cxnId="{19D65AC2-0041-401B-97C1-B7E858C9DFC5}">
      <dgm:prSet/>
      <dgm:spPr/>
      <dgm:t>
        <a:bodyPr/>
        <a:lstStyle/>
        <a:p>
          <a:endParaRPr lang="en-US"/>
        </a:p>
      </dgm:t>
    </dgm:pt>
    <dgm:pt modelId="{C8360F6D-C10A-4C4F-8848-D7F2F4FD97DB}">
      <dgm:prSet phldrT="[Text]" custT="1"/>
      <dgm:spPr>
        <a:solidFill>
          <a:schemeClr val="tx2">
            <a:lumMod val="60000"/>
            <a:lumOff val="40000"/>
          </a:schemeClr>
        </a:solidFill>
      </dgm:spPr>
      <dgm:t>
        <a:bodyPr/>
        <a:lstStyle/>
        <a:p>
          <a:r>
            <a:rPr lang="en-US" sz="1600" b="1" dirty="0"/>
            <a:t>Non-Linear</a:t>
          </a:r>
        </a:p>
      </dgm:t>
    </dgm:pt>
    <dgm:pt modelId="{59B681B7-8781-421F-8773-799488AE0C99}" type="parTrans" cxnId="{3A9AFCE9-3F14-4A9F-89EB-E4E955631C8A}">
      <dgm:prSet/>
      <dgm:spPr/>
      <dgm:t>
        <a:bodyPr/>
        <a:lstStyle/>
        <a:p>
          <a:endParaRPr lang="en-US"/>
        </a:p>
      </dgm:t>
    </dgm:pt>
    <dgm:pt modelId="{41CC4C28-D3AD-4A31-BEA1-8E2F3C8BA870}" type="sibTrans" cxnId="{3A9AFCE9-3F14-4A9F-89EB-E4E955631C8A}">
      <dgm:prSet/>
      <dgm:spPr/>
      <dgm:t>
        <a:bodyPr/>
        <a:lstStyle/>
        <a:p>
          <a:endParaRPr lang="en-US"/>
        </a:p>
      </dgm:t>
    </dgm:pt>
    <dgm:pt modelId="{1EF429C5-011D-4906-B82A-5A4902C248C7}">
      <dgm:prSet phldrT="[Text]" custT="1"/>
      <dgm:spPr/>
      <dgm:t>
        <a:bodyPr/>
        <a:lstStyle/>
        <a:p>
          <a:r>
            <a:rPr lang="en-US" sz="1600" b="1" dirty="0"/>
            <a:t>Holistic</a:t>
          </a:r>
        </a:p>
      </dgm:t>
    </dgm:pt>
    <dgm:pt modelId="{97554A10-9B78-472C-832C-9ACBC505CB96}" type="parTrans" cxnId="{E9611710-D919-4492-89FC-99255F04ECB9}">
      <dgm:prSet/>
      <dgm:spPr/>
      <dgm:t>
        <a:bodyPr/>
        <a:lstStyle/>
        <a:p>
          <a:endParaRPr lang="en-US"/>
        </a:p>
      </dgm:t>
    </dgm:pt>
    <dgm:pt modelId="{5CA12DA7-721A-4D73-9567-1B90874AEDA9}" type="sibTrans" cxnId="{E9611710-D919-4492-89FC-99255F04ECB9}">
      <dgm:prSet/>
      <dgm:spPr/>
      <dgm:t>
        <a:bodyPr/>
        <a:lstStyle/>
        <a:p>
          <a:endParaRPr lang="en-US"/>
        </a:p>
      </dgm:t>
    </dgm:pt>
    <dgm:pt modelId="{82468E6A-F7B3-4804-B174-3AF6C85DE9E7}">
      <dgm:prSet phldrT="[Text]" custT="1"/>
      <dgm:spPr>
        <a:solidFill>
          <a:srgbClr val="00B0F0"/>
        </a:solidFill>
      </dgm:spPr>
      <dgm:t>
        <a:bodyPr/>
        <a:lstStyle/>
        <a:p>
          <a:r>
            <a:rPr lang="en-US" sz="1600" b="1" dirty="0"/>
            <a:t>Respect</a:t>
          </a:r>
        </a:p>
      </dgm:t>
    </dgm:pt>
    <dgm:pt modelId="{35EAC785-3FC0-4882-AB1C-F1CE05684F06}" type="parTrans" cxnId="{BE070207-9C9D-47CD-85F9-0445C4F0AFB6}">
      <dgm:prSet/>
      <dgm:spPr/>
      <dgm:t>
        <a:bodyPr/>
        <a:lstStyle/>
        <a:p>
          <a:endParaRPr lang="en-US"/>
        </a:p>
      </dgm:t>
    </dgm:pt>
    <dgm:pt modelId="{697B7AA4-2986-43A4-8A84-39BEC2FFCCC5}" type="sibTrans" cxnId="{BE070207-9C9D-47CD-85F9-0445C4F0AFB6}">
      <dgm:prSet/>
      <dgm:spPr/>
      <dgm:t>
        <a:bodyPr/>
        <a:lstStyle/>
        <a:p>
          <a:endParaRPr lang="en-US"/>
        </a:p>
      </dgm:t>
    </dgm:pt>
    <dgm:pt modelId="{44373415-4BAF-4E8C-8FC7-B9F80F1244EC}">
      <dgm:prSet phldrT="[Text]" custT="1"/>
      <dgm:spPr>
        <a:solidFill>
          <a:schemeClr val="accent2">
            <a:lumMod val="75000"/>
          </a:schemeClr>
        </a:solidFill>
      </dgm:spPr>
      <dgm:t>
        <a:bodyPr/>
        <a:lstStyle/>
        <a:p>
          <a:r>
            <a:rPr lang="en-US" sz="1600" b="1" dirty="0"/>
            <a:t>Peer Support</a:t>
          </a:r>
        </a:p>
      </dgm:t>
    </dgm:pt>
    <dgm:pt modelId="{D115F870-66D4-4154-B70A-CD605B7FF846}" type="parTrans" cxnId="{01A40C0E-B4BA-48E8-BC49-3152D0D5671A}">
      <dgm:prSet/>
      <dgm:spPr/>
      <dgm:t>
        <a:bodyPr/>
        <a:lstStyle/>
        <a:p>
          <a:endParaRPr lang="en-US"/>
        </a:p>
      </dgm:t>
    </dgm:pt>
    <dgm:pt modelId="{E1F463FA-8754-405D-83CB-F5F67F1F931D}" type="sibTrans" cxnId="{01A40C0E-B4BA-48E8-BC49-3152D0D5671A}">
      <dgm:prSet/>
      <dgm:spPr/>
      <dgm:t>
        <a:bodyPr/>
        <a:lstStyle/>
        <a:p>
          <a:endParaRPr lang="en-US"/>
        </a:p>
      </dgm:t>
    </dgm:pt>
    <dgm:pt modelId="{0E9E85D2-EA38-4540-9797-757838333C7A}">
      <dgm:prSet phldrT="[Text]" custT="1"/>
      <dgm:spPr>
        <a:solidFill>
          <a:schemeClr val="accent6"/>
        </a:solidFill>
      </dgm:spPr>
      <dgm:t>
        <a:bodyPr/>
        <a:lstStyle/>
        <a:p>
          <a:r>
            <a:rPr lang="en-US" sz="1600" b="1" dirty="0"/>
            <a:t>Responsibility</a:t>
          </a:r>
        </a:p>
      </dgm:t>
    </dgm:pt>
    <dgm:pt modelId="{0AF790DE-0C79-4902-A611-B083EEDDF19F}" type="parTrans" cxnId="{351EABC0-177B-4275-B2B2-3131921B87E6}">
      <dgm:prSet/>
      <dgm:spPr/>
      <dgm:t>
        <a:bodyPr/>
        <a:lstStyle/>
        <a:p>
          <a:endParaRPr lang="en-US"/>
        </a:p>
      </dgm:t>
    </dgm:pt>
    <dgm:pt modelId="{3C238E6E-E59C-4FCC-888B-B174256C0C81}" type="sibTrans" cxnId="{351EABC0-177B-4275-B2B2-3131921B87E6}">
      <dgm:prSet/>
      <dgm:spPr/>
      <dgm:t>
        <a:bodyPr/>
        <a:lstStyle/>
        <a:p>
          <a:endParaRPr lang="en-US"/>
        </a:p>
      </dgm:t>
    </dgm:pt>
    <dgm:pt modelId="{F84125DB-FB69-4A2A-AC32-DEAC43FE76E1}">
      <dgm:prSet phldrT="[Text]"/>
      <dgm:spPr/>
      <dgm:t>
        <a:bodyPr/>
        <a:lstStyle/>
        <a:p>
          <a:endParaRPr lang="en-US"/>
        </a:p>
      </dgm:t>
    </dgm:pt>
    <dgm:pt modelId="{61FB3447-E16D-45F9-8AB1-CB2CDC50F62A}" type="parTrans" cxnId="{E72DC3DE-C767-41D1-8761-5CB6A02FE8BD}">
      <dgm:prSet/>
      <dgm:spPr/>
      <dgm:t>
        <a:bodyPr/>
        <a:lstStyle/>
        <a:p>
          <a:endParaRPr lang="en-US"/>
        </a:p>
      </dgm:t>
    </dgm:pt>
    <dgm:pt modelId="{AF0F8AE3-D7A0-43BF-AB0C-AA293D489F19}" type="sibTrans" cxnId="{E72DC3DE-C767-41D1-8761-5CB6A02FE8BD}">
      <dgm:prSet/>
      <dgm:spPr/>
      <dgm:t>
        <a:bodyPr/>
        <a:lstStyle/>
        <a:p>
          <a:endParaRPr lang="en-US"/>
        </a:p>
      </dgm:t>
    </dgm:pt>
    <dgm:pt modelId="{34059D6C-BD41-4BB3-8BC0-7CD5903170F8}">
      <dgm:prSet/>
      <dgm:spPr/>
      <dgm:t>
        <a:bodyPr/>
        <a:lstStyle/>
        <a:p>
          <a:endParaRPr lang="en-US"/>
        </a:p>
      </dgm:t>
    </dgm:pt>
    <dgm:pt modelId="{A7760C62-9C08-4EBC-8E74-34C66419AB04}" type="parTrans" cxnId="{93289222-8A7E-4D46-9210-BD734554F3D7}">
      <dgm:prSet/>
      <dgm:spPr/>
      <dgm:t>
        <a:bodyPr/>
        <a:lstStyle/>
        <a:p>
          <a:endParaRPr lang="en-US"/>
        </a:p>
      </dgm:t>
    </dgm:pt>
    <dgm:pt modelId="{0E032901-A907-4207-8362-1EA557B8E699}" type="sibTrans" cxnId="{93289222-8A7E-4D46-9210-BD734554F3D7}">
      <dgm:prSet/>
      <dgm:spPr/>
      <dgm:t>
        <a:bodyPr/>
        <a:lstStyle/>
        <a:p>
          <a:endParaRPr lang="en-US"/>
        </a:p>
      </dgm:t>
    </dgm:pt>
    <dgm:pt modelId="{978404BD-1810-46F3-8474-6AC163115CDB}">
      <dgm:prSet/>
      <dgm:spPr/>
      <dgm:t>
        <a:bodyPr/>
        <a:lstStyle/>
        <a:p>
          <a:endParaRPr lang="en-US"/>
        </a:p>
      </dgm:t>
    </dgm:pt>
    <dgm:pt modelId="{5B6AA967-B5F2-4009-84FB-7C41CDF98772}" type="parTrans" cxnId="{DA6656C3-B770-4ECA-B0C9-FBC8AE3EC3B0}">
      <dgm:prSet/>
      <dgm:spPr/>
      <dgm:t>
        <a:bodyPr/>
        <a:lstStyle/>
        <a:p>
          <a:endParaRPr lang="en-US"/>
        </a:p>
      </dgm:t>
    </dgm:pt>
    <dgm:pt modelId="{E8F865DC-414C-4099-B438-1F15ACDEA058}" type="sibTrans" cxnId="{DA6656C3-B770-4ECA-B0C9-FBC8AE3EC3B0}">
      <dgm:prSet/>
      <dgm:spPr/>
      <dgm:t>
        <a:bodyPr/>
        <a:lstStyle/>
        <a:p>
          <a:endParaRPr lang="en-US"/>
        </a:p>
      </dgm:t>
    </dgm:pt>
    <dgm:pt modelId="{24C0B8BC-0DB2-45F9-BEE7-5ED716845A50}">
      <dgm:prSet phldrT="[Text]"/>
      <dgm:spPr/>
      <dgm:t>
        <a:bodyPr/>
        <a:lstStyle/>
        <a:p>
          <a:endParaRPr lang="en-US"/>
        </a:p>
      </dgm:t>
    </dgm:pt>
    <dgm:pt modelId="{2A91AEDE-C283-4EED-A304-7317693F076F}" type="parTrans" cxnId="{C2C628EB-37DB-40A7-8A59-70F23113BCD5}">
      <dgm:prSet/>
      <dgm:spPr/>
      <dgm:t>
        <a:bodyPr/>
        <a:lstStyle/>
        <a:p>
          <a:endParaRPr lang="en-US"/>
        </a:p>
      </dgm:t>
    </dgm:pt>
    <dgm:pt modelId="{2694AF1D-2C44-4948-B1F1-21D7B6F930C1}" type="sibTrans" cxnId="{C2C628EB-37DB-40A7-8A59-70F23113BCD5}">
      <dgm:prSet/>
      <dgm:spPr/>
      <dgm:t>
        <a:bodyPr/>
        <a:lstStyle/>
        <a:p>
          <a:endParaRPr lang="en-US"/>
        </a:p>
      </dgm:t>
    </dgm:pt>
    <dgm:pt modelId="{FFBD7455-77AC-4445-AE42-23498480EBC4}">
      <dgm:prSet phldrT="[Text]"/>
      <dgm:spPr/>
      <dgm:t>
        <a:bodyPr/>
        <a:lstStyle/>
        <a:p>
          <a:endParaRPr lang="en-US" dirty="0"/>
        </a:p>
      </dgm:t>
    </dgm:pt>
    <dgm:pt modelId="{2F6D24CA-3FC8-408E-9CFD-9690FBE4088C}" type="parTrans" cxnId="{113340B4-CE69-4018-960B-54DAAC3C9C97}">
      <dgm:prSet/>
      <dgm:spPr/>
      <dgm:t>
        <a:bodyPr/>
        <a:lstStyle/>
        <a:p>
          <a:endParaRPr lang="en-US"/>
        </a:p>
      </dgm:t>
    </dgm:pt>
    <dgm:pt modelId="{5A629CB2-81AE-4D9B-87DA-B629A4A5E3D0}" type="sibTrans" cxnId="{113340B4-CE69-4018-960B-54DAAC3C9C97}">
      <dgm:prSet/>
      <dgm:spPr/>
      <dgm:t>
        <a:bodyPr/>
        <a:lstStyle/>
        <a:p>
          <a:endParaRPr lang="en-US"/>
        </a:p>
      </dgm:t>
    </dgm:pt>
    <dgm:pt modelId="{3AFC3449-1276-44EB-B98E-455D5DA88F95}">
      <dgm:prSet phldrT="[Text]"/>
      <dgm:spPr/>
      <dgm:t>
        <a:bodyPr/>
        <a:lstStyle/>
        <a:p>
          <a:endParaRPr lang="en-US" dirty="0"/>
        </a:p>
      </dgm:t>
    </dgm:pt>
    <dgm:pt modelId="{82E15BB7-4D64-4C04-A6A7-ED02D1D4B5D1}" type="parTrans" cxnId="{8B4A3097-5D26-4484-9985-EA8E9B6BFCB3}">
      <dgm:prSet/>
      <dgm:spPr/>
      <dgm:t>
        <a:bodyPr/>
        <a:lstStyle/>
        <a:p>
          <a:endParaRPr lang="en-US"/>
        </a:p>
      </dgm:t>
    </dgm:pt>
    <dgm:pt modelId="{B96D0B21-D12A-4B54-BD33-8519F1A826E8}" type="sibTrans" cxnId="{8B4A3097-5D26-4484-9985-EA8E9B6BFCB3}">
      <dgm:prSet/>
      <dgm:spPr/>
      <dgm:t>
        <a:bodyPr/>
        <a:lstStyle/>
        <a:p>
          <a:endParaRPr lang="en-US"/>
        </a:p>
      </dgm:t>
    </dgm:pt>
    <dgm:pt modelId="{39845894-DE97-47B1-8C17-B55B1F6C130B}">
      <dgm:prSet phldrT="[Text]" custLinFactNeighborX="-9331" custLinFactNeighborY="60331"/>
      <dgm:spPr/>
      <dgm:t>
        <a:bodyPr/>
        <a:lstStyle/>
        <a:p>
          <a:endParaRPr lang="en-US"/>
        </a:p>
      </dgm:t>
    </dgm:pt>
    <dgm:pt modelId="{0D369D26-D604-422C-8878-C51623A9B12C}" type="parTrans" cxnId="{101DEE13-ABB6-4D8C-9B61-99A84E7C59E7}">
      <dgm:prSet/>
      <dgm:spPr/>
      <dgm:t>
        <a:bodyPr/>
        <a:lstStyle/>
        <a:p>
          <a:endParaRPr lang="en-US"/>
        </a:p>
      </dgm:t>
    </dgm:pt>
    <dgm:pt modelId="{02018EDF-B471-4686-B81A-ACE565D092F4}" type="sibTrans" cxnId="{101DEE13-ABB6-4D8C-9B61-99A84E7C59E7}">
      <dgm:prSet/>
      <dgm:spPr/>
      <dgm:t>
        <a:bodyPr/>
        <a:lstStyle/>
        <a:p>
          <a:endParaRPr lang="en-US"/>
        </a:p>
      </dgm:t>
    </dgm:pt>
    <dgm:pt modelId="{0277EA44-0CE0-4207-8BA8-DA51A8256BAC}">
      <dgm:prSet phldrT="[Text]"/>
      <dgm:spPr/>
      <dgm:t>
        <a:bodyPr/>
        <a:lstStyle/>
        <a:p>
          <a:endParaRPr lang="en-US"/>
        </a:p>
      </dgm:t>
    </dgm:pt>
    <dgm:pt modelId="{AB237590-E9BE-4C6C-BC76-BFF9B4D7132B}" type="parTrans" cxnId="{E4216BD1-B46D-40BA-8E96-2CC48E141E5B}">
      <dgm:prSet/>
      <dgm:spPr/>
      <dgm:t>
        <a:bodyPr/>
        <a:lstStyle/>
        <a:p>
          <a:endParaRPr lang="en-US"/>
        </a:p>
      </dgm:t>
    </dgm:pt>
    <dgm:pt modelId="{23BFD841-963E-49AB-9931-EF7FE15899FE}" type="sibTrans" cxnId="{E4216BD1-B46D-40BA-8E96-2CC48E141E5B}">
      <dgm:prSet/>
      <dgm:spPr/>
      <dgm:t>
        <a:bodyPr/>
        <a:lstStyle/>
        <a:p>
          <a:endParaRPr lang="en-US"/>
        </a:p>
      </dgm:t>
    </dgm:pt>
    <dgm:pt modelId="{FA1FF397-2026-481B-AB20-E046A21C4631}">
      <dgm:prSet custT="1"/>
      <dgm:spPr>
        <a:solidFill>
          <a:srgbClr val="FF66CC"/>
        </a:solidFill>
      </dgm:spPr>
      <dgm:t>
        <a:bodyPr/>
        <a:lstStyle/>
        <a:p>
          <a:r>
            <a:rPr lang="en-US" sz="1600" b="1" dirty="0"/>
            <a:t>Hope</a:t>
          </a:r>
        </a:p>
      </dgm:t>
    </dgm:pt>
    <dgm:pt modelId="{F9B56F7D-2F12-470A-A731-04920CA637A1}" type="parTrans" cxnId="{9EFBDF31-14FB-4277-BF0F-8919986A8144}">
      <dgm:prSet/>
      <dgm:spPr/>
      <dgm:t>
        <a:bodyPr/>
        <a:lstStyle/>
        <a:p>
          <a:endParaRPr lang="en-US"/>
        </a:p>
      </dgm:t>
    </dgm:pt>
    <dgm:pt modelId="{18778BD9-E22F-430F-918B-460E92F2F61C}" type="sibTrans" cxnId="{9EFBDF31-14FB-4277-BF0F-8919986A8144}">
      <dgm:prSet/>
      <dgm:spPr/>
      <dgm:t>
        <a:bodyPr/>
        <a:lstStyle/>
        <a:p>
          <a:endParaRPr lang="en-US"/>
        </a:p>
      </dgm:t>
    </dgm:pt>
    <dgm:pt modelId="{D0003332-A8E6-4BF7-A9BC-57280D718E2D}" type="pres">
      <dgm:prSet presAssocID="{B5D78A80-8A8D-41C7-87EC-8C7352167325}" presName="Name0" presStyleCnt="0">
        <dgm:presLayoutVars>
          <dgm:chMax val="1"/>
          <dgm:chPref val="1"/>
          <dgm:dir/>
          <dgm:animOne val="branch"/>
          <dgm:animLvl val="lvl"/>
        </dgm:presLayoutVars>
      </dgm:prSet>
      <dgm:spPr/>
    </dgm:pt>
    <dgm:pt modelId="{F66A8967-AE1A-44F7-B09D-A340CAD12A93}" type="pres">
      <dgm:prSet presAssocID="{3B386F52-A6AD-4A9F-AFAF-22E44EC4969F}" presName="Parent" presStyleLbl="node0" presStyleIdx="0" presStyleCnt="1" custScaleX="127088">
        <dgm:presLayoutVars>
          <dgm:chMax val="6"/>
          <dgm:chPref val="6"/>
        </dgm:presLayoutVars>
      </dgm:prSet>
      <dgm:spPr/>
    </dgm:pt>
    <dgm:pt modelId="{49623448-BE8F-4045-B9BD-ECCDCA60B88B}" type="pres">
      <dgm:prSet presAssocID="{C8360F6D-C10A-4C4F-8848-D7F2F4FD97DB}" presName="Accent1" presStyleCnt="0"/>
      <dgm:spPr/>
    </dgm:pt>
    <dgm:pt modelId="{63FB47B6-2881-484E-8862-BD3A5FCA75FA}" type="pres">
      <dgm:prSet presAssocID="{C8360F6D-C10A-4C4F-8848-D7F2F4FD97DB}" presName="Accent" presStyleLbl="bgShp" presStyleIdx="0" presStyleCnt="6"/>
      <dgm:spPr/>
    </dgm:pt>
    <dgm:pt modelId="{AD7EFA44-D8E0-46CD-9296-5C9C81C4E0C7}" type="pres">
      <dgm:prSet presAssocID="{C8360F6D-C10A-4C4F-8848-D7F2F4FD97DB}" presName="Child1" presStyleLbl="node1" presStyleIdx="0" presStyleCnt="6">
        <dgm:presLayoutVars>
          <dgm:chMax val="0"/>
          <dgm:chPref val="0"/>
          <dgm:bulletEnabled val="1"/>
        </dgm:presLayoutVars>
      </dgm:prSet>
      <dgm:spPr/>
    </dgm:pt>
    <dgm:pt modelId="{8CBE22AF-B401-4190-A753-DDF4CB90CE72}" type="pres">
      <dgm:prSet presAssocID="{1EF429C5-011D-4906-B82A-5A4902C248C7}" presName="Accent2" presStyleCnt="0"/>
      <dgm:spPr/>
    </dgm:pt>
    <dgm:pt modelId="{482B8230-7BD1-4D6B-9AC4-FEA4B3B8EBCB}" type="pres">
      <dgm:prSet presAssocID="{1EF429C5-011D-4906-B82A-5A4902C248C7}" presName="Accent" presStyleLbl="bgShp" presStyleIdx="1" presStyleCnt="6"/>
      <dgm:spPr/>
    </dgm:pt>
    <dgm:pt modelId="{F185AC67-BE4B-48E4-9A01-6AE5357C26C1}" type="pres">
      <dgm:prSet presAssocID="{1EF429C5-011D-4906-B82A-5A4902C248C7}" presName="Child2" presStyleLbl="node1" presStyleIdx="1" presStyleCnt="6" custLinFactNeighborX="13463" custLinFactNeighborY="-16907">
        <dgm:presLayoutVars>
          <dgm:chMax val="0"/>
          <dgm:chPref val="0"/>
          <dgm:bulletEnabled val="1"/>
        </dgm:presLayoutVars>
      </dgm:prSet>
      <dgm:spPr/>
    </dgm:pt>
    <dgm:pt modelId="{05E57F73-F257-4501-A0C3-5ED036E7BB41}" type="pres">
      <dgm:prSet presAssocID="{82468E6A-F7B3-4804-B174-3AF6C85DE9E7}" presName="Accent3" presStyleCnt="0"/>
      <dgm:spPr/>
    </dgm:pt>
    <dgm:pt modelId="{A9AC1E21-F353-4D2E-A8AF-E9AE8E4D73C5}" type="pres">
      <dgm:prSet presAssocID="{82468E6A-F7B3-4804-B174-3AF6C85DE9E7}" presName="Accent" presStyleLbl="bgShp" presStyleIdx="2" presStyleCnt="6"/>
      <dgm:spPr/>
    </dgm:pt>
    <dgm:pt modelId="{5FD1DDE0-B9D7-4F0E-84CB-AAC449E523CD}" type="pres">
      <dgm:prSet presAssocID="{82468E6A-F7B3-4804-B174-3AF6C85DE9E7}" presName="Child3" presStyleLbl="node1" presStyleIdx="2" presStyleCnt="6" custLinFactNeighborX="21029" custLinFactNeighborY="-26747">
        <dgm:presLayoutVars>
          <dgm:chMax val="0"/>
          <dgm:chPref val="0"/>
          <dgm:bulletEnabled val="1"/>
        </dgm:presLayoutVars>
      </dgm:prSet>
      <dgm:spPr/>
    </dgm:pt>
    <dgm:pt modelId="{5A4F2139-EF3B-40FF-A807-B3348C9487DB}" type="pres">
      <dgm:prSet presAssocID="{44373415-4BAF-4E8C-8FC7-B9F80F1244EC}" presName="Accent4" presStyleCnt="0"/>
      <dgm:spPr/>
    </dgm:pt>
    <dgm:pt modelId="{118C2F0A-BD64-44A9-A85A-47D356C54D85}" type="pres">
      <dgm:prSet presAssocID="{44373415-4BAF-4E8C-8FC7-B9F80F1244EC}" presName="Accent" presStyleLbl="bgShp" presStyleIdx="3" presStyleCnt="6"/>
      <dgm:spPr/>
    </dgm:pt>
    <dgm:pt modelId="{A249BFAA-3AE2-478D-91C8-298972A12DD3}" type="pres">
      <dgm:prSet presAssocID="{44373415-4BAF-4E8C-8FC7-B9F80F1244EC}" presName="Child4" presStyleLbl="node1" presStyleIdx="3" presStyleCnt="6" custLinFactNeighborX="43703" custLinFactNeighborY="2438">
        <dgm:presLayoutVars>
          <dgm:chMax val="0"/>
          <dgm:chPref val="0"/>
          <dgm:bulletEnabled val="1"/>
        </dgm:presLayoutVars>
      </dgm:prSet>
      <dgm:spPr/>
    </dgm:pt>
    <dgm:pt modelId="{CFCCA821-06D8-4EB2-A203-ACBEEB850771}" type="pres">
      <dgm:prSet presAssocID="{0E9E85D2-EA38-4540-9797-757838333C7A}" presName="Accent5" presStyleCnt="0"/>
      <dgm:spPr/>
    </dgm:pt>
    <dgm:pt modelId="{50897F74-8060-487E-A4B5-AF8141EB4C03}" type="pres">
      <dgm:prSet presAssocID="{0E9E85D2-EA38-4540-9797-757838333C7A}" presName="Accent" presStyleLbl="bgShp" presStyleIdx="4" presStyleCnt="6" custScaleX="121221" custScaleY="115959" custLinFactNeighborX="-26970" custLinFactNeighborY="47971"/>
      <dgm:spPr/>
    </dgm:pt>
    <dgm:pt modelId="{48E0B707-E4B0-47A5-8501-4B48E1D60285}" type="pres">
      <dgm:prSet presAssocID="{0E9E85D2-EA38-4540-9797-757838333C7A}" presName="Child5" presStyleLbl="node1" presStyleIdx="4" presStyleCnt="6" custScaleX="125790" custScaleY="108181" custLinFactNeighborX="19035" custLinFactNeighborY="55260">
        <dgm:presLayoutVars>
          <dgm:chMax val="0"/>
          <dgm:chPref val="0"/>
          <dgm:bulletEnabled val="1"/>
        </dgm:presLayoutVars>
      </dgm:prSet>
      <dgm:spPr>
        <a:prstGeom prst="hexagon">
          <a:avLst/>
        </a:prstGeom>
      </dgm:spPr>
    </dgm:pt>
    <dgm:pt modelId="{5AAFC55B-A5B2-4A03-A294-A72E027E8716}" type="pres">
      <dgm:prSet presAssocID="{FA1FF397-2026-481B-AB20-E046A21C4631}" presName="Accent6" presStyleCnt="0"/>
      <dgm:spPr/>
    </dgm:pt>
    <dgm:pt modelId="{7C296A0B-D559-4C85-87B1-E5DD756005BA}" type="pres">
      <dgm:prSet presAssocID="{FA1FF397-2026-481B-AB20-E046A21C4631}" presName="Accent" presStyleLbl="bgShp" presStyleIdx="5" presStyleCnt="6" custLinFactY="-100000" custLinFactNeighborX="419" custLinFactNeighborY="-143815"/>
      <dgm:spPr/>
    </dgm:pt>
    <dgm:pt modelId="{14B5E0C7-4BDD-4600-AE16-1DC076F2AB92}" type="pres">
      <dgm:prSet presAssocID="{FA1FF397-2026-481B-AB20-E046A21C4631}" presName="Child6" presStyleLbl="node1" presStyleIdx="5" presStyleCnt="6" custLinFactNeighborX="-9491" custLinFactNeighborY="-37769">
        <dgm:presLayoutVars>
          <dgm:chMax val="0"/>
          <dgm:chPref val="0"/>
          <dgm:bulletEnabled val="1"/>
        </dgm:presLayoutVars>
      </dgm:prSet>
      <dgm:spPr/>
    </dgm:pt>
  </dgm:ptLst>
  <dgm:cxnLst>
    <dgm:cxn modelId="{99001905-5DEE-4210-811D-95A0F3D69C3A}" type="presOf" srcId="{C8360F6D-C10A-4C4F-8848-D7F2F4FD97DB}" destId="{AD7EFA44-D8E0-46CD-9296-5C9C81C4E0C7}" srcOrd="0" destOrd="0" presId="urn:microsoft.com/office/officeart/2011/layout/HexagonRadial"/>
    <dgm:cxn modelId="{BE070207-9C9D-47CD-85F9-0445C4F0AFB6}" srcId="{3B386F52-A6AD-4A9F-AFAF-22E44EC4969F}" destId="{82468E6A-F7B3-4804-B174-3AF6C85DE9E7}" srcOrd="2" destOrd="0" parTransId="{35EAC785-3FC0-4882-AB1C-F1CE05684F06}" sibTransId="{697B7AA4-2986-43A4-8A84-39BEC2FFCCC5}"/>
    <dgm:cxn modelId="{01A40C0E-B4BA-48E8-BC49-3152D0D5671A}" srcId="{3B386F52-A6AD-4A9F-AFAF-22E44EC4969F}" destId="{44373415-4BAF-4E8C-8FC7-B9F80F1244EC}" srcOrd="3" destOrd="0" parTransId="{D115F870-66D4-4154-B70A-CD605B7FF846}" sibTransId="{E1F463FA-8754-405D-83CB-F5F67F1F931D}"/>
    <dgm:cxn modelId="{E9611710-D919-4492-89FC-99255F04ECB9}" srcId="{3B386F52-A6AD-4A9F-AFAF-22E44EC4969F}" destId="{1EF429C5-011D-4906-B82A-5A4902C248C7}" srcOrd="1" destOrd="0" parTransId="{97554A10-9B78-472C-832C-9ACBC505CB96}" sibTransId="{5CA12DA7-721A-4D73-9567-1B90874AEDA9}"/>
    <dgm:cxn modelId="{101DEE13-ABB6-4D8C-9B61-99A84E7C59E7}" srcId="{B5D78A80-8A8D-41C7-87EC-8C7352167325}" destId="{39845894-DE97-47B1-8C17-B55B1F6C130B}" srcOrd="3" destOrd="0" parTransId="{0D369D26-D604-422C-8878-C51623A9B12C}" sibTransId="{02018EDF-B471-4686-B81A-ACE565D092F4}"/>
    <dgm:cxn modelId="{30B0DB1A-8A35-4E31-9666-33EB91B1C0F3}" type="presOf" srcId="{B5D78A80-8A8D-41C7-87EC-8C7352167325}" destId="{D0003332-A8E6-4BF7-A9BC-57280D718E2D}" srcOrd="0" destOrd="0" presId="urn:microsoft.com/office/officeart/2011/layout/HexagonRadial"/>
    <dgm:cxn modelId="{93289222-8A7E-4D46-9210-BD734554F3D7}" srcId="{B5D78A80-8A8D-41C7-87EC-8C7352167325}" destId="{34059D6C-BD41-4BB3-8BC0-7CD5903170F8}" srcOrd="1" destOrd="0" parTransId="{A7760C62-9C08-4EBC-8E74-34C66419AB04}" sibTransId="{0E032901-A907-4207-8362-1EA557B8E699}"/>
    <dgm:cxn modelId="{54507326-23FF-4E69-BC7B-52C3C91A04C0}" type="presOf" srcId="{1EF429C5-011D-4906-B82A-5A4902C248C7}" destId="{F185AC67-BE4B-48E4-9A01-6AE5357C26C1}" srcOrd="0" destOrd="0" presId="urn:microsoft.com/office/officeart/2011/layout/HexagonRadial"/>
    <dgm:cxn modelId="{9EFBDF31-14FB-4277-BF0F-8919986A8144}" srcId="{3B386F52-A6AD-4A9F-AFAF-22E44EC4969F}" destId="{FA1FF397-2026-481B-AB20-E046A21C4631}" srcOrd="5" destOrd="0" parTransId="{F9B56F7D-2F12-470A-A731-04920CA637A1}" sibTransId="{18778BD9-E22F-430F-918B-460E92F2F61C}"/>
    <dgm:cxn modelId="{FACCC44B-1981-4467-BD87-217B4D5ECDFB}" type="presOf" srcId="{FA1FF397-2026-481B-AB20-E046A21C4631}" destId="{14B5E0C7-4BDD-4600-AE16-1DC076F2AB92}" srcOrd="0" destOrd="0" presId="urn:microsoft.com/office/officeart/2011/layout/HexagonRadial"/>
    <dgm:cxn modelId="{69FD7350-14FA-47AB-8551-A270E234E31A}" type="presOf" srcId="{0E9E85D2-EA38-4540-9797-757838333C7A}" destId="{48E0B707-E4B0-47A5-8501-4B48E1D60285}" srcOrd="0" destOrd="0" presId="urn:microsoft.com/office/officeart/2011/layout/HexagonRadial"/>
    <dgm:cxn modelId="{8B4A3097-5D26-4484-9985-EA8E9B6BFCB3}" srcId="{3B386F52-A6AD-4A9F-AFAF-22E44EC4969F}" destId="{3AFC3449-1276-44EB-B98E-455D5DA88F95}" srcOrd="7" destOrd="0" parTransId="{82E15BB7-4D64-4C04-A6A7-ED02D1D4B5D1}" sibTransId="{B96D0B21-D12A-4B54-BD33-8519F1A826E8}"/>
    <dgm:cxn modelId="{45A40EA6-36E9-4233-89CE-A7E4D7A6F553}" type="presOf" srcId="{44373415-4BAF-4E8C-8FC7-B9F80F1244EC}" destId="{A249BFAA-3AE2-478D-91C8-298972A12DD3}" srcOrd="0" destOrd="0" presId="urn:microsoft.com/office/officeart/2011/layout/HexagonRadial"/>
    <dgm:cxn modelId="{6F0FAEB0-8E57-4311-8343-AE08E956D657}" type="presOf" srcId="{3B386F52-A6AD-4A9F-AFAF-22E44EC4969F}" destId="{F66A8967-AE1A-44F7-B09D-A340CAD12A93}" srcOrd="0" destOrd="0" presId="urn:microsoft.com/office/officeart/2011/layout/HexagonRadial"/>
    <dgm:cxn modelId="{113340B4-CE69-4018-960B-54DAAC3C9C97}" srcId="{3B386F52-A6AD-4A9F-AFAF-22E44EC4969F}" destId="{FFBD7455-77AC-4445-AE42-23498480EBC4}" srcOrd="9" destOrd="0" parTransId="{2F6D24CA-3FC8-408E-9CFD-9690FBE4088C}" sibTransId="{5A629CB2-81AE-4D9B-87DA-B629A4A5E3D0}"/>
    <dgm:cxn modelId="{351EABC0-177B-4275-B2B2-3131921B87E6}" srcId="{3B386F52-A6AD-4A9F-AFAF-22E44EC4969F}" destId="{0E9E85D2-EA38-4540-9797-757838333C7A}" srcOrd="4" destOrd="0" parTransId="{0AF790DE-0C79-4902-A611-B083EEDDF19F}" sibTransId="{3C238E6E-E59C-4FCC-888B-B174256C0C81}"/>
    <dgm:cxn modelId="{19D65AC2-0041-401B-97C1-B7E858C9DFC5}" srcId="{B5D78A80-8A8D-41C7-87EC-8C7352167325}" destId="{3B386F52-A6AD-4A9F-AFAF-22E44EC4969F}" srcOrd="0" destOrd="0" parTransId="{4338FD50-D107-432B-AE97-293041C08326}" sibTransId="{7C4CC5DE-F363-4A33-B2BD-28DE6191D307}"/>
    <dgm:cxn modelId="{DA6656C3-B770-4ECA-B0C9-FBC8AE3EC3B0}" srcId="{B5D78A80-8A8D-41C7-87EC-8C7352167325}" destId="{978404BD-1810-46F3-8474-6AC163115CDB}" srcOrd="2" destOrd="0" parTransId="{5B6AA967-B5F2-4009-84FB-7C41CDF98772}" sibTransId="{E8F865DC-414C-4099-B438-1F15ACDEA058}"/>
    <dgm:cxn modelId="{E4216BD1-B46D-40BA-8E96-2CC48E141E5B}" srcId="{B5D78A80-8A8D-41C7-87EC-8C7352167325}" destId="{0277EA44-0CE0-4207-8BA8-DA51A8256BAC}" srcOrd="4" destOrd="0" parTransId="{AB237590-E9BE-4C6C-BC76-BFF9B4D7132B}" sibTransId="{23BFD841-963E-49AB-9931-EF7FE15899FE}"/>
    <dgm:cxn modelId="{E72DC3DE-C767-41D1-8761-5CB6A02FE8BD}" srcId="{3B386F52-A6AD-4A9F-AFAF-22E44EC4969F}" destId="{F84125DB-FB69-4A2A-AC32-DEAC43FE76E1}" srcOrd="6" destOrd="0" parTransId="{61FB3447-E16D-45F9-8AB1-CB2CDC50F62A}" sibTransId="{AF0F8AE3-D7A0-43BF-AB0C-AA293D489F19}"/>
    <dgm:cxn modelId="{3A9AFCE9-3F14-4A9F-89EB-E4E955631C8A}" srcId="{3B386F52-A6AD-4A9F-AFAF-22E44EC4969F}" destId="{C8360F6D-C10A-4C4F-8848-D7F2F4FD97DB}" srcOrd="0" destOrd="0" parTransId="{59B681B7-8781-421F-8773-799488AE0C99}" sibTransId="{41CC4C28-D3AD-4A31-BEA1-8E2F3C8BA870}"/>
    <dgm:cxn modelId="{C2C628EB-37DB-40A7-8A59-70F23113BCD5}" srcId="{3B386F52-A6AD-4A9F-AFAF-22E44EC4969F}" destId="{24C0B8BC-0DB2-45F9-BEE7-5ED716845A50}" srcOrd="8" destOrd="0" parTransId="{2A91AEDE-C283-4EED-A304-7317693F076F}" sibTransId="{2694AF1D-2C44-4948-B1F1-21D7B6F930C1}"/>
    <dgm:cxn modelId="{51EC00F8-E8AC-4DC8-B626-E5D03DFB905C}" type="presOf" srcId="{82468E6A-F7B3-4804-B174-3AF6C85DE9E7}" destId="{5FD1DDE0-B9D7-4F0E-84CB-AAC449E523CD}" srcOrd="0" destOrd="0" presId="urn:microsoft.com/office/officeart/2011/layout/HexagonRadial"/>
    <dgm:cxn modelId="{CC811715-8AA1-47B6-96ED-566AA55CBA4A}" type="presParOf" srcId="{D0003332-A8E6-4BF7-A9BC-57280D718E2D}" destId="{F66A8967-AE1A-44F7-B09D-A340CAD12A93}" srcOrd="0" destOrd="0" presId="urn:microsoft.com/office/officeart/2011/layout/HexagonRadial"/>
    <dgm:cxn modelId="{9997F427-1EBB-4176-B0BD-042174833119}" type="presParOf" srcId="{D0003332-A8E6-4BF7-A9BC-57280D718E2D}" destId="{49623448-BE8F-4045-B9BD-ECCDCA60B88B}" srcOrd="1" destOrd="0" presId="urn:microsoft.com/office/officeart/2011/layout/HexagonRadial"/>
    <dgm:cxn modelId="{1553FBAF-6A64-46C5-B7EA-BEE678450913}" type="presParOf" srcId="{49623448-BE8F-4045-B9BD-ECCDCA60B88B}" destId="{63FB47B6-2881-484E-8862-BD3A5FCA75FA}" srcOrd="0" destOrd="0" presId="urn:microsoft.com/office/officeart/2011/layout/HexagonRadial"/>
    <dgm:cxn modelId="{F88987DB-9C66-485F-8813-135667D69164}" type="presParOf" srcId="{D0003332-A8E6-4BF7-A9BC-57280D718E2D}" destId="{AD7EFA44-D8E0-46CD-9296-5C9C81C4E0C7}" srcOrd="2" destOrd="0" presId="urn:microsoft.com/office/officeart/2011/layout/HexagonRadial"/>
    <dgm:cxn modelId="{DE361E0F-0033-49BF-B6A3-95D6D9D01BBA}" type="presParOf" srcId="{D0003332-A8E6-4BF7-A9BC-57280D718E2D}" destId="{8CBE22AF-B401-4190-A753-DDF4CB90CE72}" srcOrd="3" destOrd="0" presId="urn:microsoft.com/office/officeart/2011/layout/HexagonRadial"/>
    <dgm:cxn modelId="{83E90F3E-21FF-4090-875C-7D4BD9215D65}" type="presParOf" srcId="{8CBE22AF-B401-4190-A753-DDF4CB90CE72}" destId="{482B8230-7BD1-4D6B-9AC4-FEA4B3B8EBCB}" srcOrd="0" destOrd="0" presId="urn:microsoft.com/office/officeart/2011/layout/HexagonRadial"/>
    <dgm:cxn modelId="{A2973813-19E5-4892-A4A3-D0BF07DA9442}" type="presParOf" srcId="{D0003332-A8E6-4BF7-A9BC-57280D718E2D}" destId="{F185AC67-BE4B-48E4-9A01-6AE5357C26C1}" srcOrd="4" destOrd="0" presId="urn:microsoft.com/office/officeart/2011/layout/HexagonRadial"/>
    <dgm:cxn modelId="{D0D08EC6-57B2-439D-8385-F9C174C5EBE7}" type="presParOf" srcId="{D0003332-A8E6-4BF7-A9BC-57280D718E2D}" destId="{05E57F73-F257-4501-A0C3-5ED036E7BB41}" srcOrd="5" destOrd="0" presId="urn:microsoft.com/office/officeart/2011/layout/HexagonRadial"/>
    <dgm:cxn modelId="{C3498C35-8038-4B13-B156-FBC77006844B}" type="presParOf" srcId="{05E57F73-F257-4501-A0C3-5ED036E7BB41}" destId="{A9AC1E21-F353-4D2E-A8AF-E9AE8E4D73C5}" srcOrd="0" destOrd="0" presId="urn:microsoft.com/office/officeart/2011/layout/HexagonRadial"/>
    <dgm:cxn modelId="{B41E4980-4FE4-4CBB-A664-A156EBD90432}" type="presParOf" srcId="{D0003332-A8E6-4BF7-A9BC-57280D718E2D}" destId="{5FD1DDE0-B9D7-4F0E-84CB-AAC449E523CD}" srcOrd="6" destOrd="0" presId="urn:microsoft.com/office/officeart/2011/layout/HexagonRadial"/>
    <dgm:cxn modelId="{1D7EB3BA-8B88-4B21-9FDB-23333420AA3D}" type="presParOf" srcId="{D0003332-A8E6-4BF7-A9BC-57280D718E2D}" destId="{5A4F2139-EF3B-40FF-A807-B3348C9487DB}" srcOrd="7" destOrd="0" presId="urn:microsoft.com/office/officeart/2011/layout/HexagonRadial"/>
    <dgm:cxn modelId="{B38DAC35-07FB-4A9E-8E3D-8A375F8C60C2}" type="presParOf" srcId="{5A4F2139-EF3B-40FF-A807-B3348C9487DB}" destId="{118C2F0A-BD64-44A9-A85A-47D356C54D85}" srcOrd="0" destOrd="0" presId="urn:microsoft.com/office/officeart/2011/layout/HexagonRadial"/>
    <dgm:cxn modelId="{06A8402D-6CB5-48A7-B21E-346A84925907}" type="presParOf" srcId="{D0003332-A8E6-4BF7-A9BC-57280D718E2D}" destId="{A249BFAA-3AE2-478D-91C8-298972A12DD3}" srcOrd="8" destOrd="0" presId="urn:microsoft.com/office/officeart/2011/layout/HexagonRadial"/>
    <dgm:cxn modelId="{A6221422-20D4-4475-B838-D52D0462B18C}" type="presParOf" srcId="{D0003332-A8E6-4BF7-A9BC-57280D718E2D}" destId="{CFCCA821-06D8-4EB2-A203-ACBEEB850771}" srcOrd="9" destOrd="0" presId="urn:microsoft.com/office/officeart/2011/layout/HexagonRadial"/>
    <dgm:cxn modelId="{4B529B59-9283-4926-92E4-ED6049D7D649}" type="presParOf" srcId="{CFCCA821-06D8-4EB2-A203-ACBEEB850771}" destId="{50897F74-8060-487E-A4B5-AF8141EB4C03}" srcOrd="0" destOrd="0" presId="urn:microsoft.com/office/officeart/2011/layout/HexagonRadial"/>
    <dgm:cxn modelId="{4630F2F8-219B-41D0-88A1-D06C06D611A2}" type="presParOf" srcId="{D0003332-A8E6-4BF7-A9BC-57280D718E2D}" destId="{48E0B707-E4B0-47A5-8501-4B48E1D60285}" srcOrd="10" destOrd="0" presId="urn:microsoft.com/office/officeart/2011/layout/HexagonRadial"/>
    <dgm:cxn modelId="{18341DD7-9497-4DA8-B418-6D667378BFE2}" type="presParOf" srcId="{D0003332-A8E6-4BF7-A9BC-57280D718E2D}" destId="{5AAFC55B-A5B2-4A03-A294-A72E027E8716}" srcOrd="11" destOrd="0" presId="urn:microsoft.com/office/officeart/2011/layout/HexagonRadial"/>
    <dgm:cxn modelId="{57567046-C0AE-4E1B-A7FE-7180FF115090}" type="presParOf" srcId="{5AAFC55B-A5B2-4A03-A294-A72E027E8716}" destId="{7C296A0B-D559-4C85-87B1-E5DD756005BA}" srcOrd="0" destOrd="0" presId="urn:microsoft.com/office/officeart/2011/layout/HexagonRadial"/>
    <dgm:cxn modelId="{8E0A9B2F-152D-4A85-AAF0-8CFB54B965F8}" type="presParOf" srcId="{D0003332-A8E6-4BF7-A9BC-57280D718E2D}" destId="{14B5E0C7-4BDD-4600-AE16-1DC076F2AB9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7A1750-3104-4DE4-BC23-865F58BC197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2B50DC5-637E-4425-A2E4-E976BE79835C}">
      <dgm:prSet/>
      <dgm:spPr/>
      <dgm:t>
        <a:bodyPr/>
        <a:lstStyle/>
        <a:p>
          <a:r>
            <a:rPr lang="en-US" b="0" i="0"/>
            <a:t>an individual level (personal RC)-</a:t>
          </a:r>
          <a:endParaRPr lang="en-US"/>
        </a:p>
      </dgm:t>
    </dgm:pt>
    <dgm:pt modelId="{2EA47454-0C76-4136-834F-A1D3E1419813}" type="parTrans" cxnId="{596EFE76-DCC7-486A-B98C-F51381D07AAD}">
      <dgm:prSet/>
      <dgm:spPr/>
      <dgm:t>
        <a:bodyPr/>
        <a:lstStyle/>
        <a:p>
          <a:endParaRPr lang="en-US"/>
        </a:p>
      </dgm:t>
    </dgm:pt>
    <dgm:pt modelId="{AA77FC23-7989-4A3B-A586-DF8B7D35B222}" type="sibTrans" cxnId="{596EFE76-DCC7-486A-B98C-F51381D07AAD}">
      <dgm:prSet/>
      <dgm:spPr/>
      <dgm:t>
        <a:bodyPr/>
        <a:lstStyle/>
        <a:p>
          <a:endParaRPr lang="en-US"/>
        </a:p>
      </dgm:t>
    </dgm:pt>
    <dgm:pt modelId="{6223DB96-901F-4BC3-9C58-EBB025EA47EC}">
      <dgm:prSet custT="1"/>
      <dgm:spPr/>
      <dgm:t>
        <a:bodyPr/>
        <a:lstStyle/>
        <a:p>
          <a:r>
            <a:rPr lang="en-US" sz="1600" b="0" i="0" dirty="0"/>
            <a:t>Personal RC refers to all the tangible and intangible resources and capacities at the level of the individual that are supportive of recovery, including a range of material resources and personal characteristics.</a:t>
          </a:r>
          <a:endParaRPr lang="en-US" sz="1600" dirty="0"/>
        </a:p>
      </dgm:t>
    </dgm:pt>
    <dgm:pt modelId="{78C9651B-42A1-49FE-9AA4-28E2BAC336A4}" type="parTrans" cxnId="{3A2DE493-BFC0-4D08-9C01-6A672CCF4DEC}">
      <dgm:prSet/>
      <dgm:spPr/>
      <dgm:t>
        <a:bodyPr/>
        <a:lstStyle/>
        <a:p>
          <a:endParaRPr lang="en-US"/>
        </a:p>
      </dgm:t>
    </dgm:pt>
    <dgm:pt modelId="{54576133-AD71-45B0-B0ED-80F82FCBB6E9}" type="sibTrans" cxnId="{3A2DE493-BFC0-4D08-9C01-6A672CCF4DEC}">
      <dgm:prSet/>
      <dgm:spPr/>
      <dgm:t>
        <a:bodyPr/>
        <a:lstStyle/>
        <a:p>
          <a:endParaRPr lang="en-US"/>
        </a:p>
      </dgm:t>
    </dgm:pt>
    <dgm:pt modelId="{526350D1-F055-4BCA-A2ED-8EAB89136BF4}">
      <dgm:prSet/>
      <dgm:spPr/>
      <dgm:t>
        <a:bodyPr/>
        <a:lstStyle/>
        <a:p>
          <a:r>
            <a:rPr lang="en-US"/>
            <a:t>an inter-individual level (social RC)-</a:t>
          </a:r>
        </a:p>
      </dgm:t>
    </dgm:pt>
    <dgm:pt modelId="{AD8D77EA-81D7-468D-BF41-3A4B482A3465}" type="parTrans" cxnId="{C39F9147-F1E6-4DFD-BF5D-A6BF98816FE4}">
      <dgm:prSet/>
      <dgm:spPr/>
      <dgm:t>
        <a:bodyPr/>
        <a:lstStyle/>
        <a:p>
          <a:endParaRPr lang="en-US"/>
        </a:p>
      </dgm:t>
    </dgm:pt>
    <dgm:pt modelId="{4A48AD72-A8CB-4BB2-9933-6DEE89B60717}" type="sibTrans" cxnId="{C39F9147-F1E6-4DFD-BF5D-A6BF98816FE4}">
      <dgm:prSet/>
      <dgm:spPr/>
      <dgm:t>
        <a:bodyPr/>
        <a:lstStyle/>
        <a:p>
          <a:endParaRPr lang="en-US"/>
        </a:p>
      </dgm:t>
    </dgm:pt>
    <dgm:pt modelId="{685F2E04-0A21-4803-A5C9-4BC93535D89A}">
      <dgm:prSet custT="1"/>
      <dgm:spPr/>
      <dgm:t>
        <a:bodyPr/>
        <a:lstStyle/>
        <a:p>
          <a:r>
            <a:rPr lang="en-US" sz="1600" dirty="0"/>
            <a:t>Social RC relates to all the instrumental and expressive social capital that is accessible to the recovering individual through their relationships and social networks. </a:t>
          </a:r>
        </a:p>
      </dgm:t>
    </dgm:pt>
    <dgm:pt modelId="{B0C7D95B-F06D-4C9A-A0B5-FAD42012B42E}" type="parTrans" cxnId="{2F6548E9-26A7-4C34-BAD5-F7021E3FC7A8}">
      <dgm:prSet/>
      <dgm:spPr/>
      <dgm:t>
        <a:bodyPr/>
        <a:lstStyle/>
        <a:p>
          <a:endParaRPr lang="en-US"/>
        </a:p>
      </dgm:t>
    </dgm:pt>
    <dgm:pt modelId="{BD7B047C-13A4-4331-9988-E14129E77ED3}" type="sibTrans" cxnId="{2F6548E9-26A7-4C34-BAD5-F7021E3FC7A8}">
      <dgm:prSet/>
      <dgm:spPr/>
      <dgm:t>
        <a:bodyPr/>
        <a:lstStyle/>
        <a:p>
          <a:endParaRPr lang="en-US"/>
        </a:p>
      </dgm:t>
    </dgm:pt>
    <dgm:pt modelId="{75E501C6-CD0D-436D-9E35-F4765DE77B6A}">
      <dgm:prSet/>
      <dgm:spPr/>
      <dgm:t>
        <a:bodyPr/>
        <a:lstStyle/>
        <a:p>
          <a:r>
            <a:rPr lang="en-US" dirty="0"/>
            <a:t>a broader environmental level (community RC)</a:t>
          </a:r>
        </a:p>
      </dgm:t>
    </dgm:pt>
    <dgm:pt modelId="{4DC658FC-7723-436E-90ED-7E73AA0A2ACE}" type="parTrans" cxnId="{D832958B-4395-4AD4-8A50-1B7BA5458B07}">
      <dgm:prSet/>
      <dgm:spPr/>
      <dgm:t>
        <a:bodyPr/>
        <a:lstStyle/>
        <a:p>
          <a:endParaRPr lang="en-US"/>
        </a:p>
      </dgm:t>
    </dgm:pt>
    <dgm:pt modelId="{6391C9B5-F949-4EE1-9886-32871D86F228}" type="sibTrans" cxnId="{D832958B-4395-4AD4-8A50-1B7BA5458B07}">
      <dgm:prSet/>
      <dgm:spPr/>
      <dgm:t>
        <a:bodyPr/>
        <a:lstStyle/>
        <a:p>
          <a:endParaRPr lang="en-US"/>
        </a:p>
      </dgm:t>
    </dgm:pt>
    <dgm:pt modelId="{F9FE2170-3779-4E70-A8E9-4912E45805F7}">
      <dgm:prSet custT="1"/>
      <dgm:spPr/>
      <dgm:t>
        <a:bodyPr/>
        <a:lstStyle/>
        <a:p>
          <a:r>
            <a:rPr lang="en-US" sz="1600" dirty="0"/>
            <a:t>Community RC relates to </a:t>
          </a:r>
          <a:r>
            <a:rPr lang="en-US" sz="1600" b="0" i="0" dirty="0">
              <a:solidFill>
                <a:srgbClr val="3D4246"/>
              </a:solidFill>
              <a:effectLst/>
              <a:latin typeface="Roboto" panose="02000000000000000000" pitchFamily="2" charset="0"/>
            </a:rPr>
            <a:t>access to local community resources such as reasonable housing, training, employment opportunities, and transportation</a:t>
          </a:r>
          <a:endParaRPr lang="en-US" sz="1600" dirty="0"/>
        </a:p>
      </dgm:t>
    </dgm:pt>
    <dgm:pt modelId="{19263A15-9EDA-45CD-841B-34148ACCBA0C}" type="parTrans" cxnId="{44B25B18-42F3-43EC-9784-06C1414CCE5E}">
      <dgm:prSet/>
      <dgm:spPr/>
      <dgm:t>
        <a:bodyPr/>
        <a:lstStyle/>
        <a:p>
          <a:endParaRPr lang="en-US"/>
        </a:p>
      </dgm:t>
    </dgm:pt>
    <dgm:pt modelId="{243239D6-159E-4825-B427-BDCF4FF920EC}" type="sibTrans" cxnId="{44B25B18-42F3-43EC-9784-06C1414CCE5E}">
      <dgm:prSet/>
      <dgm:spPr/>
      <dgm:t>
        <a:bodyPr/>
        <a:lstStyle/>
        <a:p>
          <a:endParaRPr lang="en-US"/>
        </a:p>
      </dgm:t>
    </dgm:pt>
    <dgm:pt modelId="{93A89D31-B07C-46D1-B06C-62DA120B1074}" type="pres">
      <dgm:prSet presAssocID="{2B7A1750-3104-4DE4-BC23-865F58BC197B}" presName="Name0" presStyleCnt="0">
        <dgm:presLayoutVars>
          <dgm:dir/>
          <dgm:animLvl val="lvl"/>
          <dgm:resizeHandles val="exact"/>
        </dgm:presLayoutVars>
      </dgm:prSet>
      <dgm:spPr/>
    </dgm:pt>
    <dgm:pt modelId="{B5A0A4C9-9983-4DD9-A4F8-44AAE960C394}" type="pres">
      <dgm:prSet presAssocID="{E2B50DC5-637E-4425-A2E4-E976BE79835C}" presName="linNode" presStyleCnt="0"/>
      <dgm:spPr/>
    </dgm:pt>
    <dgm:pt modelId="{7CE1CCED-BABE-4DCB-BEE4-5D25BEC30211}" type="pres">
      <dgm:prSet presAssocID="{E2B50DC5-637E-4425-A2E4-E976BE79835C}" presName="parentText" presStyleLbl="node1" presStyleIdx="0" presStyleCnt="3">
        <dgm:presLayoutVars>
          <dgm:chMax val="1"/>
          <dgm:bulletEnabled val="1"/>
        </dgm:presLayoutVars>
      </dgm:prSet>
      <dgm:spPr/>
    </dgm:pt>
    <dgm:pt modelId="{B93E2A57-8583-4995-85F6-FD002B171CF9}" type="pres">
      <dgm:prSet presAssocID="{E2B50DC5-637E-4425-A2E4-E976BE79835C}" presName="descendantText" presStyleLbl="alignAccFollowNode1" presStyleIdx="0" presStyleCnt="3">
        <dgm:presLayoutVars>
          <dgm:bulletEnabled val="1"/>
        </dgm:presLayoutVars>
      </dgm:prSet>
      <dgm:spPr/>
    </dgm:pt>
    <dgm:pt modelId="{A7949F4C-2D56-4DE1-9967-2C0871EA938E}" type="pres">
      <dgm:prSet presAssocID="{AA77FC23-7989-4A3B-A586-DF8B7D35B222}" presName="sp" presStyleCnt="0"/>
      <dgm:spPr/>
    </dgm:pt>
    <dgm:pt modelId="{49B52E8D-A267-4807-9D53-6FEF18195E8D}" type="pres">
      <dgm:prSet presAssocID="{526350D1-F055-4BCA-A2ED-8EAB89136BF4}" presName="linNode" presStyleCnt="0"/>
      <dgm:spPr/>
    </dgm:pt>
    <dgm:pt modelId="{A6FD3CAA-02FB-4594-9C7F-7B4A119D7A7E}" type="pres">
      <dgm:prSet presAssocID="{526350D1-F055-4BCA-A2ED-8EAB89136BF4}" presName="parentText" presStyleLbl="node1" presStyleIdx="1" presStyleCnt="3">
        <dgm:presLayoutVars>
          <dgm:chMax val="1"/>
          <dgm:bulletEnabled val="1"/>
        </dgm:presLayoutVars>
      </dgm:prSet>
      <dgm:spPr/>
    </dgm:pt>
    <dgm:pt modelId="{A268E729-1AC5-47F0-A1EB-A84B35A445B2}" type="pres">
      <dgm:prSet presAssocID="{526350D1-F055-4BCA-A2ED-8EAB89136BF4}" presName="descendantText" presStyleLbl="alignAccFollowNode1" presStyleIdx="1" presStyleCnt="3">
        <dgm:presLayoutVars>
          <dgm:bulletEnabled val="1"/>
        </dgm:presLayoutVars>
      </dgm:prSet>
      <dgm:spPr/>
    </dgm:pt>
    <dgm:pt modelId="{FE2C777B-9711-4089-AD57-E2E16FCD07B3}" type="pres">
      <dgm:prSet presAssocID="{4A48AD72-A8CB-4BB2-9933-6DEE89B60717}" presName="sp" presStyleCnt="0"/>
      <dgm:spPr/>
    </dgm:pt>
    <dgm:pt modelId="{C9B50506-B8C0-462D-AE9F-6D8477AEF12C}" type="pres">
      <dgm:prSet presAssocID="{75E501C6-CD0D-436D-9E35-F4765DE77B6A}" presName="linNode" presStyleCnt="0"/>
      <dgm:spPr/>
    </dgm:pt>
    <dgm:pt modelId="{276F8219-0813-4C89-9773-98DE77D06665}" type="pres">
      <dgm:prSet presAssocID="{75E501C6-CD0D-436D-9E35-F4765DE77B6A}" presName="parentText" presStyleLbl="node1" presStyleIdx="2" presStyleCnt="3">
        <dgm:presLayoutVars>
          <dgm:chMax val="1"/>
          <dgm:bulletEnabled val="1"/>
        </dgm:presLayoutVars>
      </dgm:prSet>
      <dgm:spPr/>
    </dgm:pt>
    <dgm:pt modelId="{41453E73-377C-42B1-941F-E8127DA3E895}" type="pres">
      <dgm:prSet presAssocID="{75E501C6-CD0D-436D-9E35-F4765DE77B6A}" presName="descendantText" presStyleLbl="alignAccFollowNode1" presStyleIdx="2" presStyleCnt="3">
        <dgm:presLayoutVars>
          <dgm:bulletEnabled val="1"/>
        </dgm:presLayoutVars>
      </dgm:prSet>
      <dgm:spPr/>
    </dgm:pt>
  </dgm:ptLst>
  <dgm:cxnLst>
    <dgm:cxn modelId="{4C610B0D-2470-4129-BAF5-C62DFF70D3A2}" type="presOf" srcId="{6223DB96-901F-4BC3-9C58-EBB025EA47EC}" destId="{B93E2A57-8583-4995-85F6-FD002B171CF9}" srcOrd="0" destOrd="0" presId="urn:microsoft.com/office/officeart/2005/8/layout/vList5"/>
    <dgm:cxn modelId="{44B25B18-42F3-43EC-9784-06C1414CCE5E}" srcId="{75E501C6-CD0D-436D-9E35-F4765DE77B6A}" destId="{F9FE2170-3779-4E70-A8E9-4912E45805F7}" srcOrd="0" destOrd="0" parTransId="{19263A15-9EDA-45CD-841B-34148ACCBA0C}" sibTransId="{243239D6-159E-4825-B427-BDCF4FF920EC}"/>
    <dgm:cxn modelId="{D509781B-8FBE-4FDA-B817-3AF4884F3939}" type="presOf" srcId="{E2B50DC5-637E-4425-A2E4-E976BE79835C}" destId="{7CE1CCED-BABE-4DCB-BEE4-5D25BEC30211}" srcOrd="0" destOrd="0" presId="urn:microsoft.com/office/officeart/2005/8/layout/vList5"/>
    <dgm:cxn modelId="{33037E5C-DA10-4C8C-AA7C-5EE97FAB590E}" type="presOf" srcId="{75E501C6-CD0D-436D-9E35-F4765DE77B6A}" destId="{276F8219-0813-4C89-9773-98DE77D06665}" srcOrd="0" destOrd="0" presId="urn:microsoft.com/office/officeart/2005/8/layout/vList5"/>
    <dgm:cxn modelId="{2D3AD15F-AF46-48EE-80EE-2BFA4090AFF8}" type="presOf" srcId="{F9FE2170-3779-4E70-A8E9-4912E45805F7}" destId="{41453E73-377C-42B1-941F-E8127DA3E895}" srcOrd="0" destOrd="0" presId="urn:microsoft.com/office/officeart/2005/8/layout/vList5"/>
    <dgm:cxn modelId="{C39F9147-F1E6-4DFD-BF5D-A6BF98816FE4}" srcId="{2B7A1750-3104-4DE4-BC23-865F58BC197B}" destId="{526350D1-F055-4BCA-A2ED-8EAB89136BF4}" srcOrd="1" destOrd="0" parTransId="{AD8D77EA-81D7-468D-BF41-3A4B482A3465}" sibTransId="{4A48AD72-A8CB-4BB2-9933-6DEE89B60717}"/>
    <dgm:cxn modelId="{596EFE76-DCC7-486A-B98C-F51381D07AAD}" srcId="{2B7A1750-3104-4DE4-BC23-865F58BC197B}" destId="{E2B50DC5-637E-4425-A2E4-E976BE79835C}" srcOrd="0" destOrd="0" parTransId="{2EA47454-0C76-4136-834F-A1D3E1419813}" sibTransId="{AA77FC23-7989-4A3B-A586-DF8B7D35B222}"/>
    <dgm:cxn modelId="{D832958B-4395-4AD4-8A50-1B7BA5458B07}" srcId="{2B7A1750-3104-4DE4-BC23-865F58BC197B}" destId="{75E501C6-CD0D-436D-9E35-F4765DE77B6A}" srcOrd="2" destOrd="0" parTransId="{4DC658FC-7723-436E-90ED-7E73AA0A2ACE}" sibTransId="{6391C9B5-F949-4EE1-9886-32871D86F228}"/>
    <dgm:cxn modelId="{3A2DE493-BFC0-4D08-9C01-6A672CCF4DEC}" srcId="{E2B50DC5-637E-4425-A2E4-E976BE79835C}" destId="{6223DB96-901F-4BC3-9C58-EBB025EA47EC}" srcOrd="0" destOrd="0" parTransId="{78C9651B-42A1-49FE-9AA4-28E2BAC336A4}" sibTransId="{54576133-AD71-45B0-B0ED-80F82FCBB6E9}"/>
    <dgm:cxn modelId="{774531A0-33AA-40F4-B5DB-3C3295E59323}" type="presOf" srcId="{2B7A1750-3104-4DE4-BC23-865F58BC197B}" destId="{93A89D31-B07C-46D1-B06C-62DA120B1074}" srcOrd="0" destOrd="0" presId="urn:microsoft.com/office/officeart/2005/8/layout/vList5"/>
    <dgm:cxn modelId="{DD3CB3D8-2444-40EF-B129-000974D6EA00}" type="presOf" srcId="{685F2E04-0A21-4803-A5C9-4BC93535D89A}" destId="{A268E729-1AC5-47F0-A1EB-A84B35A445B2}" srcOrd="0" destOrd="0" presId="urn:microsoft.com/office/officeart/2005/8/layout/vList5"/>
    <dgm:cxn modelId="{15F7D8E0-DCF0-43F3-98C9-0238F710BD4E}" type="presOf" srcId="{526350D1-F055-4BCA-A2ED-8EAB89136BF4}" destId="{A6FD3CAA-02FB-4594-9C7F-7B4A119D7A7E}" srcOrd="0" destOrd="0" presId="urn:microsoft.com/office/officeart/2005/8/layout/vList5"/>
    <dgm:cxn modelId="{2F6548E9-26A7-4C34-BAD5-F7021E3FC7A8}" srcId="{526350D1-F055-4BCA-A2ED-8EAB89136BF4}" destId="{685F2E04-0A21-4803-A5C9-4BC93535D89A}" srcOrd="0" destOrd="0" parTransId="{B0C7D95B-F06D-4C9A-A0B5-FAD42012B42E}" sibTransId="{BD7B047C-13A4-4331-9988-E14129E77ED3}"/>
    <dgm:cxn modelId="{9564CA38-B1D7-45F6-8F75-33A5684EC472}" type="presParOf" srcId="{93A89D31-B07C-46D1-B06C-62DA120B1074}" destId="{B5A0A4C9-9983-4DD9-A4F8-44AAE960C394}" srcOrd="0" destOrd="0" presId="urn:microsoft.com/office/officeart/2005/8/layout/vList5"/>
    <dgm:cxn modelId="{D1EC86AA-2F19-49BB-9F72-43DCA4776589}" type="presParOf" srcId="{B5A0A4C9-9983-4DD9-A4F8-44AAE960C394}" destId="{7CE1CCED-BABE-4DCB-BEE4-5D25BEC30211}" srcOrd="0" destOrd="0" presId="urn:microsoft.com/office/officeart/2005/8/layout/vList5"/>
    <dgm:cxn modelId="{AFC2A186-CF25-48CC-BD32-38A7379406A3}" type="presParOf" srcId="{B5A0A4C9-9983-4DD9-A4F8-44AAE960C394}" destId="{B93E2A57-8583-4995-85F6-FD002B171CF9}" srcOrd="1" destOrd="0" presId="urn:microsoft.com/office/officeart/2005/8/layout/vList5"/>
    <dgm:cxn modelId="{6352D6AA-85A5-44A1-BE14-E3640E610F29}" type="presParOf" srcId="{93A89D31-B07C-46D1-B06C-62DA120B1074}" destId="{A7949F4C-2D56-4DE1-9967-2C0871EA938E}" srcOrd="1" destOrd="0" presId="urn:microsoft.com/office/officeart/2005/8/layout/vList5"/>
    <dgm:cxn modelId="{667F5DD0-2CF2-4492-A839-157402B04CF1}" type="presParOf" srcId="{93A89D31-B07C-46D1-B06C-62DA120B1074}" destId="{49B52E8D-A267-4807-9D53-6FEF18195E8D}" srcOrd="2" destOrd="0" presId="urn:microsoft.com/office/officeart/2005/8/layout/vList5"/>
    <dgm:cxn modelId="{C0603DA5-FB6D-4B11-AE62-142CB1C22014}" type="presParOf" srcId="{49B52E8D-A267-4807-9D53-6FEF18195E8D}" destId="{A6FD3CAA-02FB-4594-9C7F-7B4A119D7A7E}" srcOrd="0" destOrd="0" presId="urn:microsoft.com/office/officeart/2005/8/layout/vList5"/>
    <dgm:cxn modelId="{B7EB1D22-5551-4E10-9D37-0D38ACDA24F8}" type="presParOf" srcId="{49B52E8D-A267-4807-9D53-6FEF18195E8D}" destId="{A268E729-1AC5-47F0-A1EB-A84B35A445B2}" srcOrd="1" destOrd="0" presId="urn:microsoft.com/office/officeart/2005/8/layout/vList5"/>
    <dgm:cxn modelId="{C1F034CE-C04F-46F5-8826-6332FF060CDE}" type="presParOf" srcId="{93A89D31-B07C-46D1-B06C-62DA120B1074}" destId="{FE2C777B-9711-4089-AD57-E2E16FCD07B3}" srcOrd="3" destOrd="0" presId="urn:microsoft.com/office/officeart/2005/8/layout/vList5"/>
    <dgm:cxn modelId="{3340FCB0-3A17-4301-8B70-B8A88FD3C779}" type="presParOf" srcId="{93A89D31-B07C-46D1-B06C-62DA120B1074}" destId="{C9B50506-B8C0-462D-AE9F-6D8477AEF12C}" srcOrd="4" destOrd="0" presId="urn:microsoft.com/office/officeart/2005/8/layout/vList5"/>
    <dgm:cxn modelId="{8B4848EB-1A63-4F44-8893-8E7F4EF76393}" type="presParOf" srcId="{C9B50506-B8C0-462D-AE9F-6D8477AEF12C}" destId="{276F8219-0813-4C89-9773-98DE77D06665}" srcOrd="0" destOrd="0" presId="urn:microsoft.com/office/officeart/2005/8/layout/vList5"/>
    <dgm:cxn modelId="{1764EA37-5C15-4B79-B666-D2786A3F0943}" type="presParOf" srcId="{C9B50506-B8C0-462D-AE9F-6D8477AEF12C}" destId="{41453E73-377C-42B1-941F-E8127DA3E8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B431AB-87DF-4ACC-BD87-1F1DCE4AA7A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AACA6FA-E8F0-4FAA-AFAB-FA2924804458}">
      <dgm:prSet/>
      <dgm:spPr/>
      <dgm:t>
        <a:bodyPr/>
        <a:lstStyle/>
        <a:p>
          <a:r>
            <a:rPr lang="en-US" b="1"/>
            <a:t>Unmet Needs: </a:t>
          </a:r>
          <a:r>
            <a:rPr lang="en-US"/>
            <a:t>My perception of shortfalls or unmet needs in the professional support and help I receive in areas such as housing, substance use, employment, relationships, and primary and mental health. Discovery Cards include twenty-five (25) items to explore. Examples include:</a:t>
          </a:r>
        </a:p>
      </dgm:t>
    </dgm:pt>
    <dgm:pt modelId="{7E99F4D7-03A3-40C2-887B-87183FFD2A5F}" type="parTrans" cxnId="{F6AB709B-4718-4049-B40C-9B36DEFF2828}">
      <dgm:prSet/>
      <dgm:spPr/>
      <dgm:t>
        <a:bodyPr/>
        <a:lstStyle/>
        <a:p>
          <a:endParaRPr lang="en-US"/>
        </a:p>
      </dgm:t>
    </dgm:pt>
    <dgm:pt modelId="{AAA92832-331D-45C1-B04A-02F0FB3D528C}" type="sibTrans" cxnId="{F6AB709B-4718-4049-B40C-9B36DEFF2828}">
      <dgm:prSet/>
      <dgm:spPr/>
      <dgm:t>
        <a:bodyPr/>
        <a:lstStyle/>
        <a:p>
          <a:endParaRPr lang="en-US"/>
        </a:p>
      </dgm:t>
    </dgm:pt>
    <dgm:pt modelId="{5F40A997-2F72-4934-A9EC-514140E6D119}">
      <dgm:prSet/>
      <dgm:spPr/>
      <dgm:t>
        <a:bodyPr/>
        <a:lstStyle/>
        <a:p>
          <a:r>
            <a:rPr lang="en-US"/>
            <a:t>I have not addressed my substance use counseling or treatment needs</a:t>
          </a:r>
        </a:p>
      </dgm:t>
    </dgm:pt>
    <dgm:pt modelId="{85DE7398-1F7D-4831-97A7-7B4FB4913DEF}" type="parTrans" cxnId="{BCC9A196-7A4B-4498-BB1B-923FB857E0B1}">
      <dgm:prSet/>
      <dgm:spPr/>
      <dgm:t>
        <a:bodyPr/>
        <a:lstStyle/>
        <a:p>
          <a:endParaRPr lang="en-US"/>
        </a:p>
      </dgm:t>
    </dgm:pt>
    <dgm:pt modelId="{E357FD20-AE2D-45F5-B64E-AA394752BEBA}" type="sibTrans" cxnId="{BCC9A196-7A4B-4498-BB1B-923FB857E0B1}">
      <dgm:prSet/>
      <dgm:spPr/>
      <dgm:t>
        <a:bodyPr/>
        <a:lstStyle/>
        <a:p>
          <a:endParaRPr lang="en-US"/>
        </a:p>
      </dgm:t>
    </dgm:pt>
    <dgm:pt modelId="{99DE80A8-D12A-4421-9E6B-9D765D3C0A8E}">
      <dgm:prSet/>
      <dgm:spPr/>
      <dgm:t>
        <a:bodyPr/>
        <a:lstStyle/>
        <a:p>
          <a:r>
            <a:rPr lang="en-US"/>
            <a:t>I do not have safe and secure housing</a:t>
          </a:r>
        </a:p>
      </dgm:t>
    </dgm:pt>
    <dgm:pt modelId="{E913A7A5-DC65-4342-B873-B2A03A615ADB}" type="parTrans" cxnId="{20050743-888A-42D5-9DA1-5AC216E59130}">
      <dgm:prSet/>
      <dgm:spPr/>
      <dgm:t>
        <a:bodyPr/>
        <a:lstStyle/>
        <a:p>
          <a:endParaRPr lang="en-US"/>
        </a:p>
      </dgm:t>
    </dgm:pt>
    <dgm:pt modelId="{A49F9C7B-0F75-44E3-828B-9AA7EFFA0F4D}" type="sibTrans" cxnId="{20050743-888A-42D5-9DA1-5AC216E59130}">
      <dgm:prSet/>
      <dgm:spPr/>
      <dgm:t>
        <a:bodyPr/>
        <a:lstStyle/>
        <a:p>
          <a:endParaRPr lang="en-US"/>
        </a:p>
      </dgm:t>
    </dgm:pt>
    <dgm:pt modelId="{22869EF1-1B8D-4821-9E11-188E556AB340}">
      <dgm:prSet/>
      <dgm:spPr/>
      <dgm:t>
        <a:bodyPr/>
        <a:lstStyle/>
        <a:p>
          <a:r>
            <a:rPr lang="en-US"/>
            <a:t>I do not have adequate food for myself (and my family</a:t>
          </a:r>
        </a:p>
      </dgm:t>
    </dgm:pt>
    <dgm:pt modelId="{E9B7FA85-96E6-47DA-B0BE-CAEA3A584BA9}" type="parTrans" cxnId="{116C77A5-E235-43A6-9F3F-4BF8255F3653}">
      <dgm:prSet/>
      <dgm:spPr/>
      <dgm:t>
        <a:bodyPr/>
        <a:lstStyle/>
        <a:p>
          <a:endParaRPr lang="en-US"/>
        </a:p>
      </dgm:t>
    </dgm:pt>
    <dgm:pt modelId="{C838F979-7610-4577-B066-2E99BB429E52}" type="sibTrans" cxnId="{116C77A5-E235-43A6-9F3F-4BF8255F3653}">
      <dgm:prSet/>
      <dgm:spPr/>
      <dgm:t>
        <a:bodyPr/>
        <a:lstStyle/>
        <a:p>
          <a:endParaRPr lang="en-US"/>
        </a:p>
      </dgm:t>
    </dgm:pt>
    <dgm:pt modelId="{7824D913-94F5-4132-922C-A782F90960F5}">
      <dgm:prSet/>
      <dgm:spPr/>
      <dgm:t>
        <a:bodyPr/>
        <a:lstStyle/>
        <a:p>
          <a:r>
            <a:rPr lang="en-US"/>
            <a:t>I do not have adequate transportation</a:t>
          </a:r>
        </a:p>
      </dgm:t>
    </dgm:pt>
    <dgm:pt modelId="{4C2E0556-7966-4CD8-8B94-B78EE538B620}" type="parTrans" cxnId="{4E9EC932-3756-4E25-A899-1C3D6B489301}">
      <dgm:prSet/>
      <dgm:spPr/>
      <dgm:t>
        <a:bodyPr/>
        <a:lstStyle/>
        <a:p>
          <a:endParaRPr lang="en-US"/>
        </a:p>
      </dgm:t>
    </dgm:pt>
    <dgm:pt modelId="{D21860C7-DF55-4663-9B1A-2B5DEA01C42C}" type="sibTrans" cxnId="{4E9EC932-3756-4E25-A899-1C3D6B489301}">
      <dgm:prSet/>
      <dgm:spPr/>
      <dgm:t>
        <a:bodyPr/>
        <a:lstStyle/>
        <a:p>
          <a:endParaRPr lang="en-US"/>
        </a:p>
      </dgm:t>
    </dgm:pt>
    <dgm:pt modelId="{12CD3F03-7A66-45F1-934E-20919A260DC5}">
      <dgm:prSet/>
      <dgm:spPr/>
      <dgm:t>
        <a:bodyPr/>
        <a:lstStyle/>
        <a:p>
          <a:r>
            <a:rPr lang="en-US"/>
            <a:t>I do not have access to public assistance services</a:t>
          </a:r>
        </a:p>
      </dgm:t>
    </dgm:pt>
    <dgm:pt modelId="{51B555E9-66A4-485C-A09B-FB091BDB8BB5}" type="parTrans" cxnId="{306A2902-67F3-4522-9A03-A1206B78B80E}">
      <dgm:prSet/>
      <dgm:spPr/>
      <dgm:t>
        <a:bodyPr/>
        <a:lstStyle/>
        <a:p>
          <a:endParaRPr lang="en-US"/>
        </a:p>
      </dgm:t>
    </dgm:pt>
    <dgm:pt modelId="{7DBC9E92-E0DF-47FD-8320-02BAF49EE96E}" type="sibTrans" cxnId="{306A2902-67F3-4522-9A03-A1206B78B80E}">
      <dgm:prSet/>
      <dgm:spPr/>
      <dgm:t>
        <a:bodyPr/>
        <a:lstStyle/>
        <a:p>
          <a:endParaRPr lang="en-US"/>
        </a:p>
      </dgm:t>
    </dgm:pt>
    <dgm:pt modelId="{D3BD4779-8CFE-436C-B49D-BFF6E89E9E1D}" type="pres">
      <dgm:prSet presAssocID="{45B431AB-87DF-4ACC-BD87-1F1DCE4AA7A5}" presName="linear" presStyleCnt="0">
        <dgm:presLayoutVars>
          <dgm:animLvl val="lvl"/>
          <dgm:resizeHandles val="exact"/>
        </dgm:presLayoutVars>
      </dgm:prSet>
      <dgm:spPr/>
    </dgm:pt>
    <dgm:pt modelId="{C4D779B2-97BF-4E39-93D4-578DDB8B56CA}" type="pres">
      <dgm:prSet presAssocID="{1AACA6FA-E8F0-4FAA-AFAB-FA2924804458}" presName="parentText" presStyleLbl="node1" presStyleIdx="0" presStyleCnt="1">
        <dgm:presLayoutVars>
          <dgm:chMax val="0"/>
          <dgm:bulletEnabled val="1"/>
        </dgm:presLayoutVars>
      </dgm:prSet>
      <dgm:spPr/>
    </dgm:pt>
    <dgm:pt modelId="{EEDF9945-12FD-4589-B386-22517715D955}" type="pres">
      <dgm:prSet presAssocID="{1AACA6FA-E8F0-4FAA-AFAB-FA2924804458}" presName="childText" presStyleLbl="revTx" presStyleIdx="0" presStyleCnt="1">
        <dgm:presLayoutVars>
          <dgm:bulletEnabled val="1"/>
        </dgm:presLayoutVars>
      </dgm:prSet>
      <dgm:spPr/>
    </dgm:pt>
  </dgm:ptLst>
  <dgm:cxnLst>
    <dgm:cxn modelId="{306A2902-67F3-4522-9A03-A1206B78B80E}" srcId="{1AACA6FA-E8F0-4FAA-AFAB-FA2924804458}" destId="{12CD3F03-7A66-45F1-934E-20919A260DC5}" srcOrd="4" destOrd="0" parTransId="{51B555E9-66A4-485C-A09B-FB091BDB8BB5}" sibTransId="{7DBC9E92-E0DF-47FD-8320-02BAF49EE96E}"/>
    <dgm:cxn modelId="{61ED3609-95F1-4808-948D-A9EF3081901E}" type="presOf" srcId="{22869EF1-1B8D-4821-9E11-188E556AB340}" destId="{EEDF9945-12FD-4589-B386-22517715D955}" srcOrd="0" destOrd="2" presId="urn:microsoft.com/office/officeart/2005/8/layout/vList2"/>
    <dgm:cxn modelId="{718BD90D-4D8C-4410-97A7-BE48D83B6AAB}" type="presOf" srcId="{1AACA6FA-E8F0-4FAA-AFAB-FA2924804458}" destId="{C4D779B2-97BF-4E39-93D4-578DDB8B56CA}" srcOrd="0" destOrd="0" presId="urn:microsoft.com/office/officeart/2005/8/layout/vList2"/>
    <dgm:cxn modelId="{4E9EC932-3756-4E25-A899-1C3D6B489301}" srcId="{1AACA6FA-E8F0-4FAA-AFAB-FA2924804458}" destId="{7824D913-94F5-4132-922C-A782F90960F5}" srcOrd="3" destOrd="0" parTransId="{4C2E0556-7966-4CD8-8B94-B78EE538B620}" sibTransId="{D21860C7-DF55-4663-9B1A-2B5DEA01C42C}"/>
    <dgm:cxn modelId="{20050743-888A-42D5-9DA1-5AC216E59130}" srcId="{1AACA6FA-E8F0-4FAA-AFAB-FA2924804458}" destId="{99DE80A8-D12A-4421-9E6B-9D765D3C0A8E}" srcOrd="1" destOrd="0" parTransId="{E913A7A5-DC65-4342-B873-B2A03A615ADB}" sibTransId="{A49F9C7B-0F75-44E3-828B-9AA7EFFA0F4D}"/>
    <dgm:cxn modelId="{982D986D-25B3-4E0B-AF8F-0EB77F574B51}" type="presOf" srcId="{7824D913-94F5-4132-922C-A782F90960F5}" destId="{EEDF9945-12FD-4589-B386-22517715D955}" srcOrd="0" destOrd="3" presId="urn:microsoft.com/office/officeart/2005/8/layout/vList2"/>
    <dgm:cxn modelId="{DB84D673-1AB0-488B-A0E9-85D699974512}" type="presOf" srcId="{12CD3F03-7A66-45F1-934E-20919A260DC5}" destId="{EEDF9945-12FD-4589-B386-22517715D955}" srcOrd="0" destOrd="4" presId="urn:microsoft.com/office/officeart/2005/8/layout/vList2"/>
    <dgm:cxn modelId="{27B27988-046F-4A5C-8BB8-7F95411165DB}" type="presOf" srcId="{5F40A997-2F72-4934-A9EC-514140E6D119}" destId="{EEDF9945-12FD-4589-B386-22517715D955}" srcOrd="0" destOrd="0" presId="urn:microsoft.com/office/officeart/2005/8/layout/vList2"/>
    <dgm:cxn modelId="{102DEC8C-E22A-458B-856A-ED6FEA481C34}" type="presOf" srcId="{45B431AB-87DF-4ACC-BD87-1F1DCE4AA7A5}" destId="{D3BD4779-8CFE-436C-B49D-BFF6E89E9E1D}" srcOrd="0" destOrd="0" presId="urn:microsoft.com/office/officeart/2005/8/layout/vList2"/>
    <dgm:cxn modelId="{BCC9A196-7A4B-4498-BB1B-923FB857E0B1}" srcId="{1AACA6FA-E8F0-4FAA-AFAB-FA2924804458}" destId="{5F40A997-2F72-4934-A9EC-514140E6D119}" srcOrd="0" destOrd="0" parTransId="{85DE7398-1F7D-4831-97A7-7B4FB4913DEF}" sibTransId="{E357FD20-AE2D-45F5-B64E-AA394752BEBA}"/>
    <dgm:cxn modelId="{F6AB709B-4718-4049-B40C-9B36DEFF2828}" srcId="{45B431AB-87DF-4ACC-BD87-1F1DCE4AA7A5}" destId="{1AACA6FA-E8F0-4FAA-AFAB-FA2924804458}" srcOrd="0" destOrd="0" parTransId="{7E99F4D7-03A3-40C2-887B-87183FFD2A5F}" sibTransId="{AAA92832-331D-45C1-B04A-02F0FB3D528C}"/>
    <dgm:cxn modelId="{116C77A5-E235-43A6-9F3F-4BF8255F3653}" srcId="{1AACA6FA-E8F0-4FAA-AFAB-FA2924804458}" destId="{22869EF1-1B8D-4821-9E11-188E556AB340}" srcOrd="2" destOrd="0" parTransId="{E9B7FA85-96E6-47DA-B0BE-CAEA3A584BA9}" sibTransId="{C838F979-7610-4577-B066-2E99BB429E52}"/>
    <dgm:cxn modelId="{D69457D6-DF08-49B7-81EF-1339AEF93748}" type="presOf" srcId="{99DE80A8-D12A-4421-9E6B-9D765D3C0A8E}" destId="{EEDF9945-12FD-4589-B386-22517715D955}" srcOrd="0" destOrd="1" presId="urn:microsoft.com/office/officeart/2005/8/layout/vList2"/>
    <dgm:cxn modelId="{7F8E0A1B-59F2-4BF1-B1FD-601106971EF1}" type="presParOf" srcId="{D3BD4779-8CFE-436C-B49D-BFF6E89E9E1D}" destId="{C4D779B2-97BF-4E39-93D4-578DDB8B56CA}" srcOrd="0" destOrd="0" presId="urn:microsoft.com/office/officeart/2005/8/layout/vList2"/>
    <dgm:cxn modelId="{D67D09F2-2823-4554-9D17-2DD93807F926}" type="presParOf" srcId="{D3BD4779-8CFE-436C-B49D-BFF6E89E9E1D}" destId="{EEDF9945-12FD-4589-B386-22517715D95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B431AB-87DF-4ACC-BD87-1F1DCE4AA7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AACA6FA-E8F0-4FAA-AFAB-FA2924804458}">
      <dgm:prSet/>
      <dgm:spPr/>
      <dgm: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Barriers: </a:t>
          </a:r>
          <a:r>
            <a:rPr lang="en-US" dirty="0">
              <a:effectLst/>
              <a:latin typeface="Calibri" panose="020F0502020204030204" pitchFamily="34" charset="0"/>
              <a:ea typeface="Calibri" panose="020F0502020204030204" pitchFamily="34" charset="0"/>
              <a:cs typeface="Times New Roman" panose="02020603050405020304" pitchFamily="18" charset="0"/>
            </a:rPr>
            <a:t>The obstacles or barriers that prevent my access to or progress in building recovery strengths — such as ongoing substance use, risk around injecting practices, involvement with crime or the justice system, homelessness or insecure housing, and lack of meaningful activities. Discovery Cards include twenty-five (25) items to explore. Examples include:</a:t>
          </a:r>
          <a:endParaRPr lang="en-US" dirty="0"/>
        </a:p>
      </dgm:t>
    </dgm:pt>
    <dgm:pt modelId="{7E99F4D7-03A3-40C2-887B-87183FFD2A5F}" type="parTrans" cxnId="{F6AB709B-4718-4049-B40C-9B36DEFF2828}">
      <dgm:prSet/>
      <dgm:spPr/>
      <dgm:t>
        <a:bodyPr/>
        <a:lstStyle/>
        <a:p>
          <a:endParaRPr lang="en-US"/>
        </a:p>
      </dgm:t>
    </dgm:pt>
    <dgm:pt modelId="{AAA92832-331D-45C1-B04A-02F0FB3D528C}" type="sibTrans" cxnId="{F6AB709B-4718-4049-B40C-9B36DEFF2828}">
      <dgm:prSet/>
      <dgm:spPr/>
      <dgm:t>
        <a:bodyPr/>
        <a:lstStyle/>
        <a:p>
          <a:endParaRPr lang="en-US"/>
        </a:p>
      </dgm:t>
    </dgm:pt>
    <dgm:pt modelId="{5F40A997-2F72-4934-A9EC-514140E6D119}">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I actively socialize with others who drink or use drugs problematically</a:t>
          </a:r>
          <a:endParaRPr lang="en-US" dirty="0"/>
        </a:p>
      </dgm:t>
    </dgm:pt>
    <dgm:pt modelId="{85DE7398-1F7D-4831-97A7-7B4FB4913DEF}" type="parTrans" cxnId="{BCC9A196-7A4B-4498-BB1B-923FB857E0B1}">
      <dgm:prSet/>
      <dgm:spPr/>
      <dgm:t>
        <a:bodyPr/>
        <a:lstStyle/>
        <a:p>
          <a:endParaRPr lang="en-US"/>
        </a:p>
      </dgm:t>
    </dgm:pt>
    <dgm:pt modelId="{E357FD20-AE2D-45F5-B64E-AA394752BEBA}" type="sibTrans" cxnId="{BCC9A196-7A4B-4498-BB1B-923FB857E0B1}">
      <dgm:prSet/>
      <dgm:spPr/>
      <dgm:t>
        <a:bodyPr/>
        <a:lstStyle/>
        <a:p>
          <a:endParaRPr lang="en-US"/>
        </a:p>
      </dgm:t>
    </dgm:pt>
    <dgm:pt modelId="{D82DD86E-4ABC-4D99-8F7D-2C5154C82F7F}">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I am homeless or have been at risk of being homeless in the past 30 days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6791D261-478E-4BE0-8F4E-15EF46DD9BB9}" type="parTrans" cxnId="{00FE3114-2E07-473F-A99A-F57D7B1A0DC4}">
      <dgm:prSet/>
      <dgm:spPr/>
      <dgm:t>
        <a:bodyPr/>
        <a:lstStyle/>
        <a:p>
          <a:endParaRPr lang="en-US"/>
        </a:p>
      </dgm:t>
    </dgm:pt>
    <dgm:pt modelId="{15A2C463-AAEF-4FDC-8F5B-1CB53D818A10}" type="sibTrans" cxnId="{00FE3114-2E07-473F-A99A-F57D7B1A0DC4}">
      <dgm:prSet/>
      <dgm:spPr/>
      <dgm:t>
        <a:bodyPr/>
        <a:lstStyle/>
        <a:p>
          <a:endParaRPr lang="en-US"/>
        </a:p>
      </dgm:t>
    </dgm:pt>
    <dgm:pt modelId="{EAEA2206-6707-413C-8903-DB940A5AF007}">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I am not currently working full-time or part-time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2641755F-5522-40F2-BB67-039CE694F1BD}" type="parTrans" cxnId="{460FA68D-48A9-49C4-A54F-6D0C9B8E50E8}">
      <dgm:prSet/>
      <dgm:spPr/>
      <dgm:t>
        <a:bodyPr/>
        <a:lstStyle/>
        <a:p>
          <a:endParaRPr lang="en-US"/>
        </a:p>
      </dgm:t>
    </dgm:pt>
    <dgm:pt modelId="{2B460EEF-8A1D-49C7-9D73-9A24180AD74C}" type="sibTrans" cxnId="{460FA68D-48A9-49C4-A54F-6D0C9B8E50E8}">
      <dgm:prSet/>
      <dgm:spPr/>
      <dgm:t>
        <a:bodyPr/>
        <a:lstStyle/>
        <a:p>
          <a:endParaRPr lang="en-US"/>
        </a:p>
      </dgm:t>
    </dgm:pt>
    <dgm:pt modelId="{49EC12CA-4CF2-41C3-BC5E-79BD9B28D7BE}">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I cannot obtain the medications prescribed to me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365FFB1B-C7B9-42A9-ACB7-60E04FD15FB3}" type="parTrans" cxnId="{822A1951-A740-47E8-85C3-1AACB0100CBE}">
      <dgm:prSet/>
      <dgm:spPr/>
      <dgm:t>
        <a:bodyPr/>
        <a:lstStyle/>
        <a:p>
          <a:endParaRPr lang="en-US"/>
        </a:p>
      </dgm:t>
    </dgm:pt>
    <dgm:pt modelId="{28E60208-8B0F-4534-AAEE-D3FD2826DCB8}" type="sibTrans" cxnId="{822A1951-A740-47E8-85C3-1AACB0100CBE}">
      <dgm:prSet/>
      <dgm:spPr/>
      <dgm:t>
        <a:bodyPr/>
        <a:lstStyle/>
        <a:p>
          <a:endParaRPr lang="en-US"/>
        </a:p>
      </dgm:t>
    </dgm:pt>
    <dgm:pt modelId="{219CA86B-0666-43EC-8E9A-B3E1C593ADA5}">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I am currently in a relationship that makes me feel unsafe</a:t>
          </a:r>
        </a:p>
      </dgm:t>
    </dgm:pt>
    <dgm:pt modelId="{D2BFBD69-4A14-4F7B-BB33-CA454B239FAE}" type="parTrans" cxnId="{7D8E4F5E-1BDA-43F4-90AE-885D3D45A79E}">
      <dgm:prSet/>
      <dgm:spPr/>
      <dgm:t>
        <a:bodyPr/>
        <a:lstStyle/>
        <a:p>
          <a:endParaRPr lang="en-US"/>
        </a:p>
      </dgm:t>
    </dgm:pt>
    <dgm:pt modelId="{06A486EA-32F2-40DC-B365-E5B045128D5F}" type="sibTrans" cxnId="{7D8E4F5E-1BDA-43F4-90AE-885D3D45A79E}">
      <dgm:prSet/>
      <dgm:spPr/>
      <dgm:t>
        <a:bodyPr/>
        <a:lstStyle/>
        <a:p>
          <a:endParaRPr lang="en-US"/>
        </a:p>
      </dgm:t>
    </dgm:pt>
    <dgm:pt modelId="{D3BD4779-8CFE-436C-B49D-BFF6E89E9E1D}" type="pres">
      <dgm:prSet presAssocID="{45B431AB-87DF-4ACC-BD87-1F1DCE4AA7A5}" presName="linear" presStyleCnt="0">
        <dgm:presLayoutVars>
          <dgm:animLvl val="lvl"/>
          <dgm:resizeHandles val="exact"/>
        </dgm:presLayoutVars>
      </dgm:prSet>
      <dgm:spPr/>
    </dgm:pt>
    <dgm:pt modelId="{C4D779B2-97BF-4E39-93D4-578DDB8B56CA}" type="pres">
      <dgm:prSet presAssocID="{1AACA6FA-E8F0-4FAA-AFAB-FA2924804458}" presName="parentText" presStyleLbl="node1" presStyleIdx="0" presStyleCnt="1">
        <dgm:presLayoutVars>
          <dgm:chMax val="0"/>
          <dgm:bulletEnabled val="1"/>
        </dgm:presLayoutVars>
      </dgm:prSet>
      <dgm:spPr/>
    </dgm:pt>
    <dgm:pt modelId="{EEDF9945-12FD-4589-B386-22517715D955}" type="pres">
      <dgm:prSet presAssocID="{1AACA6FA-E8F0-4FAA-AFAB-FA2924804458}" presName="childText" presStyleLbl="revTx" presStyleIdx="0" presStyleCnt="1">
        <dgm:presLayoutVars>
          <dgm:bulletEnabled val="1"/>
        </dgm:presLayoutVars>
      </dgm:prSet>
      <dgm:spPr/>
    </dgm:pt>
  </dgm:ptLst>
  <dgm:cxnLst>
    <dgm:cxn modelId="{718BD90D-4D8C-4410-97A7-BE48D83B6AAB}" type="presOf" srcId="{1AACA6FA-E8F0-4FAA-AFAB-FA2924804458}" destId="{C4D779B2-97BF-4E39-93D4-578DDB8B56CA}" srcOrd="0" destOrd="0" presId="urn:microsoft.com/office/officeart/2005/8/layout/vList2"/>
    <dgm:cxn modelId="{00FE3114-2E07-473F-A99A-F57D7B1A0DC4}" srcId="{1AACA6FA-E8F0-4FAA-AFAB-FA2924804458}" destId="{D82DD86E-4ABC-4D99-8F7D-2C5154C82F7F}" srcOrd="1" destOrd="0" parTransId="{6791D261-478E-4BE0-8F4E-15EF46DD9BB9}" sibTransId="{15A2C463-AAEF-4FDC-8F5B-1CB53D818A10}"/>
    <dgm:cxn modelId="{1FCAB727-9A36-4076-8291-B3AAA2A847F5}" type="presOf" srcId="{D82DD86E-4ABC-4D99-8F7D-2C5154C82F7F}" destId="{EEDF9945-12FD-4589-B386-22517715D955}" srcOrd="0" destOrd="1" presId="urn:microsoft.com/office/officeart/2005/8/layout/vList2"/>
    <dgm:cxn modelId="{7D8E4F5E-1BDA-43F4-90AE-885D3D45A79E}" srcId="{1AACA6FA-E8F0-4FAA-AFAB-FA2924804458}" destId="{219CA86B-0666-43EC-8E9A-B3E1C593ADA5}" srcOrd="4" destOrd="0" parTransId="{D2BFBD69-4A14-4F7B-BB33-CA454B239FAE}" sibTransId="{06A486EA-32F2-40DC-B365-E5B045128D5F}"/>
    <dgm:cxn modelId="{822A1951-A740-47E8-85C3-1AACB0100CBE}" srcId="{1AACA6FA-E8F0-4FAA-AFAB-FA2924804458}" destId="{49EC12CA-4CF2-41C3-BC5E-79BD9B28D7BE}" srcOrd="3" destOrd="0" parTransId="{365FFB1B-C7B9-42A9-ACB7-60E04FD15FB3}" sibTransId="{28E60208-8B0F-4534-AAEE-D3FD2826DCB8}"/>
    <dgm:cxn modelId="{79A58555-76EE-41AF-8045-E759744E08A7}" type="presOf" srcId="{49EC12CA-4CF2-41C3-BC5E-79BD9B28D7BE}" destId="{EEDF9945-12FD-4589-B386-22517715D955}" srcOrd="0" destOrd="3" presId="urn:microsoft.com/office/officeart/2005/8/layout/vList2"/>
    <dgm:cxn modelId="{27B27988-046F-4A5C-8BB8-7F95411165DB}" type="presOf" srcId="{5F40A997-2F72-4934-A9EC-514140E6D119}" destId="{EEDF9945-12FD-4589-B386-22517715D955}" srcOrd="0" destOrd="0" presId="urn:microsoft.com/office/officeart/2005/8/layout/vList2"/>
    <dgm:cxn modelId="{102DEC8C-E22A-458B-856A-ED6FEA481C34}" type="presOf" srcId="{45B431AB-87DF-4ACC-BD87-1F1DCE4AA7A5}" destId="{D3BD4779-8CFE-436C-B49D-BFF6E89E9E1D}" srcOrd="0" destOrd="0" presId="urn:microsoft.com/office/officeart/2005/8/layout/vList2"/>
    <dgm:cxn modelId="{460FA68D-48A9-49C4-A54F-6D0C9B8E50E8}" srcId="{1AACA6FA-E8F0-4FAA-AFAB-FA2924804458}" destId="{EAEA2206-6707-413C-8903-DB940A5AF007}" srcOrd="2" destOrd="0" parTransId="{2641755F-5522-40F2-BB67-039CE694F1BD}" sibTransId="{2B460EEF-8A1D-49C7-9D73-9A24180AD74C}"/>
    <dgm:cxn modelId="{BCC9A196-7A4B-4498-BB1B-923FB857E0B1}" srcId="{1AACA6FA-E8F0-4FAA-AFAB-FA2924804458}" destId="{5F40A997-2F72-4934-A9EC-514140E6D119}" srcOrd="0" destOrd="0" parTransId="{85DE7398-1F7D-4831-97A7-7B4FB4913DEF}" sibTransId="{E357FD20-AE2D-45F5-B64E-AA394752BEBA}"/>
    <dgm:cxn modelId="{F6AB709B-4718-4049-B40C-9B36DEFF2828}" srcId="{45B431AB-87DF-4ACC-BD87-1F1DCE4AA7A5}" destId="{1AACA6FA-E8F0-4FAA-AFAB-FA2924804458}" srcOrd="0" destOrd="0" parTransId="{7E99F4D7-03A3-40C2-887B-87183FFD2A5F}" sibTransId="{AAA92832-331D-45C1-B04A-02F0FB3D528C}"/>
    <dgm:cxn modelId="{2A01E9C5-7A59-4C8D-A134-8DD4B0AF4C78}" type="presOf" srcId="{EAEA2206-6707-413C-8903-DB940A5AF007}" destId="{EEDF9945-12FD-4589-B386-22517715D955}" srcOrd="0" destOrd="2" presId="urn:microsoft.com/office/officeart/2005/8/layout/vList2"/>
    <dgm:cxn modelId="{94BC96FD-85BB-4926-BB87-F9E800F542A9}" type="presOf" srcId="{219CA86B-0666-43EC-8E9A-B3E1C593ADA5}" destId="{EEDF9945-12FD-4589-B386-22517715D955}" srcOrd="0" destOrd="4" presId="urn:microsoft.com/office/officeart/2005/8/layout/vList2"/>
    <dgm:cxn modelId="{7F8E0A1B-59F2-4BF1-B1FD-601106971EF1}" type="presParOf" srcId="{D3BD4779-8CFE-436C-B49D-BFF6E89E9E1D}" destId="{C4D779B2-97BF-4E39-93D4-578DDB8B56CA}" srcOrd="0" destOrd="0" presId="urn:microsoft.com/office/officeart/2005/8/layout/vList2"/>
    <dgm:cxn modelId="{D67D09F2-2823-4554-9D17-2DD93807F926}" type="presParOf" srcId="{D3BD4779-8CFE-436C-B49D-BFF6E89E9E1D}" destId="{EEDF9945-12FD-4589-B386-22517715D95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133E4B-6DE1-4A28-88F3-036F8614B67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7C9D51-007F-494C-9396-88A0D38F2B67}">
      <dgm:prSet/>
      <dgm:spPr/>
      <dgm:t>
        <a:bodyPr/>
        <a:lstStyle/>
        <a:p>
          <a:r>
            <a:rPr lang="en-US" dirty="0"/>
            <a:t>ROSC is an emerging service model that provides person-centered, strength-based continuity of care for individuals, families, and communities to take responsibility for their health, wellness, and recovery from alcohol and drug problems across the lifespan</a:t>
          </a:r>
        </a:p>
      </dgm:t>
    </dgm:pt>
    <dgm:pt modelId="{21E81156-7A4F-483A-AC6C-D154426E3FE0}" type="parTrans" cxnId="{114C1911-F854-4787-BE1A-FC56762D6B5E}">
      <dgm:prSet/>
      <dgm:spPr/>
      <dgm:t>
        <a:bodyPr/>
        <a:lstStyle/>
        <a:p>
          <a:endParaRPr lang="en-US"/>
        </a:p>
      </dgm:t>
    </dgm:pt>
    <dgm:pt modelId="{0133BEEC-2FCC-4886-BB08-E97CB3098346}" type="sibTrans" cxnId="{114C1911-F854-4787-BE1A-FC56762D6B5E}">
      <dgm:prSet/>
      <dgm:spPr/>
      <dgm:t>
        <a:bodyPr/>
        <a:lstStyle/>
        <a:p>
          <a:endParaRPr lang="en-US"/>
        </a:p>
      </dgm:t>
    </dgm:pt>
    <dgm:pt modelId="{31262358-A9A9-49C2-AA8A-96D2FA2A1448}">
      <dgm:prSet/>
      <dgm:spPr/>
      <dgm:t>
        <a:bodyPr/>
        <a:lstStyle/>
        <a:p>
          <a:r>
            <a:rPr lang="en-US" dirty="0"/>
            <a:t>services may include education, employment and job training, housing services, childcare, transportation to or from treatment and work, case management and linkage to other services (e.g., food stamps), outreach, relapse prevention, recovery-support services, substance abuse education for family members, peer-to-peer services and coaching, self-help and support groups, life skills, and faith and spiritual support.</a:t>
          </a:r>
        </a:p>
      </dgm:t>
    </dgm:pt>
    <dgm:pt modelId="{745C7C62-996E-42EB-BE5D-7D2D2E1DF376}" type="parTrans" cxnId="{06AEB910-9E40-4D14-A38C-EFEE411F42E4}">
      <dgm:prSet/>
      <dgm:spPr/>
      <dgm:t>
        <a:bodyPr/>
        <a:lstStyle/>
        <a:p>
          <a:endParaRPr lang="en-US"/>
        </a:p>
      </dgm:t>
    </dgm:pt>
    <dgm:pt modelId="{5A0C296F-6CFA-4B62-A737-7CFBF435BB65}" type="sibTrans" cxnId="{06AEB910-9E40-4D14-A38C-EFEE411F42E4}">
      <dgm:prSet/>
      <dgm:spPr/>
      <dgm:t>
        <a:bodyPr/>
        <a:lstStyle/>
        <a:p>
          <a:endParaRPr lang="en-US"/>
        </a:p>
      </dgm:t>
    </dgm:pt>
    <dgm:pt modelId="{3C20790B-1DD0-4E89-A9FF-D334136B3C6F}" type="pres">
      <dgm:prSet presAssocID="{35133E4B-6DE1-4A28-88F3-036F8614B67B}" presName="diagram" presStyleCnt="0">
        <dgm:presLayoutVars>
          <dgm:dir/>
          <dgm:resizeHandles val="exact"/>
        </dgm:presLayoutVars>
      </dgm:prSet>
      <dgm:spPr/>
    </dgm:pt>
    <dgm:pt modelId="{C154B7BC-DCBF-4B90-91CF-E2A5FB623233}" type="pres">
      <dgm:prSet presAssocID="{397C9D51-007F-494C-9396-88A0D38F2B67}" presName="node" presStyleLbl="node1" presStyleIdx="0" presStyleCnt="2" custScaleY="183684">
        <dgm:presLayoutVars>
          <dgm:bulletEnabled val="1"/>
        </dgm:presLayoutVars>
      </dgm:prSet>
      <dgm:spPr/>
    </dgm:pt>
    <dgm:pt modelId="{AA9931AD-4FF4-4B5A-9BE3-8DA933E81AA2}" type="pres">
      <dgm:prSet presAssocID="{0133BEEC-2FCC-4886-BB08-E97CB3098346}" presName="sibTrans" presStyleCnt="0"/>
      <dgm:spPr/>
    </dgm:pt>
    <dgm:pt modelId="{2F1D0BE9-951D-482F-A94D-8ABD5CDC45A5}" type="pres">
      <dgm:prSet presAssocID="{31262358-A9A9-49C2-AA8A-96D2FA2A1448}" presName="node" presStyleLbl="node1" presStyleIdx="1" presStyleCnt="2" custScaleY="192105">
        <dgm:presLayoutVars>
          <dgm:bulletEnabled val="1"/>
        </dgm:presLayoutVars>
      </dgm:prSet>
      <dgm:spPr/>
    </dgm:pt>
  </dgm:ptLst>
  <dgm:cxnLst>
    <dgm:cxn modelId="{06AEB910-9E40-4D14-A38C-EFEE411F42E4}" srcId="{35133E4B-6DE1-4A28-88F3-036F8614B67B}" destId="{31262358-A9A9-49C2-AA8A-96D2FA2A1448}" srcOrd="1" destOrd="0" parTransId="{745C7C62-996E-42EB-BE5D-7D2D2E1DF376}" sibTransId="{5A0C296F-6CFA-4B62-A737-7CFBF435BB65}"/>
    <dgm:cxn modelId="{114C1911-F854-4787-BE1A-FC56762D6B5E}" srcId="{35133E4B-6DE1-4A28-88F3-036F8614B67B}" destId="{397C9D51-007F-494C-9396-88A0D38F2B67}" srcOrd="0" destOrd="0" parTransId="{21E81156-7A4F-483A-AC6C-D154426E3FE0}" sibTransId="{0133BEEC-2FCC-4886-BB08-E97CB3098346}"/>
    <dgm:cxn modelId="{6776001B-5E0E-4A34-98A1-AEA8EF040FC9}" type="presOf" srcId="{31262358-A9A9-49C2-AA8A-96D2FA2A1448}" destId="{2F1D0BE9-951D-482F-A94D-8ABD5CDC45A5}" srcOrd="0" destOrd="0" presId="urn:microsoft.com/office/officeart/2005/8/layout/default"/>
    <dgm:cxn modelId="{A7468222-C629-4639-8902-44A2EB36E543}" type="presOf" srcId="{35133E4B-6DE1-4A28-88F3-036F8614B67B}" destId="{3C20790B-1DD0-4E89-A9FF-D334136B3C6F}" srcOrd="0" destOrd="0" presId="urn:microsoft.com/office/officeart/2005/8/layout/default"/>
    <dgm:cxn modelId="{3AC2A22B-01AA-4A1B-841C-622DFFC8F32B}" type="presOf" srcId="{397C9D51-007F-494C-9396-88A0D38F2B67}" destId="{C154B7BC-DCBF-4B90-91CF-E2A5FB623233}" srcOrd="0" destOrd="0" presId="urn:microsoft.com/office/officeart/2005/8/layout/default"/>
    <dgm:cxn modelId="{B9471A50-0222-4959-B29F-2B156397FAD6}" type="presParOf" srcId="{3C20790B-1DD0-4E89-A9FF-D334136B3C6F}" destId="{C154B7BC-DCBF-4B90-91CF-E2A5FB623233}" srcOrd="0" destOrd="0" presId="urn:microsoft.com/office/officeart/2005/8/layout/default"/>
    <dgm:cxn modelId="{624DBB75-9F0E-4D7A-9F15-642C2FC2E192}" type="presParOf" srcId="{3C20790B-1DD0-4E89-A9FF-D334136B3C6F}" destId="{AA9931AD-4FF4-4B5A-9BE3-8DA933E81AA2}" srcOrd="1" destOrd="0" presId="urn:microsoft.com/office/officeart/2005/8/layout/default"/>
    <dgm:cxn modelId="{B4EE9E56-A600-4C69-9FDC-92480304B501}" type="presParOf" srcId="{3C20790B-1DD0-4E89-A9FF-D334136B3C6F}" destId="{2F1D0BE9-951D-482F-A94D-8ABD5CDC45A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78C3-FFA7-4E66-8637-A1D694E920C0}">
      <dsp:nvSpPr>
        <dsp:cNvPr id="0" name=""/>
        <dsp:cNvSpPr/>
      </dsp:nvSpPr>
      <dsp:spPr>
        <a:xfrm>
          <a:off x="0" y="51138"/>
          <a:ext cx="4697730"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1. Recovery Capital definition and concepts</a:t>
          </a:r>
        </a:p>
      </dsp:txBody>
      <dsp:txXfrm>
        <a:off x="46606" y="97744"/>
        <a:ext cx="4604518" cy="861507"/>
      </dsp:txXfrm>
    </dsp:sp>
    <dsp:sp modelId="{F5C405FF-3F39-4A29-8E9D-D692FD50CB63}">
      <dsp:nvSpPr>
        <dsp:cNvPr id="0" name=""/>
        <dsp:cNvSpPr/>
      </dsp:nvSpPr>
      <dsp:spPr>
        <a:xfrm>
          <a:off x="0" y="1074978"/>
          <a:ext cx="4697730" cy="95471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2.  How to increase Recovery Capital</a:t>
          </a:r>
        </a:p>
      </dsp:txBody>
      <dsp:txXfrm>
        <a:off x="46606" y="1121584"/>
        <a:ext cx="4604518" cy="861507"/>
      </dsp:txXfrm>
    </dsp:sp>
    <dsp:sp modelId="{CE746CBA-A456-4E9F-B23E-1EAEA385F56F}">
      <dsp:nvSpPr>
        <dsp:cNvPr id="0" name=""/>
        <dsp:cNvSpPr/>
      </dsp:nvSpPr>
      <dsp:spPr>
        <a:xfrm>
          <a:off x="0" y="2098818"/>
          <a:ext cx="4697730" cy="95471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3.  Leveraging shared values</a:t>
          </a:r>
        </a:p>
      </dsp:txBody>
      <dsp:txXfrm>
        <a:off x="46606" y="2145424"/>
        <a:ext cx="4604518" cy="861507"/>
      </dsp:txXfrm>
    </dsp:sp>
    <dsp:sp modelId="{D0D38B0C-2D23-470D-B2F5-D522B6F6ACF3}">
      <dsp:nvSpPr>
        <dsp:cNvPr id="0" name=""/>
        <dsp:cNvSpPr/>
      </dsp:nvSpPr>
      <dsp:spPr>
        <a:xfrm>
          <a:off x="0" y="3122658"/>
          <a:ext cx="4697730"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IPS SE Model &amp; </a:t>
          </a:r>
          <a:r>
            <a:rPr lang="en-US" sz="2400" kern="1200"/>
            <a:t>Tx implementaiton</a:t>
          </a:r>
          <a:endParaRPr lang="en-US" sz="2400" kern="1200" dirty="0"/>
        </a:p>
      </dsp:txBody>
      <dsp:txXfrm>
        <a:off x="46606" y="3169264"/>
        <a:ext cx="4604518" cy="8615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75706-E0A2-4D37-B40A-98DDD1241FB7}">
      <dsp:nvSpPr>
        <dsp:cNvPr id="0" name=""/>
        <dsp:cNvSpPr/>
      </dsp:nvSpPr>
      <dsp:spPr>
        <a:xfrm>
          <a:off x="0" y="2027"/>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4E1366-03D9-4A64-8EE8-322DF24C5F6A}">
      <dsp:nvSpPr>
        <dsp:cNvPr id="0" name=""/>
        <dsp:cNvSpPr/>
      </dsp:nvSpPr>
      <dsp:spPr>
        <a:xfrm>
          <a:off x="0" y="2027"/>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US" sz="1700" b="1" kern="1200" dirty="0"/>
        </a:p>
      </dsp:txBody>
      <dsp:txXfrm>
        <a:off x="0" y="2027"/>
        <a:ext cx="5175384" cy="377095"/>
      </dsp:txXfrm>
    </dsp:sp>
    <dsp:sp modelId="{74D836C4-1E6B-48CD-AE53-72062E4CD1CC}">
      <dsp:nvSpPr>
        <dsp:cNvPr id="0" name=""/>
        <dsp:cNvSpPr/>
      </dsp:nvSpPr>
      <dsp:spPr>
        <a:xfrm>
          <a:off x="0" y="379122"/>
          <a:ext cx="517538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4A39A-D0F2-49FF-A79F-16934B415573}">
      <dsp:nvSpPr>
        <dsp:cNvPr id="0" name=""/>
        <dsp:cNvSpPr/>
      </dsp:nvSpPr>
      <dsp:spPr>
        <a:xfrm>
          <a:off x="0" y="379122"/>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City of Spokane garbage pick up while at the Holiday Inn</a:t>
          </a:r>
        </a:p>
      </dsp:txBody>
      <dsp:txXfrm>
        <a:off x="0" y="379122"/>
        <a:ext cx="5175384" cy="377095"/>
      </dsp:txXfrm>
    </dsp:sp>
    <dsp:sp modelId="{B860D527-84DB-43EC-BEED-1639384112FA}">
      <dsp:nvSpPr>
        <dsp:cNvPr id="0" name=""/>
        <dsp:cNvSpPr/>
      </dsp:nvSpPr>
      <dsp:spPr>
        <a:xfrm>
          <a:off x="0" y="756218"/>
          <a:ext cx="517538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64D45-EA77-4126-B73F-7B0EE4DFF8A3}">
      <dsp:nvSpPr>
        <dsp:cNvPr id="0" name=""/>
        <dsp:cNvSpPr/>
      </dsp:nvSpPr>
      <dsp:spPr>
        <a:xfrm>
          <a:off x="0" y="756218"/>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The neighbor and neighborhood block watch</a:t>
          </a:r>
        </a:p>
      </dsp:txBody>
      <dsp:txXfrm>
        <a:off x="0" y="756218"/>
        <a:ext cx="5175384" cy="377095"/>
      </dsp:txXfrm>
    </dsp:sp>
    <dsp:sp modelId="{0C31E5BD-9B67-453E-AD5E-9ECB40BC7592}">
      <dsp:nvSpPr>
        <dsp:cNvPr id="0" name=""/>
        <dsp:cNvSpPr/>
      </dsp:nvSpPr>
      <dsp:spPr>
        <a:xfrm>
          <a:off x="0" y="1133314"/>
          <a:ext cx="517538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DAB48-E7CE-4219-B17F-D14831BD5D7F}">
      <dsp:nvSpPr>
        <dsp:cNvPr id="0" name=""/>
        <dsp:cNvSpPr/>
      </dsp:nvSpPr>
      <dsp:spPr>
        <a:xfrm>
          <a:off x="0" y="1133314"/>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School PTA</a:t>
          </a:r>
        </a:p>
      </dsp:txBody>
      <dsp:txXfrm>
        <a:off x="0" y="1133314"/>
        <a:ext cx="5175384" cy="377095"/>
      </dsp:txXfrm>
    </dsp:sp>
    <dsp:sp modelId="{E71C2C7F-3A9E-419F-83EB-7D6E67D18A7F}">
      <dsp:nvSpPr>
        <dsp:cNvPr id="0" name=""/>
        <dsp:cNvSpPr/>
      </dsp:nvSpPr>
      <dsp:spPr>
        <a:xfrm>
          <a:off x="0" y="1510409"/>
          <a:ext cx="517538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79E0A-2D0B-471A-94B3-118D1C8D2968}">
      <dsp:nvSpPr>
        <dsp:cNvPr id="0" name=""/>
        <dsp:cNvSpPr/>
      </dsp:nvSpPr>
      <dsp:spPr>
        <a:xfrm>
          <a:off x="0" y="1510409"/>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Camp Fire Girls and Boys, Boy and Girl Scouts</a:t>
          </a:r>
        </a:p>
      </dsp:txBody>
      <dsp:txXfrm>
        <a:off x="0" y="1510409"/>
        <a:ext cx="5175384" cy="377095"/>
      </dsp:txXfrm>
    </dsp:sp>
    <dsp:sp modelId="{FCB74E66-30C6-48D4-8BB8-61D80B019B2C}">
      <dsp:nvSpPr>
        <dsp:cNvPr id="0" name=""/>
        <dsp:cNvSpPr/>
      </dsp:nvSpPr>
      <dsp:spPr>
        <a:xfrm>
          <a:off x="0" y="188750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88B57-C658-4788-8949-BEE480A27274}">
      <dsp:nvSpPr>
        <dsp:cNvPr id="0" name=""/>
        <dsp:cNvSpPr/>
      </dsp:nvSpPr>
      <dsp:spPr>
        <a:xfrm>
          <a:off x="0" y="1887505"/>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Your teammates—bonding within units</a:t>
          </a:r>
        </a:p>
      </dsp:txBody>
      <dsp:txXfrm>
        <a:off x="0" y="1887505"/>
        <a:ext cx="5175384" cy="377095"/>
      </dsp:txXfrm>
    </dsp:sp>
    <dsp:sp modelId="{F8B59515-1761-4EB8-A5ED-F80422532D24}">
      <dsp:nvSpPr>
        <dsp:cNvPr id="0" name=""/>
        <dsp:cNvSpPr/>
      </dsp:nvSpPr>
      <dsp:spPr>
        <a:xfrm>
          <a:off x="0" y="2264600"/>
          <a:ext cx="517538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3385A-DE5C-4E35-9842-53AF3F0232AC}">
      <dsp:nvSpPr>
        <dsp:cNvPr id="0" name=""/>
        <dsp:cNvSpPr/>
      </dsp:nvSpPr>
      <dsp:spPr>
        <a:xfrm>
          <a:off x="0" y="2264600"/>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Community gardens</a:t>
          </a:r>
        </a:p>
      </dsp:txBody>
      <dsp:txXfrm>
        <a:off x="0" y="2264600"/>
        <a:ext cx="5175384" cy="377095"/>
      </dsp:txXfrm>
    </dsp:sp>
    <dsp:sp modelId="{6BD58F2E-F9B1-4FC5-AB44-A8A6BC22B61D}">
      <dsp:nvSpPr>
        <dsp:cNvPr id="0" name=""/>
        <dsp:cNvSpPr/>
      </dsp:nvSpPr>
      <dsp:spPr>
        <a:xfrm>
          <a:off x="0" y="2641696"/>
          <a:ext cx="517538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70F61-9FCE-4B12-91A6-93F271430A01}">
      <dsp:nvSpPr>
        <dsp:cNvPr id="0" name=""/>
        <dsp:cNvSpPr/>
      </dsp:nvSpPr>
      <dsp:spPr>
        <a:xfrm>
          <a:off x="0" y="2641696"/>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Being in a play and connecting with actors and crew</a:t>
          </a:r>
        </a:p>
      </dsp:txBody>
      <dsp:txXfrm>
        <a:off x="0" y="2641696"/>
        <a:ext cx="5175384" cy="377095"/>
      </dsp:txXfrm>
    </dsp:sp>
    <dsp:sp modelId="{1B9EC14C-8370-4D59-8FBC-E0F6994AF248}">
      <dsp:nvSpPr>
        <dsp:cNvPr id="0" name=""/>
        <dsp:cNvSpPr/>
      </dsp:nvSpPr>
      <dsp:spPr>
        <a:xfrm>
          <a:off x="0" y="3018791"/>
          <a:ext cx="517538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F49EC-6B47-4B1A-920A-66A01F41B18F}">
      <dsp:nvSpPr>
        <dsp:cNvPr id="0" name=""/>
        <dsp:cNvSpPr/>
      </dsp:nvSpPr>
      <dsp:spPr>
        <a:xfrm>
          <a:off x="0" y="3018791"/>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HCA Peer program</a:t>
          </a:r>
        </a:p>
      </dsp:txBody>
      <dsp:txXfrm>
        <a:off x="0" y="3018791"/>
        <a:ext cx="5175384" cy="377095"/>
      </dsp:txXfrm>
    </dsp:sp>
    <dsp:sp modelId="{01C39E67-4CBF-4C81-A666-36F9FAE9B0E7}">
      <dsp:nvSpPr>
        <dsp:cNvPr id="0" name=""/>
        <dsp:cNvSpPr/>
      </dsp:nvSpPr>
      <dsp:spPr>
        <a:xfrm>
          <a:off x="0" y="3395887"/>
          <a:ext cx="517538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05E4C-A0E9-4D2C-B603-CFED578101E5}">
      <dsp:nvSpPr>
        <dsp:cNvPr id="0" name=""/>
        <dsp:cNvSpPr/>
      </dsp:nvSpPr>
      <dsp:spPr>
        <a:xfrm>
          <a:off x="0" y="3395887"/>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FCS fidelity reviewers learning collaborative</a:t>
          </a:r>
        </a:p>
      </dsp:txBody>
      <dsp:txXfrm>
        <a:off x="0" y="3395887"/>
        <a:ext cx="5175384" cy="377095"/>
      </dsp:txXfrm>
    </dsp:sp>
    <dsp:sp modelId="{DBCC1160-10A4-440A-B396-EBC2BC342248}">
      <dsp:nvSpPr>
        <dsp:cNvPr id="0" name=""/>
        <dsp:cNvSpPr/>
      </dsp:nvSpPr>
      <dsp:spPr>
        <a:xfrm>
          <a:off x="0" y="3772983"/>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E33CF-27E6-499C-BB80-9F451931C7DF}">
      <dsp:nvSpPr>
        <dsp:cNvPr id="0" name=""/>
        <dsp:cNvSpPr/>
      </dsp:nvSpPr>
      <dsp:spPr>
        <a:xfrm>
          <a:off x="0" y="3772983"/>
          <a:ext cx="5175384" cy="37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Other ideas?</a:t>
          </a:r>
        </a:p>
      </dsp:txBody>
      <dsp:txXfrm>
        <a:off x="0" y="3772983"/>
        <a:ext cx="5175384" cy="3770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0718E-0490-49A9-9D96-68AC60C982B8}">
      <dsp:nvSpPr>
        <dsp:cNvPr id="0" name=""/>
        <dsp:cNvSpPr/>
      </dsp:nvSpPr>
      <dsp:spPr>
        <a:xfrm>
          <a:off x="110732" y="1568"/>
          <a:ext cx="1868052" cy="11208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For support provided and received</a:t>
          </a:r>
        </a:p>
      </dsp:txBody>
      <dsp:txXfrm>
        <a:off x="110732" y="1568"/>
        <a:ext cx="1868052" cy="1120831"/>
      </dsp:txXfrm>
    </dsp:sp>
    <dsp:sp modelId="{B153FD05-D625-4018-8134-6A5F5F995A4B}">
      <dsp:nvSpPr>
        <dsp:cNvPr id="0" name=""/>
        <dsp:cNvSpPr/>
      </dsp:nvSpPr>
      <dsp:spPr>
        <a:xfrm>
          <a:off x="2165590" y="1568"/>
          <a:ext cx="1868052" cy="1120831"/>
        </a:xfrm>
        <a:prstGeom prst="rect">
          <a:avLst/>
        </a:prstGeom>
        <a:gradFill rotWithShape="0">
          <a:gsLst>
            <a:gs pos="0">
              <a:schemeClr val="accent2">
                <a:hueOff val="162020"/>
                <a:satOff val="-5095"/>
                <a:lumOff val="-218"/>
                <a:alphaOff val="0"/>
                <a:satMod val="103000"/>
                <a:lumMod val="102000"/>
                <a:tint val="94000"/>
              </a:schemeClr>
            </a:gs>
            <a:gs pos="50000">
              <a:schemeClr val="accent2">
                <a:hueOff val="162020"/>
                <a:satOff val="-5095"/>
                <a:lumOff val="-218"/>
                <a:alphaOff val="0"/>
                <a:satMod val="110000"/>
                <a:lumMod val="100000"/>
                <a:shade val="100000"/>
              </a:schemeClr>
            </a:gs>
            <a:gs pos="100000">
              <a:schemeClr val="accent2">
                <a:hueOff val="162020"/>
                <a:satOff val="-5095"/>
                <a:lumOff val="-2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 we aren’t alone—we are social creatures</a:t>
          </a:r>
        </a:p>
      </dsp:txBody>
      <dsp:txXfrm>
        <a:off x="2165590" y="1568"/>
        <a:ext cx="1868052" cy="1120831"/>
      </dsp:txXfrm>
    </dsp:sp>
    <dsp:sp modelId="{B7DA9938-F2A1-40E4-820D-9C05B90946A1}">
      <dsp:nvSpPr>
        <dsp:cNvPr id="0" name=""/>
        <dsp:cNvSpPr/>
      </dsp:nvSpPr>
      <dsp:spPr>
        <a:xfrm>
          <a:off x="4220448" y="1568"/>
          <a:ext cx="1868052" cy="1120831"/>
        </a:xfrm>
        <a:prstGeom prst="rect">
          <a:avLst/>
        </a:prstGeom>
        <a:gradFill rotWithShape="0">
          <a:gsLst>
            <a:gs pos="0">
              <a:schemeClr val="accent2">
                <a:hueOff val="324040"/>
                <a:satOff val="-10190"/>
                <a:lumOff val="-436"/>
                <a:alphaOff val="0"/>
                <a:satMod val="103000"/>
                <a:lumMod val="102000"/>
                <a:tint val="94000"/>
              </a:schemeClr>
            </a:gs>
            <a:gs pos="50000">
              <a:schemeClr val="accent2">
                <a:hueOff val="324040"/>
                <a:satOff val="-10190"/>
                <a:lumOff val="-436"/>
                <a:alphaOff val="0"/>
                <a:satMod val="110000"/>
                <a:lumMod val="100000"/>
                <a:shade val="100000"/>
              </a:schemeClr>
            </a:gs>
            <a:gs pos="100000">
              <a:schemeClr val="accent2">
                <a:hueOff val="324040"/>
                <a:satOff val="-10190"/>
                <a:lumOff val="-4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Stimulates creativity—two heads are better than one!</a:t>
          </a:r>
        </a:p>
      </dsp:txBody>
      <dsp:txXfrm>
        <a:off x="4220448" y="1568"/>
        <a:ext cx="1868052" cy="1120831"/>
      </dsp:txXfrm>
    </dsp:sp>
    <dsp:sp modelId="{09BB6DFC-A4E8-4E3F-AF21-24CC41C3051F}">
      <dsp:nvSpPr>
        <dsp:cNvPr id="0" name=""/>
        <dsp:cNvSpPr/>
      </dsp:nvSpPr>
      <dsp:spPr>
        <a:xfrm>
          <a:off x="6275306" y="1568"/>
          <a:ext cx="1868052" cy="1120831"/>
        </a:xfrm>
        <a:prstGeom prst="rect">
          <a:avLst/>
        </a:prstGeom>
        <a:gradFill rotWithShape="0">
          <a:gsLst>
            <a:gs pos="0">
              <a:schemeClr val="accent2">
                <a:hueOff val="486060"/>
                <a:satOff val="-15286"/>
                <a:lumOff val="-653"/>
                <a:alphaOff val="0"/>
                <a:satMod val="103000"/>
                <a:lumMod val="102000"/>
                <a:tint val="94000"/>
              </a:schemeClr>
            </a:gs>
            <a:gs pos="50000">
              <a:schemeClr val="accent2">
                <a:hueOff val="486060"/>
                <a:satOff val="-15286"/>
                <a:lumOff val="-653"/>
                <a:alphaOff val="0"/>
                <a:satMod val="110000"/>
                <a:lumMod val="100000"/>
                <a:shade val="100000"/>
              </a:schemeClr>
            </a:gs>
            <a:gs pos="100000">
              <a:schemeClr val="accent2">
                <a:hueOff val="486060"/>
                <a:satOff val="-15286"/>
                <a:lumOff val="-6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Benefits of networking</a:t>
          </a:r>
        </a:p>
        <a:p>
          <a:pPr marL="57150" lvl="1" indent="-57150" algn="l" defTabSz="488950">
            <a:lnSpc>
              <a:spcPct val="90000"/>
            </a:lnSpc>
            <a:spcBef>
              <a:spcPct val="0"/>
            </a:spcBef>
            <a:spcAft>
              <a:spcPct val="15000"/>
            </a:spcAft>
            <a:buChar char="•"/>
          </a:pPr>
          <a:r>
            <a:rPr lang="en-US" sz="1100" kern="1200"/>
            <a:t>Sharing beneficial info</a:t>
          </a:r>
        </a:p>
        <a:p>
          <a:pPr marL="114300" lvl="2" indent="-57150" algn="l" defTabSz="488950">
            <a:lnSpc>
              <a:spcPct val="90000"/>
            </a:lnSpc>
            <a:spcBef>
              <a:spcPct val="0"/>
            </a:spcBef>
            <a:spcAft>
              <a:spcPct val="15000"/>
            </a:spcAft>
            <a:buChar char="•"/>
          </a:pPr>
          <a:r>
            <a:rPr lang="en-US" sz="1100" kern="1200"/>
            <a:t>There is a sale at Maurice’s!</a:t>
          </a:r>
        </a:p>
      </dsp:txBody>
      <dsp:txXfrm>
        <a:off x="6275306" y="1568"/>
        <a:ext cx="1868052" cy="1120831"/>
      </dsp:txXfrm>
    </dsp:sp>
    <dsp:sp modelId="{4EEBCD0A-E9A2-4CBD-BCA5-98E424CDBD33}">
      <dsp:nvSpPr>
        <dsp:cNvPr id="0" name=""/>
        <dsp:cNvSpPr/>
      </dsp:nvSpPr>
      <dsp:spPr>
        <a:xfrm>
          <a:off x="110732" y="1309205"/>
          <a:ext cx="1868052" cy="1120831"/>
        </a:xfrm>
        <a:prstGeom prst="rect">
          <a:avLst/>
        </a:prstGeom>
        <a:gradFill rotWithShape="0">
          <a:gsLst>
            <a:gs pos="0">
              <a:schemeClr val="accent2">
                <a:hueOff val="648079"/>
                <a:satOff val="-20381"/>
                <a:lumOff val="-871"/>
                <a:alphaOff val="0"/>
                <a:satMod val="103000"/>
                <a:lumMod val="102000"/>
                <a:tint val="94000"/>
              </a:schemeClr>
            </a:gs>
            <a:gs pos="50000">
              <a:schemeClr val="accent2">
                <a:hueOff val="648079"/>
                <a:satOff val="-20381"/>
                <a:lumOff val="-871"/>
                <a:alphaOff val="0"/>
                <a:satMod val="110000"/>
                <a:lumMod val="100000"/>
                <a:shade val="100000"/>
              </a:schemeClr>
            </a:gs>
            <a:gs pos="100000">
              <a:schemeClr val="accent2">
                <a:hueOff val="648079"/>
                <a:satOff val="-20381"/>
                <a:lumOff val="-8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Broaden your viewpoint</a:t>
          </a:r>
        </a:p>
        <a:p>
          <a:pPr marL="57150" lvl="1" indent="-57150" algn="l" defTabSz="488950">
            <a:lnSpc>
              <a:spcPct val="90000"/>
            </a:lnSpc>
            <a:spcBef>
              <a:spcPct val="0"/>
            </a:spcBef>
            <a:spcAft>
              <a:spcPct val="15000"/>
            </a:spcAft>
            <a:buChar char="•"/>
          </a:pPr>
          <a:r>
            <a:rPr lang="en-US" sz="1100" kern="1200"/>
            <a:t>DEI</a:t>
          </a:r>
        </a:p>
        <a:p>
          <a:pPr marL="57150" lvl="1" indent="-57150" algn="l" defTabSz="488950">
            <a:lnSpc>
              <a:spcPct val="90000"/>
            </a:lnSpc>
            <a:spcBef>
              <a:spcPct val="0"/>
            </a:spcBef>
            <a:spcAft>
              <a:spcPct val="15000"/>
            </a:spcAft>
            <a:buChar char="•"/>
          </a:pPr>
          <a:r>
            <a:rPr lang="en-US" sz="1100" kern="1200"/>
            <a:t>We don’t have to have all the answers</a:t>
          </a:r>
        </a:p>
      </dsp:txBody>
      <dsp:txXfrm>
        <a:off x="110732" y="1309205"/>
        <a:ext cx="1868052" cy="1120831"/>
      </dsp:txXfrm>
    </dsp:sp>
    <dsp:sp modelId="{BE38C09E-E96A-401C-A294-05D8A79E5AEF}">
      <dsp:nvSpPr>
        <dsp:cNvPr id="0" name=""/>
        <dsp:cNvSpPr/>
      </dsp:nvSpPr>
      <dsp:spPr>
        <a:xfrm>
          <a:off x="2165590" y="1309205"/>
          <a:ext cx="1868052" cy="1120831"/>
        </a:xfrm>
        <a:prstGeom prst="rect">
          <a:avLst/>
        </a:prstGeom>
        <a:gradFill rotWithShape="0">
          <a:gsLst>
            <a:gs pos="0">
              <a:schemeClr val="accent2">
                <a:hueOff val="810099"/>
                <a:satOff val="-25476"/>
                <a:lumOff val="-1089"/>
                <a:alphaOff val="0"/>
                <a:satMod val="103000"/>
                <a:lumMod val="102000"/>
                <a:tint val="94000"/>
              </a:schemeClr>
            </a:gs>
            <a:gs pos="50000">
              <a:schemeClr val="accent2">
                <a:hueOff val="810099"/>
                <a:satOff val="-25476"/>
                <a:lumOff val="-1089"/>
                <a:alphaOff val="0"/>
                <a:satMod val="110000"/>
                <a:lumMod val="100000"/>
                <a:shade val="100000"/>
              </a:schemeClr>
            </a:gs>
            <a:gs pos="100000">
              <a:schemeClr val="accent2">
                <a:hueOff val="810099"/>
                <a:satOff val="-25476"/>
                <a:lumOff val="-10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Understand barriers or work through barriers</a:t>
          </a:r>
        </a:p>
      </dsp:txBody>
      <dsp:txXfrm>
        <a:off x="2165590" y="1309205"/>
        <a:ext cx="1868052" cy="1120831"/>
      </dsp:txXfrm>
    </dsp:sp>
    <dsp:sp modelId="{C574874E-6964-432E-BF98-51A35BA61667}">
      <dsp:nvSpPr>
        <dsp:cNvPr id="0" name=""/>
        <dsp:cNvSpPr/>
      </dsp:nvSpPr>
      <dsp:spPr>
        <a:xfrm>
          <a:off x="4220448" y="1309205"/>
          <a:ext cx="1868052" cy="1120831"/>
        </a:xfrm>
        <a:prstGeom prst="rect">
          <a:avLst/>
        </a:prstGeom>
        <a:gradFill rotWithShape="0">
          <a:gsLst>
            <a:gs pos="0">
              <a:schemeClr val="accent2">
                <a:hueOff val="972119"/>
                <a:satOff val="-30571"/>
                <a:lumOff val="-1307"/>
                <a:alphaOff val="0"/>
                <a:satMod val="103000"/>
                <a:lumMod val="102000"/>
                <a:tint val="94000"/>
              </a:schemeClr>
            </a:gs>
            <a:gs pos="50000">
              <a:schemeClr val="accent2">
                <a:hueOff val="972119"/>
                <a:satOff val="-30571"/>
                <a:lumOff val="-1307"/>
                <a:alphaOff val="0"/>
                <a:satMod val="110000"/>
                <a:lumMod val="100000"/>
                <a:shade val="100000"/>
              </a:schemeClr>
            </a:gs>
            <a:gs pos="100000">
              <a:schemeClr val="accent2">
                <a:hueOff val="972119"/>
                <a:satOff val="-3057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lower rates of anxiety and depression</a:t>
          </a:r>
        </a:p>
      </dsp:txBody>
      <dsp:txXfrm>
        <a:off x="4220448" y="1309205"/>
        <a:ext cx="1868052" cy="1120831"/>
      </dsp:txXfrm>
    </dsp:sp>
    <dsp:sp modelId="{71B3416A-02D2-4FB6-A93E-7615D94F1B08}">
      <dsp:nvSpPr>
        <dsp:cNvPr id="0" name=""/>
        <dsp:cNvSpPr/>
      </dsp:nvSpPr>
      <dsp:spPr>
        <a:xfrm>
          <a:off x="6275306" y="1309205"/>
          <a:ext cx="1868052" cy="1120831"/>
        </a:xfrm>
        <a:prstGeom prst="rect">
          <a:avLst/>
        </a:prstGeom>
        <a:gradFill rotWithShape="0">
          <a:gsLst>
            <a:gs pos="0">
              <a:schemeClr val="accent2">
                <a:hueOff val="1134139"/>
                <a:satOff val="-35667"/>
                <a:lumOff val="-1524"/>
                <a:alphaOff val="0"/>
                <a:satMod val="103000"/>
                <a:lumMod val="102000"/>
                <a:tint val="94000"/>
              </a:schemeClr>
            </a:gs>
            <a:gs pos="50000">
              <a:schemeClr val="accent2">
                <a:hueOff val="1134139"/>
                <a:satOff val="-35667"/>
                <a:lumOff val="-1524"/>
                <a:alphaOff val="0"/>
                <a:satMod val="110000"/>
                <a:lumMod val="100000"/>
                <a:shade val="100000"/>
              </a:schemeClr>
            </a:gs>
            <a:gs pos="100000">
              <a:schemeClr val="accent2">
                <a:hueOff val="1134139"/>
                <a:satOff val="-35667"/>
                <a:lumOff val="-15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higher self-esteem</a:t>
          </a:r>
        </a:p>
      </dsp:txBody>
      <dsp:txXfrm>
        <a:off x="6275306" y="1309205"/>
        <a:ext cx="1868052" cy="1120831"/>
      </dsp:txXfrm>
    </dsp:sp>
    <dsp:sp modelId="{3F3BF784-8402-446B-AE3A-433AAD6ED47F}">
      <dsp:nvSpPr>
        <dsp:cNvPr id="0" name=""/>
        <dsp:cNvSpPr/>
      </dsp:nvSpPr>
      <dsp:spPr>
        <a:xfrm>
          <a:off x="2165590" y="2616842"/>
          <a:ext cx="1868052" cy="1120831"/>
        </a:xfrm>
        <a:prstGeom prst="rect">
          <a:avLst/>
        </a:prstGeom>
        <a:gradFill rotWithShape="0">
          <a:gsLst>
            <a:gs pos="0">
              <a:schemeClr val="accent2">
                <a:hueOff val="1296159"/>
                <a:satOff val="-40762"/>
                <a:lumOff val="-1742"/>
                <a:alphaOff val="0"/>
                <a:satMod val="103000"/>
                <a:lumMod val="102000"/>
                <a:tint val="94000"/>
              </a:schemeClr>
            </a:gs>
            <a:gs pos="50000">
              <a:schemeClr val="accent2">
                <a:hueOff val="1296159"/>
                <a:satOff val="-40762"/>
                <a:lumOff val="-1742"/>
                <a:alphaOff val="0"/>
                <a:satMod val="110000"/>
                <a:lumMod val="100000"/>
                <a:shade val="100000"/>
              </a:schemeClr>
            </a:gs>
            <a:gs pos="100000">
              <a:schemeClr val="accent2">
                <a:hueOff val="1296159"/>
                <a:satOff val="-40762"/>
                <a:lumOff val="-17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greater empathy</a:t>
          </a:r>
        </a:p>
      </dsp:txBody>
      <dsp:txXfrm>
        <a:off x="2165590" y="2616842"/>
        <a:ext cx="1868052" cy="1120831"/>
      </dsp:txXfrm>
    </dsp:sp>
    <dsp:sp modelId="{43F39ECF-E923-4A0D-8E97-DAA80749F667}">
      <dsp:nvSpPr>
        <dsp:cNvPr id="0" name=""/>
        <dsp:cNvSpPr/>
      </dsp:nvSpPr>
      <dsp:spPr>
        <a:xfrm>
          <a:off x="4220448" y="2616842"/>
          <a:ext cx="1868052" cy="1120831"/>
        </a:xfrm>
        <a:prstGeom prst="rect">
          <a:avLst/>
        </a:prstGeom>
        <a:gradFill rotWithShape="0">
          <a:gsLst>
            <a:gs pos="0">
              <a:schemeClr val="accent2">
                <a:hueOff val="1458179"/>
                <a:satOff val="-45857"/>
                <a:lumOff val="-1960"/>
                <a:alphaOff val="0"/>
                <a:satMod val="103000"/>
                <a:lumMod val="102000"/>
                <a:tint val="94000"/>
              </a:schemeClr>
            </a:gs>
            <a:gs pos="50000">
              <a:schemeClr val="accent2">
                <a:hueOff val="1458179"/>
                <a:satOff val="-45857"/>
                <a:lumOff val="-1960"/>
                <a:alphaOff val="0"/>
                <a:satMod val="110000"/>
                <a:lumMod val="100000"/>
                <a:shade val="100000"/>
              </a:schemeClr>
            </a:gs>
            <a:gs pos="100000">
              <a:schemeClr val="accent2">
                <a:hueOff val="1458179"/>
                <a:satOff val="-45857"/>
                <a:lumOff val="-19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more trusting and cooperative relationships. </a:t>
          </a:r>
        </a:p>
      </dsp:txBody>
      <dsp:txXfrm>
        <a:off x="4220448" y="2616842"/>
        <a:ext cx="1868052" cy="11208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61226-DF0C-41FE-BCC3-D5A548104AFB}">
      <dsp:nvSpPr>
        <dsp:cNvPr id="0" name=""/>
        <dsp:cNvSpPr/>
      </dsp:nvSpPr>
      <dsp:spPr>
        <a:xfrm>
          <a:off x="0" y="653692"/>
          <a:ext cx="7289800" cy="12068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F07BE-D91A-4286-9949-C7C1F7045CA7}">
      <dsp:nvSpPr>
        <dsp:cNvPr id="0" name=""/>
        <dsp:cNvSpPr/>
      </dsp:nvSpPr>
      <dsp:spPr>
        <a:xfrm>
          <a:off x="365062" y="925226"/>
          <a:ext cx="663749" cy="663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3FCF99-8A6D-4DEC-AE30-9A925CC13F5E}">
      <dsp:nvSpPr>
        <dsp:cNvPr id="0" name=""/>
        <dsp:cNvSpPr/>
      </dsp:nvSpPr>
      <dsp:spPr>
        <a:xfrm>
          <a:off x="1393874" y="653692"/>
          <a:ext cx="5895925" cy="120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22" tIns="127722" rIns="127722" bIns="127722" numCol="1" spcCol="1270" anchor="ctr" anchorCtr="0">
          <a:noAutofit/>
        </a:bodyPr>
        <a:lstStyle/>
        <a:p>
          <a:pPr marL="0" lvl="0" indent="0" algn="l" defTabSz="800100">
            <a:lnSpc>
              <a:spcPct val="90000"/>
            </a:lnSpc>
            <a:spcBef>
              <a:spcPct val="0"/>
            </a:spcBef>
            <a:spcAft>
              <a:spcPct val="35000"/>
            </a:spcAft>
            <a:buNone/>
          </a:pPr>
          <a:r>
            <a:rPr lang="en-US" sz="1800" kern="1200" dirty="0"/>
            <a:t>Setting goals is an important aspect of anyone’s life. Goals help us focus and shape our behaviors and decisions to meet those goals. Recovery goals help you create a new mindset when it comes to how you approach life.</a:t>
          </a:r>
        </a:p>
      </dsp:txBody>
      <dsp:txXfrm>
        <a:off x="1393874" y="653692"/>
        <a:ext cx="5895925" cy="1206817"/>
      </dsp:txXfrm>
    </dsp:sp>
    <dsp:sp modelId="{6A1E81D6-4CD3-4F24-9342-E39E6CC7EA8C}">
      <dsp:nvSpPr>
        <dsp:cNvPr id="0" name=""/>
        <dsp:cNvSpPr/>
      </dsp:nvSpPr>
      <dsp:spPr>
        <a:xfrm>
          <a:off x="0" y="2162214"/>
          <a:ext cx="7289800" cy="12068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5F621-F1BD-4F31-AED0-F8E2275DE2AF}">
      <dsp:nvSpPr>
        <dsp:cNvPr id="0" name=""/>
        <dsp:cNvSpPr/>
      </dsp:nvSpPr>
      <dsp:spPr>
        <a:xfrm>
          <a:off x="365062" y="2433748"/>
          <a:ext cx="663749" cy="663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703730-AD7F-44F8-962C-B20D63278511}">
      <dsp:nvSpPr>
        <dsp:cNvPr id="0" name=""/>
        <dsp:cNvSpPr/>
      </dsp:nvSpPr>
      <dsp:spPr>
        <a:xfrm>
          <a:off x="1393874" y="2162214"/>
          <a:ext cx="5895925" cy="120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22" tIns="127722" rIns="127722" bIns="127722" numCol="1" spcCol="1270" anchor="ctr" anchorCtr="0">
          <a:noAutofit/>
        </a:bodyPr>
        <a:lstStyle/>
        <a:p>
          <a:pPr marL="0" lvl="0" indent="0" algn="l" defTabSz="800100">
            <a:lnSpc>
              <a:spcPct val="90000"/>
            </a:lnSpc>
            <a:spcBef>
              <a:spcPct val="0"/>
            </a:spcBef>
            <a:spcAft>
              <a:spcPct val="35000"/>
            </a:spcAft>
            <a:buNone/>
          </a:pPr>
          <a:r>
            <a:rPr lang="en-US" sz="1800" kern="1200"/>
            <a:t>A recovery goal concentrates specifically on improvements you want to make when it comes to healing and growing. A recovery goal helps you stay motivated, provides focus, and is tailored to help you along the road of recovery.</a:t>
          </a:r>
        </a:p>
      </dsp:txBody>
      <dsp:txXfrm>
        <a:off x="1393874" y="2162214"/>
        <a:ext cx="5895925" cy="12068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55FED-1440-4BE3-9615-CA6F3A17FBF8}">
      <dsp:nvSpPr>
        <dsp:cNvPr id="0" name=""/>
        <dsp:cNvSpPr/>
      </dsp:nvSpPr>
      <dsp:spPr>
        <a:xfrm>
          <a:off x="0" y="3142"/>
          <a:ext cx="7289800" cy="6694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ED8D0-881C-4EF4-8536-CF51C40EAAF5}">
      <dsp:nvSpPr>
        <dsp:cNvPr id="0" name=""/>
        <dsp:cNvSpPr/>
      </dsp:nvSpPr>
      <dsp:spPr>
        <a:xfrm>
          <a:off x="202495" y="153759"/>
          <a:ext cx="368173" cy="3681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935D74-1724-4A6D-B2C3-EF4E8DF2B38D}">
      <dsp:nvSpPr>
        <dsp:cNvPr id="0" name=""/>
        <dsp:cNvSpPr/>
      </dsp:nvSpPr>
      <dsp:spPr>
        <a:xfrm>
          <a:off x="773164" y="3142"/>
          <a:ext cx="65166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90000"/>
            </a:lnSpc>
            <a:spcBef>
              <a:spcPct val="0"/>
            </a:spcBef>
            <a:spcAft>
              <a:spcPct val="35000"/>
            </a:spcAft>
            <a:buNone/>
          </a:pPr>
          <a:r>
            <a:rPr lang="en-US" sz="1900" kern="1200"/>
            <a:t>Helping someone focus on the present and future</a:t>
          </a:r>
        </a:p>
      </dsp:txBody>
      <dsp:txXfrm>
        <a:off x="773164" y="3142"/>
        <a:ext cx="6516635" cy="669406"/>
      </dsp:txXfrm>
    </dsp:sp>
    <dsp:sp modelId="{1D5A9FD5-0E10-48E1-970B-67B001572363}">
      <dsp:nvSpPr>
        <dsp:cNvPr id="0" name=""/>
        <dsp:cNvSpPr/>
      </dsp:nvSpPr>
      <dsp:spPr>
        <a:xfrm>
          <a:off x="0" y="839900"/>
          <a:ext cx="7289800" cy="6694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3F835-F773-4BF7-8141-F3BD6146DBCF}">
      <dsp:nvSpPr>
        <dsp:cNvPr id="0" name=""/>
        <dsp:cNvSpPr/>
      </dsp:nvSpPr>
      <dsp:spPr>
        <a:xfrm>
          <a:off x="202495" y="990517"/>
          <a:ext cx="368173" cy="3681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55BDF2-FAD9-41D9-9A06-06127C4086CA}">
      <dsp:nvSpPr>
        <dsp:cNvPr id="0" name=""/>
        <dsp:cNvSpPr/>
      </dsp:nvSpPr>
      <dsp:spPr>
        <a:xfrm>
          <a:off x="773164" y="839900"/>
          <a:ext cx="65166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90000"/>
            </a:lnSpc>
            <a:spcBef>
              <a:spcPct val="0"/>
            </a:spcBef>
            <a:spcAft>
              <a:spcPct val="35000"/>
            </a:spcAft>
            <a:buNone/>
          </a:pPr>
          <a:r>
            <a:rPr lang="en-US" sz="1900" kern="1200"/>
            <a:t>Not dwelling on the past</a:t>
          </a:r>
        </a:p>
      </dsp:txBody>
      <dsp:txXfrm>
        <a:off x="773164" y="839900"/>
        <a:ext cx="6516635" cy="669406"/>
      </dsp:txXfrm>
    </dsp:sp>
    <dsp:sp modelId="{2E1F6D3D-52AD-42DC-A9C8-850427667224}">
      <dsp:nvSpPr>
        <dsp:cNvPr id="0" name=""/>
        <dsp:cNvSpPr/>
      </dsp:nvSpPr>
      <dsp:spPr>
        <a:xfrm>
          <a:off x="0" y="1676659"/>
          <a:ext cx="7289800" cy="6694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2761A3-7068-440F-B3B8-89CC740FD9A3}">
      <dsp:nvSpPr>
        <dsp:cNvPr id="0" name=""/>
        <dsp:cNvSpPr/>
      </dsp:nvSpPr>
      <dsp:spPr>
        <a:xfrm>
          <a:off x="202495" y="1827275"/>
          <a:ext cx="368173" cy="3681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28C27B-EF75-434C-A689-2E5BB5B3CDDF}">
      <dsp:nvSpPr>
        <dsp:cNvPr id="0" name=""/>
        <dsp:cNvSpPr/>
      </dsp:nvSpPr>
      <dsp:spPr>
        <a:xfrm>
          <a:off x="773164" y="1676659"/>
          <a:ext cx="65166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90000"/>
            </a:lnSpc>
            <a:spcBef>
              <a:spcPct val="0"/>
            </a:spcBef>
            <a:spcAft>
              <a:spcPct val="35000"/>
            </a:spcAft>
            <a:buNone/>
          </a:pPr>
          <a:r>
            <a:rPr lang="en-US" sz="1900" kern="1200"/>
            <a:t>Developing patience and a good work ethic</a:t>
          </a:r>
        </a:p>
      </dsp:txBody>
      <dsp:txXfrm>
        <a:off x="773164" y="1676659"/>
        <a:ext cx="6516635" cy="669406"/>
      </dsp:txXfrm>
    </dsp:sp>
    <dsp:sp modelId="{159BE193-13E0-4E79-B940-6E37F709932C}">
      <dsp:nvSpPr>
        <dsp:cNvPr id="0" name=""/>
        <dsp:cNvSpPr/>
      </dsp:nvSpPr>
      <dsp:spPr>
        <a:xfrm>
          <a:off x="0" y="2513417"/>
          <a:ext cx="7289800" cy="6694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F66690-2AFC-4102-A5B9-07FC95D57B70}">
      <dsp:nvSpPr>
        <dsp:cNvPr id="0" name=""/>
        <dsp:cNvSpPr/>
      </dsp:nvSpPr>
      <dsp:spPr>
        <a:xfrm>
          <a:off x="202495" y="2664033"/>
          <a:ext cx="368173" cy="3681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A23453-EFA6-44BD-A038-5E432836AD34}">
      <dsp:nvSpPr>
        <dsp:cNvPr id="0" name=""/>
        <dsp:cNvSpPr/>
      </dsp:nvSpPr>
      <dsp:spPr>
        <a:xfrm>
          <a:off x="773164" y="2513417"/>
          <a:ext cx="65166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90000"/>
            </a:lnSpc>
            <a:spcBef>
              <a:spcPct val="0"/>
            </a:spcBef>
            <a:spcAft>
              <a:spcPct val="35000"/>
            </a:spcAft>
            <a:buNone/>
          </a:pPr>
          <a:r>
            <a:rPr lang="en-US" sz="1900" kern="1200"/>
            <a:t>Creating a sense of pride when people reach their goals</a:t>
          </a:r>
        </a:p>
      </dsp:txBody>
      <dsp:txXfrm>
        <a:off x="773164" y="2513417"/>
        <a:ext cx="6516635" cy="669406"/>
      </dsp:txXfrm>
    </dsp:sp>
    <dsp:sp modelId="{5C4FF149-4531-4690-B14C-5CC2D9EDAFC9}">
      <dsp:nvSpPr>
        <dsp:cNvPr id="0" name=""/>
        <dsp:cNvSpPr/>
      </dsp:nvSpPr>
      <dsp:spPr>
        <a:xfrm>
          <a:off x="0" y="3350175"/>
          <a:ext cx="7289800" cy="6694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05F73-0914-4236-B132-19A529C27192}">
      <dsp:nvSpPr>
        <dsp:cNvPr id="0" name=""/>
        <dsp:cNvSpPr/>
      </dsp:nvSpPr>
      <dsp:spPr>
        <a:xfrm>
          <a:off x="202495" y="3500792"/>
          <a:ext cx="368173" cy="3681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2E1575-9C90-4334-9A3B-DE8C21549E4E}">
      <dsp:nvSpPr>
        <dsp:cNvPr id="0" name=""/>
        <dsp:cNvSpPr/>
      </dsp:nvSpPr>
      <dsp:spPr>
        <a:xfrm>
          <a:off x="773164" y="3350175"/>
          <a:ext cx="65166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90000"/>
            </a:lnSpc>
            <a:spcBef>
              <a:spcPct val="0"/>
            </a:spcBef>
            <a:spcAft>
              <a:spcPct val="35000"/>
            </a:spcAft>
            <a:buNone/>
          </a:pPr>
          <a:r>
            <a:rPr lang="en-US" sz="1900" kern="1200"/>
            <a:t>Further, studies have shown that learning how to set effective goals can help people reduce drinking and drug use.</a:t>
          </a:r>
        </a:p>
      </dsp:txBody>
      <dsp:txXfrm>
        <a:off x="773164" y="3350175"/>
        <a:ext cx="6516635" cy="6694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5E532-E650-49C9-891A-41D3EBD16429}">
      <dsp:nvSpPr>
        <dsp:cNvPr id="0" name=""/>
        <dsp:cNvSpPr/>
      </dsp:nvSpPr>
      <dsp:spPr>
        <a:xfrm>
          <a:off x="0" y="2841"/>
          <a:ext cx="5666773" cy="605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D2EB6-D395-4D6E-A53A-368D9EE948A7}">
      <dsp:nvSpPr>
        <dsp:cNvPr id="0" name=""/>
        <dsp:cNvSpPr/>
      </dsp:nvSpPr>
      <dsp:spPr>
        <a:xfrm>
          <a:off x="183078" y="139015"/>
          <a:ext cx="332869" cy="332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51D41-39F4-4375-AAC3-DBAFDB49805F}">
      <dsp:nvSpPr>
        <dsp:cNvPr id="0" name=""/>
        <dsp:cNvSpPr/>
      </dsp:nvSpPr>
      <dsp:spPr>
        <a:xfrm>
          <a:off x="699026" y="2841"/>
          <a:ext cx="4967746" cy="60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52" tIns="64052" rIns="64052" bIns="64052" numCol="1" spcCol="1270" anchor="ctr" anchorCtr="0">
          <a:noAutofit/>
        </a:bodyPr>
        <a:lstStyle/>
        <a:p>
          <a:pPr marL="0" lvl="0" indent="0" algn="l" defTabSz="844550">
            <a:lnSpc>
              <a:spcPct val="100000"/>
            </a:lnSpc>
            <a:spcBef>
              <a:spcPct val="0"/>
            </a:spcBef>
            <a:spcAft>
              <a:spcPct val="35000"/>
            </a:spcAft>
            <a:buNone/>
          </a:pPr>
          <a:r>
            <a:rPr lang="en-US" sz="1900" kern="1200" dirty="0"/>
            <a:t>Having </a:t>
          </a:r>
          <a:r>
            <a:rPr lang="en-US" sz="1900" b="1" kern="1200" dirty="0"/>
            <a:t>control</a:t>
          </a:r>
          <a:r>
            <a:rPr lang="en-US" sz="1900" kern="1200" dirty="0"/>
            <a:t> over one’s financial life</a:t>
          </a:r>
        </a:p>
      </dsp:txBody>
      <dsp:txXfrm>
        <a:off x="699026" y="2841"/>
        <a:ext cx="4967746" cy="605217"/>
      </dsp:txXfrm>
    </dsp:sp>
    <dsp:sp modelId="{DB19FA89-71AF-4974-A788-7F691D1AC2C7}">
      <dsp:nvSpPr>
        <dsp:cNvPr id="0" name=""/>
        <dsp:cNvSpPr/>
      </dsp:nvSpPr>
      <dsp:spPr>
        <a:xfrm>
          <a:off x="0" y="759363"/>
          <a:ext cx="5666773" cy="605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50F8F-AB4A-4AF7-A4FD-8678FC11457F}">
      <dsp:nvSpPr>
        <dsp:cNvPr id="0" name=""/>
        <dsp:cNvSpPr/>
      </dsp:nvSpPr>
      <dsp:spPr>
        <a:xfrm>
          <a:off x="183078" y="895537"/>
          <a:ext cx="332869" cy="332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B9989-5C4F-44AE-933B-87459E3AD542}">
      <dsp:nvSpPr>
        <dsp:cNvPr id="0" name=""/>
        <dsp:cNvSpPr/>
      </dsp:nvSpPr>
      <dsp:spPr>
        <a:xfrm>
          <a:off x="699026" y="759363"/>
          <a:ext cx="4967746" cy="60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52" tIns="64052" rIns="64052" bIns="64052" numCol="1" spcCol="1270" anchor="ctr" anchorCtr="0">
          <a:noAutofit/>
        </a:bodyPr>
        <a:lstStyle/>
        <a:p>
          <a:pPr marL="0" lvl="0" indent="0" algn="l" defTabSz="844550">
            <a:lnSpc>
              <a:spcPct val="100000"/>
            </a:lnSpc>
            <a:spcBef>
              <a:spcPct val="0"/>
            </a:spcBef>
            <a:spcAft>
              <a:spcPct val="35000"/>
            </a:spcAft>
            <a:buNone/>
          </a:pPr>
          <a:r>
            <a:rPr lang="en-US" sz="1900" kern="1200" dirty="0"/>
            <a:t>Having </a:t>
          </a:r>
          <a:r>
            <a:rPr lang="en-US" sz="1900" b="1" kern="1200" dirty="0"/>
            <a:t>independence </a:t>
          </a:r>
          <a:r>
            <a:rPr lang="en-US" sz="1900" kern="1200" dirty="0"/>
            <a:t>from public programs</a:t>
          </a:r>
        </a:p>
      </dsp:txBody>
      <dsp:txXfrm>
        <a:off x="699026" y="759363"/>
        <a:ext cx="4967746" cy="605217"/>
      </dsp:txXfrm>
    </dsp:sp>
    <dsp:sp modelId="{8D7672CB-389E-4BD7-9254-1A51417534B0}">
      <dsp:nvSpPr>
        <dsp:cNvPr id="0" name=""/>
        <dsp:cNvSpPr/>
      </dsp:nvSpPr>
      <dsp:spPr>
        <a:xfrm>
          <a:off x="0" y="1515885"/>
          <a:ext cx="5666773" cy="605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446916-D074-4C36-B82C-51BAEB1E6CDD}">
      <dsp:nvSpPr>
        <dsp:cNvPr id="0" name=""/>
        <dsp:cNvSpPr/>
      </dsp:nvSpPr>
      <dsp:spPr>
        <a:xfrm>
          <a:off x="183078" y="1652059"/>
          <a:ext cx="332869" cy="332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72FFF-255B-44B9-BAD9-9D255683A04F}">
      <dsp:nvSpPr>
        <dsp:cNvPr id="0" name=""/>
        <dsp:cNvSpPr/>
      </dsp:nvSpPr>
      <dsp:spPr>
        <a:xfrm>
          <a:off x="699026" y="1515885"/>
          <a:ext cx="4967746" cy="60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52" tIns="64052" rIns="64052" bIns="64052" numCol="1" spcCol="1270" anchor="ctr" anchorCtr="0">
          <a:noAutofit/>
        </a:bodyPr>
        <a:lstStyle/>
        <a:p>
          <a:pPr marL="0" lvl="0" indent="0" algn="l" defTabSz="844550">
            <a:lnSpc>
              <a:spcPct val="100000"/>
            </a:lnSpc>
            <a:spcBef>
              <a:spcPct val="0"/>
            </a:spcBef>
            <a:spcAft>
              <a:spcPct val="35000"/>
            </a:spcAft>
            <a:buNone/>
          </a:pPr>
          <a:r>
            <a:rPr lang="en-US" sz="1900" kern="1200" dirty="0"/>
            <a:t>Having sufficient </a:t>
          </a:r>
          <a:r>
            <a:rPr lang="en-US" sz="1900" b="1" kern="1200" dirty="0"/>
            <a:t>earned income</a:t>
          </a:r>
          <a:endParaRPr lang="en-US" sz="1900" kern="1200" dirty="0"/>
        </a:p>
      </dsp:txBody>
      <dsp:txXfrm>
        <a:off x="699026" y="1515885"/>
        <a:ext cx="4967746" cy="605217"/>
      </dsp:txXfrm>
    </dsp:sp>
    <dsp:sp modelId="{2CAAE821-8528-4A67-98C2-1C1F8F1757B6}">
      <dsp:nvSpPr>
        <dsp:cNvPr id="0" name=""/>
        <dsp:cNvSpPr/>
      </dsp:nvSpPr>
      <dsp:spPr>
        <a:xfrm>
          <a:off x="0" y="2272407"/>
          <a:ext cx="5666773" cy="605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BBEC5-FBD0-47F1-A42D-261B4603502B}">
      <dsp:nvSpPr>
        <dsp:cNvPr id="0" name=""/>
        <dsp:cNvSpPr/>
      </dsp:nvSpPr>
      <dsp:spPr>
        <a:xfrm>
          <a:off x="183078" y="2408581"/>
          <a:ext cx="332869" cy="332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C8E38C-7FE3-4387-90BC-6460C2BF982D}">
      <dsp:nvSpPr>
        <dsp:cNvPr id="0" name=""/>
        <dsp:cNvSpPr/>
      </dsp:nvSpPr>
      <dsp:spPr>
        <a:xfrm>
          <a:off x="699026" y="2272407"/>
          <a:ext cx="4967746" cy="60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52" tIns="64052" rIns="64052" bIns="64052" numCol="1" spcCol="1270" anchor="ctr" anchorCtr="0">
          <a:noAutofit/>
        </a:bodyPr>
        <a:lstStyle/>
        <a:p>
          <a:pPr marL="0" lvl="0" indent="0" algn="l" defTabSz="844550">
            <a:lnSpc>
              <a:spcPct val="100000"/>
            </a:lnSpc>
            <a:spcBef>
              <a:spcPct val="0"/>
            </a:spcBef>
            <a:spcAft>
              <a:spcPct val="35000"/>
            </a:spcAft>
            <a:buNone/>
          </a:pPr>
          <a:r>
            <a:rPr lang="en-US" sz="1900" kern="1200"/>
            <a:t>Having </a:t>
          </a:r>
          <a:r>
            <a:rPr lang="en-US" sz="1900" b="1" kern="1200"/>
            <a:t>assets</a:t>
          </a:r>
          <a:endParaRPr lang="en-US" sz="1900" kern="1200"/>
        </a:p>
      </dsp:txBody>
      <dsp:txXfrm>
        <a:off x="699026" y="2272407"/>
        <a:ext cx="4967746" cy="605217"/>
      </dsp:txXfrm>
    </dsp:sp>
    <dsp:sp modelId="{900B0D17-C9E0-48E4-85DE-846D79AE22A3}">
      <dsp:nvSpPr>
        <dsp:cNvPr id="0" name=""/>
        <dsp:cNvSpPr/>
      </dsp:nvSpPr>
      <dsp:spPr>
        <a:xfrm>
          <a:off x="0" y="3028929"/>
          <a:ext cx="5666773" cy="605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FAB52-F6B4-4CAD-B7F7-A78A52532871}">
      <dsp:nvSpPr>
        <dsp:cNvPr id="0" name=""/>
        <dsp:cNvSpPr/>
      </dsp:nvSpPr>
      <dsp:spPr>
        <a:xfrm>
          <a:off x="183078" y="3165103"/>
          <a:ext cx="332869" cy="3328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6F6805-95A6-4773-AE40-400A7A201A2F}">
      <dsp:nvSpPr>
        <dsp:cNvPr id="0" name=""/>
        <dsp:cNvSpPr/>
      </dsp:nvSpPr>
      <dsp:spPr>
        <a:xfrm>
          <a:off x="699026" y="3028929"/>
          <a:ext cx="4967746" cy="60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52" tIns="64052" rIns="64052" bIns="64052" numCol="1" spcCol="1270" anchor="ctr" anchorCtr="0">
          <a:noAutofit/>
        </a:bodyPr>
        <a:lstStyle/>
        <a:p>
          <a:pPr marL="0" lvl="0" indent="0" algn="l" defTabSz="844550">
            <a:lnSpc>
              <a:spcPct val="100000"/>
            </a:lnSpc>
            <a:spcBef>
              <a:spcPct val="0"/>
            </a:spcBef>
            <a:spcAft>
              <a:spcPct val="35000"/>
            </a:spcAft>
            <a:buNone/>
          </a:pPr>
          <a:r>
            <a:rPr lang="en-US" sz="1900" kern="1200" dirty="0"/>
            <a:t>Being able to </a:t>
          </a:r>
          <a:r>
            <a:rPr lang="en-US" sz="1900" b="1" kern="1200" dirty="0"/>
            <a:t>contribute </a:t>
          </a:r>
          <a:r>
            <a:rPr lang="en-US" sz="1900" kern="1200" dirty="0"/>
            <a:t>to one’s communities </a:t>
          </a:r>
        </a:p>
      </dsp:txBody>
      <dsp:txXfrm>
        <a:off x="699026" y="3028929"/>
        <a:ext cx="4967746" cy="6052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7A0F5-A2EB-4777-85DC-EFF042666BA4}">
      <dsp:nvSpPr>
        <dsp:cNvPr id="0" name=""/>
        <dsp:cNvSpPr/>
      </dsp:nvSpPr>
      <dsp:spPr>
        <a:xfrm>
          <a:off x="0" y="113728"/>
          <a:ext cx="4862531" cy="25798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Harm reduction is also part of the continuum of care and a comprehensive strategy that includes prevention, treatment, recovery, and health promotion. All of these elements are necessary — and people weigh them differently in different situations, at different points in their lives, and relative to a wide range of substances and behaviors.</a:t>
          </a:r>
        </a:p>
      </dsp:txBody>
      <dsp:txXfrm>
        <a:off x="125938" y="239666"/>
        <a:ext cx="4610655" cy="2327974"/>
      </dsp:txXfrm>
    </dsp:sp>
    <dsp:sp modelId="{187ED4FB-EF26-41AC-ACD8-9F41DA001CC5}">
      <dsp:nvSpPr>
        <dsp:cNvPr id="0" name=""/>
        <dsp:cNvSpPr/>
      </dsp:nvSpPr>
      <dsp:spPr>
        <a:xfrm>
          <a:off x="0" y="2739658"/>
          <a:ext cx="4862531" cy="2579850"/>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Harm reduction recognizes the complex relationship people may have with substances, starting from first use, through the many possible intervention points from there. Harm reduction does not minimize the inherent harms associated with drug use and acknowledges that reducing harm can take different forms for different people at different points, including with the use of medications to treat substance use disorders. Harm reduction is also inclusive of abstinence as a chosen pathway but not inclusive of abstinence as a coerced pathway.</a:t>
          </a:r>
        </a:p>
      </dsp:txBody>
      <dsp:txXfrm>
        <a:off x="125938" y="2865596"/>
        <a:ext cx="4610655" cy="2327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8C9A3-0153-4F78-888E-46DD1CAA0642}">
      <dsp:nvSpPr>
        <dsp:cNvPr id="0" name=""/>
        <dsp:cNvSpPr/>
      </dsp:nvSpPr>
      <dsp:spPr>
        <a:xfrm>
          <a:off x="950" y="370032"/>
          <a:ext cx="3335112" cy="21177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6CCBC-F855-46B4-A2B4-B95DD8880429}">
      <dsp:nvSpPr>
        <dsp:cNvPr id="0" name=""/>
        <dsp:cNvSpPr/>
      </dsp:nvSpPr>
      <dsp:spPr>
        <a:xfrm>
          <a:off x="371518" y="722072"/>
          <a:ext cx="3335112" cy="21177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Sustained recovery from SUD is significantly tied to meaningful and purposeful work-life balance. Employment is an important factor for achieving sustained recovery and financial independence. </a:t>
          </a:r>
        </a:p>
      </dsp:txBody>
      <dsp:txXfrm>
        <a:off x="433546" y="784100"/>
        <a:ext cx="3211056" cy="1993740"/>
      </dsp:txXfrm>
    </dsp:sp>
    <dsp:sp modelId="{999AEE57-1E39-4081-B7BB-9126E292651E}">
      <dsp:nvSpPr>
        <dsp:cNvPr id="0" name=""/>
        <dsp:cNvSpPr/>
      </dsp:nvSpPr>
      <dsp:spPr>
        <a:xfrm>
          <a:off x="4077199" y="370032"/>
          <a:ext cx="3335112" cy="21177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7F526C-4807-457D-877C-85C9BD1D1EC2}">
      <dsp:nvSpPr>
        <dsp:cNvPr id="0" name=""/>
        <dsp:cNvSpPr/>
      </dsp:nvSpPr>
      <dsp:spPr>
        <a:xfrm>
          <a:off x="4447767" y="722072"/>
          <a:ext cx="3335112" cy="21177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Employment is reported as a top life priority by people in all stages of recovery. These individuals often can and want to work regardless of where they are in the recovery process.</a:t>
          </a:r>
        </a:p>
      </dsp:txBody>
      <dsp:txXfrm>
        <a:off x="4509795" y="784100"/>
        <a:ext cx="3211056" cy="1993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2B5DB-5468-4061-B1E6-7A66397BAF2B}">
      <dsp:nvSpPr>
        <dsp:cNvPr id="0" name=""/>
        <dsp:cNvSpPr/>
      </dsp:nvSpPr>
      <dsp:spPr>
        <a:xfrm>
          <a:off x="0" y="0"/>
          <a:ext cx="5000753"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A31B6-82F6-431C-8C41-507203848F08}">
      <dsp:nvSpPr>
        <dsp:cNvPr id="0" name=""/>
        <dsp:cNvSpPr/>
      </dsp:nvSpPr>
      <dsp:spPr>
        <a:xfrm>
          <a:off x="0" y="0"/>
          <a:ext cx="5000753" cy="16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cap="all"/>
          </a:pPr>
          <a:r>
            <a:rPr lang="en-US" sz="1400" kern="1200" dirty="0"/>
            <a:t>Recovery from substance use (49.9%, 43.2%, 52.7%, 34.1%): “stay clean” and “try to stay clean” (by far the two most popular statements in this category), “not picking up a drink or a drug,” “remain sober and drug-free because if so, anything is possible,” “to continue on this recovery journey,” “stay sober and go to my outpatient program,” and “make meetings, stay in contact with my sponsor, work the steps.” </a:t>
          </a:r>
        </a:p>
        <a:p>
          <a:pPr marL="0" lvl="0" indent="0" algn="l" defTabSz="622300">
            <a:lnSpc>
              <a:spcPct val="90000"/>
            </a:lnSpc>
            <a:spcBef>
              <a:spcPct val="0"/>
            </a:spcBef>
            <a:spcAft>
              <a:spcPct val="35000"/>
            </a:spcAft>
            <a:buNone/>
          </a:pPr>
          <a:endParaRPr lang="en-US" sz="1200" kern="1200" dirty="0"/>
        </a:p>
      </dsp:txBody>
      <dsp:txXfrm>
        <a:off x="0" y="0"/>
        <a:ext cx="5000753" cy="1613490"/>
      </dsp:txXfrm>
    </dsp:sp>
    <dsp:sp modelId="{F31E3DCF-5C34-4CBE-9873-69F2EA08ADF0}">
      <dsp:nvSpPr>
        <dsp:cNvPr id="0" name=""/>
        <dsp:cNvSpPr/>
      </dsp:nvSpPr>
      <dsp:spPr>
        <a:xfrm>
          <a:off x="0" y="1613490"/>
          <a:ext cx="5000753"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40D467-A26B-409A-966D-0054D6D3DA0E}">
      <dsp:nvSpPr>
        <dsp:cNvPr id="0" name=""/>
        <dsp:cNvSpPr/>
      </dsp:nvSpPr>
      <dsp:spPr>
        <a:xfrm>
          <a:off x="0" y="1613490"/>
          <a:ext cx="5000753" cy="16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cap="all"/>
          </a:pPr>
          <a:r>
            <a:rPr lang="en-US" sz="1400" kern="1200" dirty="0"/>
            <a:t>Employment (31.1%, 36.2%, 35.1%, 34.1%): “Just get a job,” “get a real job,” “seek full employment,” “find a good job,” “keep my job,” “embark on a career,” “advance more in my work,” “work on my career,” “get back to my profession”; some participants mentioned a specific profession, with “become a drug counselor” being the most frequently cited.</a:t>
          </a:r>
        </a:p>
      </dsp:txBody>
      <dsp:txXfrm>
        <a:off x="0" y="1613490"/>
        <a:ext cx="5000753" cy="1613490"/>
      </dsp:txXfrm>
    </dsp:sp>
    <dsp:sp modelId="{8DA5D221-4676-42B3-B794-8AA741277559}">
      <dsp:nvSpPr>
        <dsp:cNvPr id="0" name=""/>
        <dsp:cNvSpPr/>
      </dsp:nvSpPr>
      <dsp:spPr>
        <a:xfrm>
          <a:off x="0" y="3226981"/>
          <a:ext cx="5000753"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AF676-0404-48F4-8D61-6ED49CCEE43D}">
      <dsp:nvSpPr>
        <dsp:cNvPr id="0" name=""/>
        <dsp:cNvSpPr/>
      </dsp:nvSpPr>
      <dsp:spPr>
        <a:xfrm>
          <a:off x="0" y="3226981"/>
          <a:ext cx="5000753" cy="16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cap="all"/>
          </a:pPr>
          <a:r>
            <a:rPr lang="en-US" sz="1400" kern="1200" dirty="0"/>
            <a:t>Education and training (17.9%, 16%, 23%, 14.6%): “Get my GED,” “finish school,” “go back to school,” “I want to graduate from a school for once,” “go to college,” “get a certification to teach high school,” “finish my internship,” “I want to go take a training and get my CDL (commercial driver's license),” “get a degree,” and “go back to school to become a social worker.”</a:t>
          </a:r>
        </a:p>
      </dsp:txBody>
      <dsp:txXfrm>
        <a:off x="0" y="3226981"/>
        <a:ext cx="5000753" cy="1613490"/>
      </dsp:txXfrm>
    </dsp:sp>
    <dsp:sp modelId="{71DC6FFD-A5CB-4139-ACCE-F160A131799A}">
      <dsp:nvSpPr>
        <dsp:cNvPr id="0" name=""/>
        <dsp:cNvSpPr/>
      </dsp:nvSpPr>
      <dsp:spPr>
        <a:xfrm>
          <a:off x="0" y="4840472"/>
          <a:ext cx="5000753"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DBBB72-E671-441D-9868-F542B01DD5AC}">
      <dsp:nvSpPr>
        <dsp:cNvPr id="0" name=""/>
        <dsp:cNvSpPr/>
      </dsp:nvSpPr>
      <dsp:spPr>
        <a:xfrm>
          <a:off x="0" y="4840472"/>
          <a:ext cx="5000753" cy="16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defRPr cap="all"/>
          </a:pPr>
          <a:r>
            <a:rPr lang="en-US" sz="1600" kern="1200" dirty="0"/>
            <a:t>Financial and material (6.6%, 14.9%, 8.1%, 7.3%): “get off welfare”, “achieve financial stability,” “learn to manage my money and pay bills,” “get a steady income,” “improve my financial situation,” “be able to pay my rent on time,” “save money for a trip,” and “set up a retirement fund.”</a:t>
          </a:r>
        </a:p>
      </dsp:txBody>
      <dsp:txXfrm>
        <a:off x="0" y="4840472"/>
        <a:ext cx="5000753" cy="1613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E013-CCEE-4EB5-98BA-D6893FA5AAD5}">
      <dsp:nvSpPr>
        <dsp:cNvPr id="0" name=""/>
        <dsp:cNvSpPr/>
      </dsp:nvSpPr>
      <dsp:spPr>
        <a:xfrm>
          <a:off x="0" y="64384"/>
          <a:ext cx="8036027" cy="115315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t>Through the Recovery Support Strategic Initiative, SAMHSA has delineated four major dimensions that support a life in recovery: </a:t>
          </a:r>
          <a:endParaRPr lang="en-US" sz="2400" b="1" kern="1200" dirty="0"/>
        </a:p>
      </dsp:txBody>
      <dsp:txXfrm>
        <a:off x="0" y="64384"/>
        <a:ext cx="8036027" cy="1153152"/>
      </dsp:txXfrm>
    </dsp:sp>
    <dsp:sp modelId="{F2930BB9-CAE6-4C7C-987D-A99A2AE95496}">
      <dsp:nvSpPr>
        <dsp:cNvPr id="0" name=""/>
        <dsp:cNvSpPr/>
      </dsp:nvSpPr>
      <dsp:spPr>
        <a:xfrm>
          <a:off x="0" y="1217537"/>
          <a:ext cx="8036027" cy="439199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i="0" kern="1200" baseline="0"/>
            <a:t>Health </a:t>
          </a:r>
          <a:endParaRPr lang="en-US" sz="2000" kern="1200"/>
        </a:p>
        <a:p>
          <a:pPr marL="457200" lvl="2" indent="-228600" algn="l" defTabSz="889000">
            <a:lnSpc>
              <a:spcPct val="90000"/>
            </a:lnSpc>
            <a:spcBef>
              <a:spcPct val="0"/>
            </a:spcBef>
            <a:spcAft>
              <a:spcPct val="15000"/>
            </a:spcAft>
            <a:buChar char="•"/>
          </a:pPr>
          <a:r>
            <a:rPr lang="en-US" sz="2000" b="0" i="0" kern="1200" baseline="0" dirty="0"/>
            <a:t>Overcoming or managing one’s disease(s) or symptoms—for example, abstaining from use of alcohol, illicit drugs, and non-prescribed medications if one has an addiction problem— and for everyone in recovery, making informed, healthy choices that support physical and emotional wellbeing.</a:t>
          </a:r>
          <a:endParaRPr lang="en-US" sz="2000" kern="1200" dirty="0"/>
        </a:p>
        <a:p>
          <a:pPr marL="228600" lvl="1" indent="-228600" algn="l" defTabSz="889000">
            <a:lnSpc>
              <a:spcPct val="90000"/>
            </a:lnSpc>
            <a:spcBef>
              <a:spcPct val="0"/>
            </a:spcBef>
            <a:spcAft>
              <a:spcPct val="15000"/>
            </a:spcAft>
            <a:buChar char="•"/>
          </a:pPr>
          <a:r>
            <a:rPr lang="en-US" sz="2000" b="1" i="0" kern="1200" baseline="0" dirty="0"/>
            <a:t>Home </a:t>
          </a:r>
          <a:endParaRPr lang="en-US" sz="2000" kern="1200" dirty="0"/>
        </a:p>
        <a:p>
          <a:pPr marL="457200" lvl="2" indent="-228600" algn="l" defTabSz="889000">
            <a:lnSpc>
              <a:spcPct val="90000"/>
            </a:lnSpc>
            <a:spcBef>
              <a:spcPct val="0"/>
            </a:spcBef>
            <a:spcAft>
              <a:spcPct val="15000"/>
            </a:spcAft>
            <a:buChar char="•"/>
          </a:pPr>
          <a:r>
            <a:rPr lang="en-US" sz="2000" b="0" i="0" kern="1200" baseline="0" dirty="0"/>
            <a:t>A stable and safe place to live </a:t>
          </a:r>
          <a:endParaRPr lang="en-US" sz="2000" kern="1200" dirty="0"/>
        </a:p>
        <a:p>
          <a:pPr marL="228600" lvl="1" indent="-228600" algn="l" defTabSz="889000">
            <a:lnSpc>
              <a:spcPct val="90000"/>
            </a:lnSpc>
            <a:spcBef>
              <a:spcPct val="0"/>
            </a:spcBef>
            <a:spcAft>
              <a:spcPct val="15000"/>
            </a:spcAft>
            <a:buChar char="•"/>
          </a:pPr>
          <a:r>
            <a:rPr lang="en-US" sz="2000" b="1" i="0" kern="1200" baseline="0"/>
            <a:t>Purpose </a:t>
          </a:r>
          <a:endParaRPr lang="en-US" sz="2000" kern="1200"/>
        </a:p>
        <a:p>
          <a:pPr marL="457200" lvl="2" indent="-228600" algn="l" defTabSz="889000">
            <a:lnSpc>
              <a:spcPct val="90000"/>
            </a:lnSpc>
            <a:spcBef>
              <a:spcPct val="0"/>
            </a:spcBef>
            <a:spcAft>
              <a:spcPct val="15000"/>
            </a:spcAft>
            <a:buChar char="•"/>
          </a:pPr>
          <a:r>
            <a:rPr lang="en-US" sz="2000" b="0" i="0" kern="1200" baseline="0"/>
            <a:t>Meaningful daily activities, such as a job, school, volunteerism, family caretaking, or creative endeavors, and the independence, income and resources to participate in society </a:t>
          </a:r>
          <a:endParaRPr lang="en-US" sz="2000" kern="1200"/>
        </a:p>
        <a:p>
          <a:pPr marL="228600" lvl="1" indent="-228600" algn="l" defTabSz="889000">
            <a:lnSpc>
              <a:spcPct val="90000"/>
            </a:lnSpc>
            <a:spcBef>
              <a:spcPct val="0"/>
            </a:spcBef>
            <a:spcAft>
              <a:spcPct val="15000"/>
            </a:spcAft>
            <a:buChar char="•"/>
          </a:pPr>
          <a:r>
            <a:rPr lang="en-US" sz="2000" b="1" i="0" kern="1200" baseline="0"/>
            <a:t>Community</a:t>
          </a:r>
          <a:r>
            <a:rPr lang="en-US" sz="2000" b="0" i="0" kern="1200" baseline="0"/>
            <a:t> </a:t>
          </a:r>
          <a:endParaRPr lang="en-US" sz="2000" kern="1200"/>
        </a:p>
        <a:p>
          <a:pPr marL="457200" lvl="2" indent="-228600" algn="l" defTabSz="889000">
            <a:lnSpc>
              <a:spcPct val="90000"/>
            </a:lnSpc>
            <a:spcBef>
              <a:spcPct val="0"/>
            </a:spcBef>
            <a:spcAft>
              <a:spcPct val="15000"/>
            </a:spcAft>
            <a:buChar char="•"/>
          </a:pPr>
          <a:r>
            <a:rPr lang="en-US" sz="2000" b="0" i="0" kern="1200" baseline="0"/>
            <a:t>Relationships and social networks that provide support, friendship, love, and hope</a:t>
          </a:r>
          <a:endParaRPr lang="en-US" sz="2000" kern="1200"/>
        </a:p>
      </dsp:txBody>
      <dsp:txXfrm>
        <a:off x="0" y="1217537"/>
        <a:ext cx="8036027" cy="4391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A8967-AE1A-44F7-B09D-A340CAD12A93}">
      <dsp:nvSpPr>
        <dsp:cNvPr id="0" name=""/>
        <dsp:cNvSpPr/>
      </dsp:nvSpPr>
      <dsp:spPr>
        <a:xfrm>
          <a:off x="2804929" y="1474927"/>
          <a:ext cx="2382514" cy="1621688"/>
        </a:xfrm>
        <a:prstGeom prst="hexagon">
          <a:avLst>
            <a:gd name="adj" fmla="val 28570"/>
            <a:gd name="vf" fmla="val 115470"/>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Empower-</a:t>
          </a:r>
          <a:r>
            <a:rPr lang="en-US" sz="1600" b="1" kern="1200" dirty="0" err="1"/>
            <a:t>ment</a:t>
          </a:r>
          <a:endParaRPr lang="en-US" sz="1600" b="1" kern="1200" dirty="0"/>
        </a:p>
      </dsp:txBody>
      <dsp:txXfrm>
        <a:off x="3157911" y="1715188"/>
        <a:ext cx="1676550" cy="1141166"/>
      </dsp:txXfrm>
    </dsp:sp>
    <dsp:sp modelId="{482B8230-7BD1-4D6B-9AC4-FEA4B3B8EBCB}">
      <dsp:nvSpPr>
        <dsp:cNvPr id="0" name=""/>
        <dsp:cNvSpPr/>
      </dsp:nvSpPr>
      <dsp:spPr>
        <a:xfrm>
          <a:off x="4232758" y="699058"/>
          <a:ext cx="707317" cy="60944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EFA44-D8E0-46CD-9296-5C9C81C4E0C7}">
      <dsp:nvSpPr>
        <dsp:cNvPr id="0" name=""/>
        <dsp:cNvSpPr/>
      </dsp:nvSpPr>
      <dsp:spPr>
        <a:xfrm>
          <a:off x="3231524" y="0"/>
          <a:ext cx="1536300" cy="1329080"/>
        </a:xfrm>
        <a:prstGeom prst="hexagon">
          <a:avLst>
            <a:gd name="adj" fmla="val 28570"/>
            <a:gd name="vf" fmla="val 115470"/>
          </a:avLst>
        </a:prstGeom>
        <a:solidFill>
          <a:schemeClr val="tx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Non-Linear</a:t>
          </a:r>
        </a:p>
      </dsp:txBody>
      <dsp:txXfrm>
        <a:off x="3486122" y="220257"/>
        <a:ext cx="1027104" cy="888566"/>
      </dsp:txXfrm>
    </dsp:sp>
    <dsp:sp modelId="{A9AC1E21-F353-4D2E-A8AF-E9AE8E4D73C5}">
      <dsp:nvSpPr>
        <dsp:cNvPr id="0" name=""/>
        <dsp:cNvSpPr/>
      </dsp:nvSpPr>
      <dsp:spPr>
        <a:xfrm>
          <a:off x="5058252" y="1838401"/>
          <a:ext cx="707317" cy="60944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5AC67-BE4B-48E4-9A01-6AE5357C26C1}">
      <dsp:nvSpPr>
        <dsp:cNvPr id="0" name=""/>
        <dsp:cNvSpPr/>
      </dsp:nvSpPr>
      <dsp:spPr>
        <a:xfrm>
          <a:off x="4847322" y="592765"/>
          <a:ext cx="1536300" cy="1329080"/>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Holistic</a:t>
          </a:r>
        </a:p>
      </dsp:txBody>
      <dsp:txXfrm>
        <a:off x="5101920" y="813022"/>
        <a:ext cx="1027104" cy="888566"/>
      </dsp:txXfrm>
    </dsp:sp>
    <dsp:sp modelId="{118C2F0A-BD64-44A9-A85A-47D356C54D85}">
      <dsp:nvSpPr>
        <dsp:cNvPr id="0" name=""/>
        <dsp:cNvSpPr/>
      </dsp:nvSpPr>
      <dsp:spPr>
        <a:xfrm>
          <a:off x="4484811" y="3124504"/>
          <a:ext cx="707317" cy="60944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1DDE0-B9D7-4F0E-84CB-AAC449E523CD}">
      <dsp:nvSpPr>
        <dsp:cNvPr id="0" name=""/>
        <dsp:cNvSpPr/>
      </dsp:nvSpPr>
      <dsp:spPr>
        <a:xfrm>
          <a:off x="4963559" y="2069042"/>
          <a:ext cx="1536300" cy="1329080"/>
        </a:xfrm>
        <a:prstGeom prst="hexagon">
          <a:avLst>
            <a:gd name="adj" fmla="val 28570"/>
            <a:gd name="vf" fmla="val 11547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Respect</a:t>
          </a:r>
        </a:p>
      </dsp:txBody>
      <dsp:txXfrm>
        <a:off x="5218157" y="2289299"/>
        <a:ext cx="1027104" cy="888566"/>
      </dsp:txXfrm>
    </dsp:sp>
    <dsp:sp modelId="{50897F74-8060-487E-A4B5-AF8141EB4C03}">
      <dsp:nvSpPr>
        <dsp:cNvPr id="0" name=""/>
        <dsp:cNvSpPr/>
      </dsp:nvSpPr>
      <dsp:spPr>
        <a:xfrm>
          <a:off x="2796513" y="3501734"/>
          <a:ext cx="857417" cy="7067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9BFAA-3AE2-478D-91C8-298972A12DD3}">
      <dsp:nvSpPr>
        <dsp:cNvPr id="0" name=""/>
        <dsp:cNvSpPr/>
      </dsp:nvSpPr>
      <dsp:spPr>
        <a:xfrm>
          <a:off x="3902934" y="3242919"/>
          <a:ext cx="1536300" cy="1329080"/>
        </a:xfrm>
        <a:prstGeom prst="hexagon">
          <a:avLst>
            <a:gd name="adj" fmla="val 28570"/>
            <a:gd name="vf" fmla="val 115470"/>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Peer Support</a:t>
          </a:r>
        </a:p>
      </dsp:txBody>
      <dsp:txXfrm>
        <a:off x="4157532" y="3463176"/>
        <a:ext cx="1027104" cy="888566"/>
      </dsp:txXfrm>
    </dsp:sp>
    <dsp:sp modelId="{7C296A0B-D559-4C85-87B1-E5DD756005BA}">
      <dsp:nvSpPr>
        <dsp:cNvPr id="0" name=""/>
        <dsp:cNvSpPr/>
      </dsp:nvSpPr>
      <dsp:spPr>
        <a:xfrm>
          <a:off x="2226277" y="633197"/>
          <a:ext cx="707317" cy="60944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E0B707-E4B0-47A5-8501-4B48E1D60285}">
      <dsp:nvSpPr>
        <dsp:cNvPr id="0" name=""/>
        <dsp:cNvSpPr/>
      </dsp:nvSpPr>
      <dsp:spPr>
        <a:xfrm>
          <a:off x="1910346" y="3105529"/>
          <a:ext cx="1932512" cy="1437812"/>
        </a:xfrm>
        <a:prstGeom prst="hexagon">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Responsibility</a:t>
          </a:r>
        </a:p>
      </dsp:txBody>
      <dsp:txXfrm>
        <a:off x="2191206" y="3314492"/>
        <a:ext cx="1370792" cy="1019886"/>
      </dsp:txXfrm>
    </dsp:sp>
    <dsp:sp modelId="{14B5E0C7-4BDD-4600-AE16-1DC076F2AB92}">
      <dsp:nvSpPr>
        <dsp:cNvPr id="0" name=""/>
        <dsp:cNvSpPr/>
      </dsp:nvSpPr>
      <dsp:spPr>
        <a:xfrm>
          <a:off x="1670207" y="313664"/>
          <a:ext cx="1536300" cy="1329080"/>
        </a:xfrm>
        <a:prstGeom prst="hexagon">
          <a:avLst>
            <a:gd name="adj" fmla="val 28570"/>
            <a:gd name="vf" fmla="val 115470"/>
          </a:avLst>
        </a:prstGeom>
        <a:solidFill>
          <a:srgbClr val="FF66C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Hope</a:t>
          </a:r>
        </a:p>
      </dsp:txBody>
      <dsp:txXfrm>
        <a:off x="1924805" y="533921"/>
        <a:ext cx="1027104" cy="888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E2A57-8583-4995-85F6-FD002B171CF9}">
      <dsp:nvSpPr>
        <dsp:cNvPr id="0" name=""/>
        <dsp:cNvSpPr/>
      </dsp:nvSpPr>
      <dsp:spPr>
        <a:xfrm rot="5400000">
          <a:off x="4510451" y="-1678412"/>
          <a:ext cx="1134200" cy="4778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t>Personal RC refers to all the tangible and intangible resources and capacities at the level of the individual that are supportive of recovery, including a range of material resources and personal characteristics.</a:t>
          </a:r>
          <a:endParaRPr lang="en-US" sz="1600" kern="1200" dirty="0"/>
        </a:p>
      </dsp:txBody>
      <dsp:txXfrm rot="-5400000">
        <a:off x="2688116" y="199290"/>
        <a:ext cx="4723505" cy="1023466"/>
      </dsp:txXfrm>
    </dsp:sp>
    <dsp:sp modelId="{7CE1CCED-BABE-4DCB-BEE4-5D25BEC30211}">
      <dsp:nvSpPr>
        <dsp:cNvPr id="0" name=""/>
        <dsp:cNvSpPr/>
      </dsp:nvSpPr>
      <dsp:spPr>
        <a:xfrm>
          <a:off x="0" y="2148"/>
          <a:ext cx="2688115" cy="141775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a:t>an individual level (personal RC)-</a:t>
          </a:r>
          <a:endParaRPr lang="en-US" sz="2400" kern="1200"/>
        </a:p>
      </dsp:txBody>
      <dsp:txXfrm>
        <a:off x="69209" y="71357"/>
        <a:ext cx="2549697" cy="1279333"/>
      </dsp:txXfrm>
    </dsp:sp>
    <dsp:sp modelId="{A268E729-1AC5-47F0-A1EB-A84B35A445B2}">
      <dsp:nvSpPr>
        <dsp:cNvPr id="0" name=""/>
        <dsp:cNvSpPr/>
      </dsp:nvSpPr>
      <dsp:spPr>
        <a:xfrm rot="5400000">
          <a:off x="4510451" y="-189773"/>
          <a:ext cx="1134200" cy="4778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Social RC relates to all the instrumental and expressive social capital that is accessible to the recovering individual through their relationships and social networks. </a:t>
          </a:r>
        </a:p>
      </dsp:txBody>
      <dsp:txXfrm rot="-5400000">
        <a:off x="2688116" y="1687929"/>
        <a:ext cx="4723505" cy="1023466"/>
      </dsp:txXfrm>
    </dsp:sp>
    <dsp:sp modelId="{A6FD3CAA-02FB-4594-9C7F-7B4A119D7A7E}">
      <dsp:nvSpPr>
        <dsp:cNvPr id="0" name=""/>
        <dsp:cNvSpPr/>
      </dsp:nvSpPr>
      <dsp:spPr>
        <a:xfrm>
          <a:off x="0" y="1490786"/>
          <a:ext cx="2688115" cy="141775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an inter-individual level (social RC)-</a:t>
          </a:r>
        </a:p>
      </dsp:txBody>
      <dsp:txXfrm>
        <a:off x="69209" y="1559995"/>
        <a:ext cx="2549697" cy="1279333"/>
      </dsp:txXfrm>
    </dsp:sp>
    <dsp:sp modelId="{41453E73-377C-42B1-941F-E8127DA3E895}">
      <dsp:nvSpPr>
        <dsp:cNvPr id="0" name=""/>
        <dsp:cNvSpPr/>
      </dsp:nvSpPr>
      <dsp:spPr>
        <a:xfrm rot="5400000">
          <a:off x="4510451" y="1298865"/>
          <a:ext cx="1134200" cy="4778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Community RC relates to </a:t>
          </a:r>
          <a:r>
            <a:rPr lang="en-US" sz="1600" b="0" i="0" kern="1200" dirty="0">
              <a:solidFill>
                <a:srgbClr val="3D4246"/>
              </a:solidFill>
              <a:effectLst/>
              <a:latin typeface="Roboto" panose="02000000000000000000" pitchFamily="2" charset="0"/>
            </a:rPr>
            <a:t>access to local community resources such as reasonable housing, training, employment opportunities, and transportation</a:t>
          </a:r>
          <a:endParaRPr lang="en-US" sz="1600" kern="1200" dirty="0"/>
        </a:p>
      </dsp:txBody>
      <dsp:txXfrm rot="-5400000">
        <a:off x="2688116" y="3176568"/>
        <a:ext cx="4723505" cy="1023466"/>
      </dsp:txXfrm>
    </dsp:sp>
    <dsp:sp modelId="{276F8219-0813-4C89-9773-98DE77D06665}">
      <dsp:nvSpPr>
        <dsp:cNvPr id="0" name=""/>
        <dsp:cNvSpPr/>
      </dsp:nvSpPr>
      <dsp:spPr>
        <a:xfrm>
          <a:off x="0" y="2979425"/>
          <a:ext cx="2688115" cy="141775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 broader environmental level (community RC)</a:t>
          </a:r>
        </a:p>
      </dsp:txBody>
      <dsp:txXfrm>
        <a:off x="69209" y="3048634"/>
        <a:ext cx="2549697" cy="1279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779B2-97BF-4E39-93D4-578DDB8B56CA}">
      <dsp:nvSpPr>
        <dsp:cNvPr id="0" name=""/>
        <dsp:cNvSpPr/>
      </dsp:nvSpPr>
      <dsp:spPr>
        <a:xfrm>
          <a:off x="0" y="14334"/>
          <a:ext cx="4231481" cy="29343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Unmet Needs: </a:t>
          </a:r>
          <a:r>
            <a:rPr lang="en-US" sz="2200" kern="1200"/>
            <a:t>My perception of shortfalls or unmet needs in the professional support and help I receive in areas such as housing, substance use, employment, relationships, and primary and mental health. Discovery Cards include twenty-five (25) items to explore. Examples include:</a:t>
          </a:r>
        </a:p>
      </dsp:txBody>
      <dsp:txXfrm>
        <a:off x="143244" y="157578"/>
        <a:ext cx="3944993" cy="2647872"/>
      </dsp:txXfrm>
    </dsp:sp>
    <dsp:sp modelId="{EEDF9945-12FD-4589-B386-22517715D955}">
      <dsp:nvSpPr>
        <dsp:cNvPr id="0" name=""/>
        <dsp:cNvSpPr/>
      </dsp:nvSpPr>
      <dsp:spPr>
        <a:xfrm>
          <a:off x="0" y="2948694"/>
          <a:ext cx="4231481"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I have not addressed my substance use counseling or treatment needs</a:t>
          </a:r>
        </a:p>
        <a:p>
          <a:pPr marL="171450" lvl="1" indent="-171450" algn="l" defTabSz="755650">
            <a:lnSpc>
              <a:spcPct val="90000"/>
            </a:lnSpc>
            <a:spcBef>
              <a:spcPct val="0"/>
            </a:spcBef>
            <a:spcAft>
              <a:spcPct val="20000"/>
            </a:spcAft>
            <a:buChar char="•"/>
          </a:pPr>
          <a:r>
            <a:rPr lang="en-US" sz="1700" kern="1200"/>
            <a:t>I do not have safe and secure housing</a:t>
          </a:r>
        </a:p>
        <a:p>
          <a:pPr marL="171450" lvl="1" indent="-171450" algn="l" defTabSz="755650">
            <a:lnSpc>
              <a:spcPct val="90000"/>
            </a:lnSpc>
            <a:spcBef>
              <a:spcPct val="0"/>
            </a:spcBef>
            <a:spcAft>
              <a:spcPct val="20000"/>
            </a:spcAft>
            <a:buChar char="•"/>
          </a:pPr>
          <a:r>
            <a:rPr lang="en-US" sz="1700" kern="1200"/>
            <a:t>I do not have adequate food for myself (and my family</a:t>
          </a:r>
        </a:p>
        <a:p>
          <a:pPr marL="171450" lvl="1" indent="-171450" algn="l" defTabSz="755650">
            <a:lnSpc>
              <a:spcPct val="90000"/>
            </a:lnSpc>
            <a:spcBef>
              <a:spcPct val="0"/>
            </a:spcBef>
            <a:spcAft>
              <a:spcPct val="20000"/>
            </a:spcAft>
            <a:buChar char="•"/>
          </a:pPr>
          <a:r>
            <a:rPr lang="en-US" sz="1700" kern="1200"/>
            <a:t>I do not have adequate transportation</a:t>
          </a:r>
        </a:p>
        <a:p>
          <a:pPr marL="171450" lvl="1" indent="-171450" algn="l" defTabSz="755650">
            <a:lnSpc>
              <a:spcPct val="90000"/>
            </a:lnSpc>
            <a:spcBef>
              <a:spcPct val="0"/>
            </a:spcBef>
            <a:spcAft>
              <a:spcPct val="20000"/>
            </a:spcAft>
            <a:buChar char="•"/>
          </a:pPr>
          <a:r>
            <a:rPr lang="en-US" sz="1700" kern="1200"/>
            <a:t>I do not have access to public assistance services</a:t>
          </a:r>
        </a:p>
      </dsp:txBody>
      <dsp:txXfrm>
        <a:off x="0" y="2948694"/>
        <a:ext cx="4231481" cy="19582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779B2-97BF-4E39-93D4-578DDB8B56CA}">
      <dsp:nvSpPr>
        <dsp:cNvPr id="0" name=""/>
        <dsp:cNvSpPr/>
      </dsp:nvSpPr>
      <dsp:spPr>
        <a:xfrm>
          <a:off x="0" y="92184"/>
          <a:ext cx="4231481" cy="2948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latin typeface="Calibri" panose="020F0502020204030204" pitchFamily="34" charset="0"/>
              <a:ea typeface="Calibri" panose="020F0502020204030204" pitchFamily="34" charset="0"/>
              <a:cs typeface="Times New Roman" panose="02020603050405020304" pitchFamily="18" charset="0"/>
            </a:rPr>
            <a:t>Barriers: </a:t>
          </a: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The obstacles or barriers that prevent my access to or progress in building recovery strengths — such as ongoing substance use, risk around injecting practices, involvement with crime or the justice system, homelessness or insecure housing, and lack of meaningful activities. Discovery Cards include twenty-five (25) items to explore. Examples include:</a:t>
          </a:r>
          <a:endParaRPr lang="en-US" sz="1800" kern="1200" dirty="0"/>
        </a:p>
      </dsp:txBody>
      <dsp:txXfrm>
        <a:off x="143929" y="236113"/>
        <a:ext cx="3943623" cy="2660542"/>
      </dsp:txXfrm>
    </dsp:sp>
    <dsp:sp modelId="{EEDF9945-12FD-4589-B386-22517715D955}">
      <dsp:nvSpPr>
        <dsp:cNvPr id="0" name=""/>
        <dsp:cNvSpPr/>
      </dsp:nvSpPr>
      <dsp:spPr>
        <a:xfrm>
          <a:off x="0" y="3040585"/>
          <a:ext cx="4231481"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effectLst/>
              <a:latin typeface="Calibri" panose="020F0502020204030204" pitchFamily="34" charset="0"/>
              <a:ea typeface="Calibri" panose="020F0502020204030204" pitchFamily="34" charset="0"/>
              <a:cs typeface="Times New Roman" panose="02020603050405020304" pitchFamily="18" charset="0"/>
            </a:rPr>
            <a:t>I actively socialize with others who drink or use drugs problematically</a:t>
          </a:r>
          <a:endParaRPr lang="en-US" sz="1400" kern="1200" dirty="0"/>
        </a:p>
        <a:p>
          <a:pPr marL="114300" lvl="1" indent="-114300" algn="l" defTabSz="622300">
            <a:lnSpc>
              <a:spcPct val="90000"/>
            </a:lnSpc>
            <a:spcBef>
              <a:spcPct val="0"/>
            </a:spcBef>
            <a:spcAft>
              <a:spcPct val="20000"/>
            </a:spcAft>
            <a:buChar char="•"/>
          </a:pPr>
          <a:r>
            <a:rPr lang="en-US" sz="1400" kern="1200">
              <a:effectLst/>
              <a:latin typeface="Calibri" panose="020F0502020204030204" pitchFamily="34" charset="0"/>
              <a:ea typeface="Calibri" panose="020F0502020204030204" pitchFamily="34" charset="0"/>
              <a:cs typeface="Times New Roman" panose="02020603050405020304" pitchFamily="18" charset="0"/>
            </a:rPr>
            <a:t>I am homeless or have been at risk of being homeless in the past 30 days</a:t>
          </a:r>
          <a:endParaRPr lang="en-US" sz="14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kern="1200">
              <a:effectLst/>
              <a:latin typeface="Calibri" panose="020F0502020204030204" pitchFamily="34" charset="0"/>
              <a:ea typeface="Calibri" panose="020F0502020204030204" pitchFamily="34" charset="0"/>
              <a:cs typeface="Times New Roman" panose="02020603050405020304" pitchFamily="18" charset="0"/>
            </a:rPr>
            <a:t>I am not currently working full-time or part-time</a:t>
          </a:r>
          <a:endParaRPr lang="en-US" sz="14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kern="1200">
              <a:effectLst/>
              <a:latin typeface="Calibri" panose="020F0502020204030204" pitchFamily="34" charset="0"/>
              <a:ea typeface="Calibri" panose="020F0502020204030204" pitchFamily="34" charset="0"/>
              <a:cs typeface="Times New Roman" panose="02020603050405020304" pitchFamily="18" charset="0"/>
            </a:rPr>
            <a:t>I cannot obtain the medications prescribed to me</a:t>
          </a:r>
          <a:endParaRPr lang="en-US" sz="14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kern="1200" dirty="0">
              <a:effectLst/>
              <a:latin typeface="Calibri" panose="020F0502020204030204" pitchFamily="34" charset="0"/>
              <a:ea typeface="Calibri" panose="020F0502020204030204" pitchFamily="34" charset="0"/>
              <a:cs typeface="Times New Roman" panose="02020603050405020304" pitchFamily="18" charset="0"/>
            </a:rPr>
            <a:t>I am currently in a relationship that makes me feel unsafe</a:t>
          </a:r>
        </a:p>
      </dsp:txBody>
      <dsp:txXfrm>
        <a:off x="0" y="3040585"/>
        <a:ext cx="4231481" cy="1788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4B7BC-DCBF-4B90-91CF-E2A5FB623233}">
      <dsp:nvSpPr>
        <dsp:cNvPr id="0" name=""/>
        <dsp:cNvSpPr/>
      </dsp:nvSpPr>
      <dsp:spPr>
        <a:xfrm>
          <a:off x="889" y="283703"/>
          <a:ext cx="3470485" cy="3824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ROSC is an emerging service model that provides person-centered, strength-based continuity of care for individuals, families, and communities to take responsibility for their health, wellness, and recovery from alcohol and drug problems across the lifespan</a:t>
          </a:r>
        </a:p>
      </dsp:txBody>
      <dsp:txXfrm>
        <a:off x="889" y="283703"/>
        <a:ext cx="3470485" cy="3824836"/>
      </dsp:txXfrm>
    </dsp:sp>
    <dsp:sp modelId="{2F1D0BE9-951D-482F-A94D-8ABD5CDC45A5}">
      <dsp:nvSpPr>
        <dsp:cNvPr id="0" name=""/>
        <dsp:cNvSpPr/>
      </dsp:nvSpPr>
      <dsp:spPr>
        <a:xfrm>
          <a:off x="3818424" y="196028"/>
          <a:ext cx="3470485" cy="400018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services may include education, employment and job training, housing services, childcare, transportation to or from treatment and work, case management and linkage to other services (e.g., food stamps), outreach, relapse prevention, recovery-support services, substance abuse education for family members, peer-to-peer services and coaching, self-help and support groups, life skills, and faith and spiritual support.</a:t>
          </a:r>
        </a:p>
      </dsp:txBody>
      <dsp:txXfrm>
        <a:off x="3818424" y="196028"/>
        <a:ext cx="3470485" cy="40001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2C61B-21B2-4DA6-B8B3-F76571739C6B}" type="datetimeFigureOut">
              <a:rPr lang="en-US" smtClean="0"/>
              <a:t>10/3/2024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92E0B-5BAA-43B7-8F48-3C44F32B5B07}" type="slidenum">
              <a:rPr lang="en-US" smtClean="0"/>
              <a:t>‹#›</a:t>
            </a:fld>
            <a:endParaRPr lang="en-US"/>
          </a:p>
        </p:txBody>
      </p:sp>
    </p:spTree>
    <p:extLst>
      <p:ext uri="{BB962C8B-B14F-4D97-AF65-F5344CB8AC3E}">
        <p14:creationId xmlns:p14="http://schemas.microsoft.com/office/powerpoint/2010/main" val="33042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satjournal.com/article/S0740-5472(09)00097-X/fulltext#fn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satjournal.com/article/S0740-5472(09)00097-X/fulltex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doi.org/10.1016/j.jsat.2009.06.00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2</a:t>
            </a:fld>
            <a:endParaRPr lang="en-US"/>
          </a:p>
        </p:txBody>
      </p:sp>
    </p:spTree>
    <p:extLst>
      <p:ext uri="{BB962C8B-B14F-4D97-AF65-F5344CB8AC3E}">
        <p14:creationId xmlns:p14="http://schemas.microsoft.com/office/powerpoint/2010/main" val="244034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Commonalities, belonging</a:t>
            </a:r>
          </a:p>
          <a:p>
            <a:r>
              <a:rPr lang="en-US" dirty="0"/>
              <a:t>Bonding capital helps me keep it together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00291-EB03-42AD-9252-22CF39CDD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880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00291-EB03-42AD-9252-22CF39CDD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90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  Research tells us that not all barriers to engagement are equal.  Some are more challenging depending on the person, environment, and trauma.  Perceptual barriers, including prior negative experiences on a job or attempting to return to work (with help from the mental health system), often significantly influence ongoing engagement.  It is essential to set yourself apart from those experiences by checking in with the person and doing things differently than previous providers.  Additionally, help the person recognize that people have negative experiences, and that finding employment will be full of setbacks, but ultimately you believe in them and their fortitude to withstand those negative experiences.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B42E2-D277-4490-8239-EDFAFF2DF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34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21</a:t>
            </a:fld>
            <a:endParaRPr lang="en-US"/>
          </a:p>
        </p:txBody>
      </p:sp>
    </p:spTree>
    <p:extLst>
      <p:ext uri="{BB962C8B-B14F-4D97-AF65-F5344CB8AC3E}">
        <p14:creationId xmlns:p14="http://schemas.microsoft.com/office/powerpoint/2010/main" val="336428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92E0B-5BAA-43B7-8F48-3C44F32B5B07}" type="slidenum">
              <a:rPr lang="en-US" smtClean="0"/>
              <a:t>22</a:t>
            </a:fld>
            <a:endParaRPr lang="en-US"/>
          </a:p>
        </p:txBody>
      </p:sp>
    </p:spTree>
    <p:extLst>
      <p:ext uri="{BB962C8B-B14F-4D97-AF65-F5344CB8AC3E}">
        <p14:creationId xmlns:p14="http://schemas.microsoft.com/office/powerpoint/2010/main" val="336795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505050"/>
                </a:solidFill>
                <a:effectLst/>
                <a:highlight>
                  <a:srgbClr val="FFFFFF"/>
                </a:highlight>
                <a:latin typeface="helvetica" panose="020B0604020202020204" pitchFamily="34" charset="0"/>
              </a:rPr>
              <a:t>Recovery from substance use</a:t>
            </a:r>
            <a:r>
              <a:rPr lang="en-US" b="0" i="0" dirty="0">
                <a:solidFill>
                  <a:srgbClr val="505050"/>
                </a:solidFill>
                <a:effectLst/>
                <a:highlight>
                  <a:srgbClr val="FFFFFF"/>
                </a:highlight>
                <a:latin typeface="helvetica" panose="020B0604020202020204" pitchFamily="34" charset="0"/>
              </a:rPr>
              <a:t> (49.9%, 43.2%, 52.7%, 34.1%): “stay clean” and “try to stay clean” (by far the two most popular statements in this category), “not picking up a drink or a drug,” “remain sober and drug-free because if so, anything is possible,” “to continue on this recovery journey,” “stay sober and go to my outpatient program,” and “make meetings, stay in contact with my sponsor, work the steps.”</a:t>
            </a:r>
            <a:r>
              <a:rPr lang="en-US" b="0" i="0" u="none" strike="noStrike" baseline="30000" dirty="0">
                <a:solidFill>
                  <a:srgbClr val="005789"/>
                </a:solidFill>
                <a:effectLst/>
                <a:highlight>
                  <a:srgbClr val="FFFFFF"/>
                </a:highlight>
                <a:latin typeface="helvetica" panose="020B0604020202020204" pitchFamily="34" charset="0"/>
                <a:hlinkClick r:id="rId3"/>
              </a:rPr>
              <a:t> 3</a:t>
            </a:r>
            <a:endParaRPr lang="en-US" b="0" i="0" dirty="0">
              <a:solidFill>
                <a:srgbClr val="505050"/>
              </a:solidFill>
              <a:effectLst/>
              <a:highlight>
                <a:srgbClr val="FFFFFF"/>
              </a:highlight>
              <a:latin typeface="helvetica" panose="020B0604020202020204" pitchFamily="34" charset="0"/>
            </a:endParaRPr>
          </a:p>
          <a:p>
            <a:pPr algn="l"/>
            <a:r>
              <a:rPr lang="en-US" b="0" i="1" dirty="0">
                <a:solidFill>
                  <a:srgbClr val="505050"/>
                </a:solidFill>
                <a:effectLst/>
                <a:highlight>
                  <a:srgbClr val="FFFFFF"/>
                </a:highlight>
                <a:latin typeface="helvetica" panose="020B0604020202020204" pitchFamily="34" charset="0"/>
              </a:rPr>
              <a:t>Employment</a:t>
            </a:r>
            <a:r>
              <a:rPr lang="en-US" b="0" i="0" dirty="0">
                <a:solidFill>
                  <a:srgbClr val="505050"/>
                </a:solidFill>
                <a:effectLst/>
                <a:highlight>
                  <a:srgbClr val="FFFFFF"/>
                </a:highlight>
                <a:latin typeface="helvetica" panose="020B0604020202020204" pitchFamily="34" charset="0"/>
              </a:rPr>
              <a:t> (31.1%, 36.2%, 35.1%, 34.1%): “Just get a job,” “get a real job,” “seek full employment,” “find a good job,” “keep my job,” “embark on a career,” “advance more in my work,” “work on my career,” “get back to my profession”; some participants mentioned a specific profession, with “become a drug counselor” being the most frequently cited.</a:t>
            </a:r>
          </a:p>
          <a:p>
            <a:pPr algn="l"/>
            <a:r>
              <a:rPr lang="en-US" b="0" i="1" dirty="0">
                <a:solidFill>
                  <a:srgbClr val="505050"/>
                </a:solidFill>
                <a:effectLst/>
                <a:highlight>
                  <a:srgbClr val="FFFFFF"/>
                </a:highlight>
                <a:latin typeface="helvetica" panose="020B0604020202020204" pitchFamily="34" charset="0"/>
              </a:rPr>
              <a:t>Family and social relationships</a:t>
            </a:r>
            <a:r>
              <a:rPr lang="en-US" b="0" i="0" dirty="0">
                <a:solidFill>
                  <a:srgbClr val="505050"/>
                </a:solidFill>
                <a:effectLst/>
                <a:highlight>
                  <a:srgbClr val="FFFFFF"/>
                </a:highlight>
                <a:latin typeface="helvetica" panose="020B0604020202020204" pitchFamily="34" charset="0"/>
              </a:rPr>
              <a:t> (19.8%, 23.5%, 23%, 24.4%): “my family—rebuild my relationship with them,” “have a trusting relationship with my loved ones,” “stay connected to my friends,” “taking care of them of my parents,” “take care of my family,” “being a good great-grandparent to my great-grandchild and taking care of my wife,” “get my marriage back together,” “take care of my family and being a better husband,” “spend time with family,” “stay close to my family,” “take care of my family and provide a nurturing home for my daughter,” “raise my daughter, take care of my mother since my father died, meet someone to marry,” “get married and have a family,” and “raise my kids the right way.”</a:t>
            </a:r>
          </a:p>
          <a:p>
            <a:pPr algn="l"/>
            <a:r>
              <a:rPr lang="en-US" b="0" i="1" dirty="0">
                <a:solidFill>
                  <a:srgbClr val="505050"/>
                </a:solidFill>
                <a:effectLst/>
                <a:highlight>
                  <a:srgbClr val="FFFFFF"/>
                </a:highlight>
                <a:latin typeface="helvetica" panose="020B0604020202020204" pitchFamily="34" charset="0"/>
              </a:rPr>
              <a:t>Education and training</a:t>
            </a:r>
            <a:r>
              <a:rPr lang="en-US" b="0" i="0" dirty="0">
                <a:solidFill>
                  <a:srgbClr val="505050"/>
                </a:solidFill>
                <a:effectLst/>
                <a:highlight>
                  <a:srgbClr val="FFFFFF"/>
                </a:highlight>
                <a:latin typeface="helvetica" panose="020B0604020202020204" pitchFamily="34" charset="0"/>
              </a:rPr>
              <a:t> (17.9%, 16%, 23%, 14.6%): “Get my GED,” “finish school,” “go back to school,” “I want to graduate from a school for once,” “go to college,” “get a certification to teach high school,” “finish my internship,” “I want to go take a training and get my CDL (commercial driver's license),” “get a degree,” and “go back to school to become a social worker.”</a:t>
            </a:r>
          </a:p>
          <a:p>
            <a:pPr algn="l"/>
            <a:r>
              <a:rPr lang="en-US" b="0" i="1" dirty="0">
                <a:solidFill>
                  <a:srgbClr val="505050"/>
                </a:solidFill>
                <a:effectLst/>
                <a:highlight>
                  <a:srgbClr val="FFFFFF"/>
                </a:highlight>
                <a:latin typeface="helvetica" panose="020B0604020202020204" pitchFamily="34" charset="0"/>
              </a:rPr>
              <a:t>Achieve and enjoy improved, “normal,” productive life</a:t>
            </a:r>
            <a:r>
              <a:rPr lang="en-US" b="0" i="0" dirty="0">
                <a:solidFill>
                  <a:srgbClr val="505050"/>
                </a:solidFill>
                <a:effectLst/>
                <a:highlight>
                  <a:srgbClr val="FFFFFF"/>
                </a:highlight>
                <a:latin typeface="helvetica" panose="020B0604020202020204" pitchFamily="34" charset="0"/>
              </a:rPr>
              <a:t> (17%, 19.3%, 26.8%, 27.9%): “live a good clean life,” “try to contribute to society,” “live a normal life,” “set up a plan for my life,” “live well, just be normal again,” “just be a responsible member of society,” “make a positive difference in the world,” “be a good influence on the people around me,” “try to fulfill my commitments to myself and to others”; this category also included mentions about the pursuit of or return to hobbies such as, “get back into horses—ride more,” “be able to dance again,” and “finish reading a few books that I started and travel.”</a:t>
            </a:r>
          </a:p>
          <a:p>
            <a:pPr algn="l"/>
            <a:br>
              <a:rPr lang="en-US" dirty="0"/>
            </a:br>
            <a:r>
              <a:rPr lang="en-US" b="0" i="1" dirty="0">
                <a:solidFill>
                  <a:srgbClr val="505050"/>
                </a:solidFill>
                <a:effectLst/>
                <a:highlight>
                  <a:srgbClr val="FFFFFF"/>
                </a:highlight>
                <a:latin typeface="helvetica" panose="020B0604020202020204" pitchFamily="34" charset="0"/>
              </a:rPr>
              <a:t>Family reunification</a:t>
            </a:r>
            <a:r>
              <a:rPr lang="en-US" b="0" i="0" dirty="0">
                <a:solidFill>
                  <a:srgbClr val="505050"/>
                </a:solidFill>
                <a:effectLst/>
                <a:highlight>
                  <a:srgbClr val="FFFFFF"/>
                </a:highlight>
                <a:latin typeface="helvetica" panose="020B0604020202020204" pitchFamily="34" charset="0"/>
              </a:rPr>
              <a:t> (15.1%, 11.7%, 18.9%, 7.3%): “regain custody of my kids,” “get all of my kids back from the state,” “need to have my children back in my life and living with me,” and “find my son.”</a:t>
            </a:r>
          </a:p>
          <a:p>
            <a:pPr algn="l"/>
            <a:r>
              <a:rPr lang="en-US" b="0" i="1" dirty="0">
                <a:solidFill>
                  <a:srgbClr val="505050"/>
                </a:solidFill>
                <a:effectLst/>
                <a:highlight>
                  <a:srgbClr val="FFFFFF"/>
                </a:highlight>
                <a:latin typeface="helvetica" panose="020B0604020202020204" pitchFamily="34" charset="0"/>
              </a:rPr>
              <a:t>Emotional health and self-work</a:t>
            </a:r>
            <a:r>
              <a:rPr lang="en-US" b="0" i="0" dirty="0">
                <a:solidFill>
                  <a:srgbClr val="505050"/>
                </a:solidFill>
                <a:effectLst/>
                <a:highlight>
                  <a:srgbClr val="FFFFFF"/>
                </a:highlight>
                <a:latin typeface="helvetica" panose="020B0604020202020204" pitchFamily="34" charset="0"/>
              </a:rPr>
              <a:t> (15.1%, 14.8%, 21.7%, 6.1%): “get myself together,” “do what I got to do for me, take care of myself,” “have peace of mind,” “keep the stress level down,” “keep strong for me and my kids,” “improve in every way possible,” “keep working on myself; working on the issues that I believe make me pick up,” “learn more about myself,” “be comfortable with the person that I am,” and “realize the type of person I was and who I can be.”</a:t>
            </a:r>
          </a:p>
          <a:p>
            <a:pPr algn="l"/>
            <a:r>
              <a:rPr lang="en-US" b="0" i="1" dirty="0">
                <a:solidFill>
                  <a:srgbClr val="505050"/>
                </a:solidFill>
                <a:effectLst/>
                <a:highlight>
                  <a:srgbClr val="FFFFFF"/>
                </a:highlight>
                <a:latin typeface="helvetica" panose="020B0604020202020204" pitchFamily="34" charset="0"/>
              </a:rPr>
              <a:t>Housing and living environment</a:t>
            </a:r>
            <a:r>
              <a:rPr lang="en-US" b="0" i="0" dirty="0">
                <a:solidFill>
                  <a:srgbClr val="505050"/>
                </a:solidFill>
                <a:effectLst/>
                <a:highlight>
                  <a:srgbClr val="FFFFFF"/>
                </a:highlight>
                <a:latin typeface="helvetica" panose="020B0604020202020204" pitchFamily="34" charset="0"/>
              </a:rPr>
              <a:t> (12.3%, 21.3%, 13.6%, 8.6%): “find a permanent residence,” “move out of the transitional housing,” “work on getting stable housing,” “get my own place,” “find another place to live, a bigger apartment,” “finish remodeling my apartment,” “buy a house,” and “leave New York eventually, move to a different state.”</a:t>
            </a:r>
          </a:p>
          <a:p>
            <a:pPr algn="l"/>
            <a:r>
              <a:rPr lang="en-US" b="0" i="1" dirty="0">
                <a:solidFill>
                  <a:srgbClr val="505050"/>
                </a:solidFill>
                <a:effectLst/>
                <a:highlight>
                  <a:srgbClr val="FFFFFF"/>
                </a:highlight>
                <a:latin typeface="helvetica" panose="020B0604020202020204" pitchFamily="34" charset="0"/>
              </a:rPr>
              <a:t>Physical health</a:t>
            </a:r>
            <a:r>
              <a:rPr lang="en-US" b="0" i="0" dirty="0">
                <a:solidFill>
                  <a:srgbClr val="505050"/>
                </a:solidFill>
                <a:effectLst/>
                <a:highlight>
                  <a:srgbClr val="FFFFFF"/>
                </a:highlight>
                <a:latin typeface="helvetica" panose="020B0604020202020204" pitchFamily="34" charset="0"/>
              </a:rPr>
              <a:t> (11.3%, 11.7%, 6.8%, 20.7%): “stay healthy”, “get my health back,” “be as healthy as I possible can,” “take care of myself because of my HIV,” “get my health issues taken care of,” “stay on top of my medical condition,” “stop smoking,” and “learn to live healthy and lose weight.”</a:t>
            </a:r>
          </a:p>
          <a:p>
            <a:pPr algn="l"/>
            <a:r>
              <a:rPr lang="en-US" b="0" i="1" dirty="0">
                <a:solidFill>
                  <a:srgbClr val="505050"/>
                </a:solidFill>
                <a:effectLst/>
                <a:highlight>
                  <a:srgbClr val="FFFFFF"/>
                </a:highlight>
                <a:latin typeface="helvetica" panose="020B0604020202020204" pitchFamily="34" charset="0"/>
              </a:rPr>
              <a:t>Spirituality and religion</a:t>
            </a:r>
            <a:r>
              <a:rPr lang="en-US" b="0" i="0" dirty="0">
                <a:solidFill>
                  <a:srgbClr val="505050"/>
                </a:solidFill>
                <a:effectLst/>
                <a:highlight>
                  <a:srgbClr val="FFFFFF"/>
                </a:highlight>
                <a:latin typeface="helvetica" panose="020B0604020202020204" pitchFamily="34" charset="0"/>
              </a:rPr>
              <a:t> (9.4%, 9.6%, 2.7%, 2.4%): “work on my relationship with God,” “keep in close contact with God,” “rebuild my relationship with God,” “keep practicing my faith,” “go to church,” “spiritual practice,” and “stay spiritually connected.”</a:t>
            </a:r>
          </a:p>
          <a:p>
            <a:pPr algn="l"/>
            <a:r>
              <a:rPr lang="en-US" b="0" i="1" dirty="0">
                <a:solidFill>
                  <a:srgbClr val="505050"/>
                </a:solidFill>
                <a:effectLst/>
                <a:highlight>
                  <a:srgbClr val="FFFFFF"/>
                </a:highlight>
                <a:latin typeface="helvetica" panose="020B0604020202020204" pitchFamily="34" charset="0"/>
              </a:rPr>
              <a:t>Financial and material</a:t>
            </a:r>
            <a:r>
              <a:rPr lang="en-US" b="0" i="0" dirty="0">
                <a:solidFill>
                  <a:srgbClr val="505050"/>
                </a:solidFill>
                <a:effectLst/>
                <a:highlight>
                  <a:srgbClr val="FFFFFF"/>
                </a:highlight>
                <a:latin typeface="helvetica" panose="020B0604020202020204" pitchFamily="34" charset="0"/>
              </a:rPr>
              <a:t> (6.6%, 14.9%, 8.1%, 7.3%): “get off welfare”, “achieve financial stability,” “learn to manage my money and pay bills,” “get a steady income,” “improve my financial situation,” “be able to pay my rent on time,” “save money for a trip,” and “set up a retirement fund.”</a:t>
            </a:r>
          </a:p>
          <a:p>
            <a:pPr algn="l"/>
            <a:r>
              <a:rPr lang="en-US" b="0" i="1" dirty="0">
                <a:solidFill>
                  <a:srgbClr val="505050"/>
                </a:solidFill>
                <a:effectLst/>
                <a:highlight>
                  <a:srgbClr val="FFFFFF"/>
                </a:highlight>
                <a:latin typeface="helvetica" panose="020B0604020202020204" pitchFamily="34" charset="0"/>
              </a:rPr>
              <a:t>Give back, help others</a:t>
            </a:r>
            <a:r>
              <a:rPr lang="en-US" b="0" i="0" dirty="0">
                <a:solidFill>
                  <a:srgbClr val="505050"/>
                </a:solidFill>
                <a:effectLst/>
                <a:highlight>
                  <a:srgbClr val="FFFFFF"/>
                </a:highlight>
                <a:latin typeface="helvetica" panose="020B0604020202020204" pitchFamily="34" charset="0"/>
              </a:rPr>
              <a:t> (1.9%, 3.2%, 6.8%, 3.7%): “[stay clean and] maybe help somebody else stay clean,” “be some kind of mentor,” “[go back to school and] help people,” “[learn more about addiction so] I can help others,” “get my ministry going to help other people,” and “motivate people to get their drug use in check.”</a:t>
            </a:r>
          </a:p>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25</a:t>
            </a:fld>
            <a:endParaRPr lang="en-US"/>
          </a:p>
        </p:txBody>
      </p:sp>
    </p:spTree>
    <p:extLst>
      <p:ext uri="{BB962C8B-B14F-4D97-AF65-F5344CB8AC3E}">
        <p14:creationId xmlns:p14="http://schemas.microsoft.com/office/powerpoint/2010/main" val="107970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Open Sans" panose="020B0606030504020204" pitchFamily="34" charset="0"/>
              </a:rPr>
              <a:t>#1 </a:t>
            </a:r>
            <a:r>
              <a:rPr lang="en-US" b="0" i="0" dirty="0" err="1">
                <a:solidFill>
                  <a:srgbClr val="333333"/>
                </a:solidFill>
                <a:effectLst/>
                <a:highlight>
                  <a:srgbClr val="FFFFFF"/>
                </a:highlight>
                <a:latin typeface="Open Sans" panose="020B0606030504020204" pitchFamily="34" charset="0"/>
              </a:rPr>
              <a:t>Laudet</a:t>
            </a:r>
            <a:r>
              <a:rPr lang="en-US" b="0" i="0" dirty="0">
                <a:solidFill>
                  <a:srgbClr val="333333"/>
                </a:solidFill>
                <a:effectLst/>
                <a:highlight>
                  <a:srgbClr val="FFFFFF"/>
                </a:highlight>
                <a:latin typeface="Open Sans" panose="020B0606030504020204" pitchFamily="34" charset="0"/>
              </a:rPr>
              <a:t>, A. B. (2012). Rate and Predictors of Employment Among Formerly Polysubstance Dependent Urban Individuals in Recovery. </a:t>
            </a:r>
            <a:r>
              <a:rPr lang="en-US" b="0" i="1" dirty="0">
                <a:solidFill>
                  <a:srgbClr val="333333"/>
                </a:solidFill>
                <a:effectLst/>
                <a:highlight>
                  <a:srgbClr val="FFFFFF"/>
                </a:highlight>
                <a:latin typeface="Open Sans" panose="020B0606030504020204" pitchFamily="34" charset="0"/>
              </a:rPr>
              <a:t>Journal of Addictive Diseases</a:t>
            </a:r>
            <a:r>
              <a:rPr lang="en-US" b="0" i="0" dirty="0">
                <a:solidFill>
                  <a:srgbClr val="333333"/>
                </a:solidFill>
                <a:effectLst/>
                <a:highlight>
                  <a:srgbClr val="FFFFFF"/>
                </a:highlight>
                <a:latin typeface="Open Sans" panose="020B0606030504020204" pitchFamily="34" charset="0"/>
              </a:rPr>
              <a:t>, </a:t>
            </a:r>
            <a:r>
              <a:rPr lang="en-US" b="0" i="1" dirty="0">
                <a:solidFill>
                  <a:srgbClr val="333333"/>
                </a:solidFill>
                <a:effectLst/>
                <a:highlight>
                  <a:srgbClr val="FFFFFF"/>
                </a:highlight>
                <a:latin typeface="Open Sans" panose="020B0606030504020204" pitchFamily="34" charset="0"/>
              </a:rPr>
              <a:t>31</a:t>
            </a:r>
            <a:r>
              <a:rPr lang="en-US" b="0" i="0" dirty="0">
                <a:solidFill>
                  <a:srgbClr val="333333"/>
                </a:solidFill>
                <a:effectLst/>
                <a:highlight>
                  <a:srgbClr val="FFFFFF"/>
                </a:highlight>
                <a:latin typeface="Open Sans" panose="020B0606030504020204" pitchFamily="34" charset="0"/>
              </a:rPr>
              <a:t>(3), 288–302. https://doi.org/10.1080/10550887.2012.694604</a:t>
            </a:r>
          </a:p>
          <a:p>
            <a:endParaRPr lang="en-US" b="0" i="0" dirty="0">
              <a:solidFill>
                <a:srgbClr val="333333"/>
              </a:solidFill>
              <a:effectLst/>
              <a:highlight>
                <a:srgbClr val="FFFFFF"/>
              </a:highlight>
              <a:latin typeface="Open Sans" panose="020B0606030504020204" pitchFamily="34" charset="0"/>
            </a:endParaRPr>
          </a:p>
          <a:p>
            <a:r>
              <a:rPr lang="en-US" b="0" i="0" dirty="0">
                <a:solidFill>
                  <a:srgbClr val="333333"/>
                </a:solidFill>
                <a:effectLst/>
                <a:highlight>
                  <a:srgbClr val="FFFFFF"/>
                </a:highlight>
                <a:latin typeface="Open Sans" panose="020B0606030504020204" pitchFamily="34" charset="0"/>
              </a:rPr>
              <a:t>#2 </a:t>
            </a:r>
            <a:r>
              <a:rPr lang="en-US" b="0" i="0" dirty="0" err="1">
                <a:solidFill>
                  <a:srgbClr val="333333"/>
                </a:solidFill>
                <a:effectLst/>
                <a:highlight>
                  <a:srgbClr val="FFFFFF"/>
                </a:highlight>
                <a:latin typeface="Open Sans" panose="020B0606030504020204" pitchFamily="34" charset="0"/>
              </a:rPr>
              <a:t>Magura</a:t>
            </a:r>
            <a:r>
              <a:rPr lang="en-US" b="0" i="0" dirty="0">
                <a:solidFill>
                  <a:srgbClr val="333333"/>
                </a:solidFill>
                <a:effectLst/>
                <a:highlight>
                  <a:srgbClr val="FFFFFF"/>
                </a:highlight>
                <a:latin typeface="Open Sans" panose="020B0606030504020204" pitchFamily="34" charset="0"/>
              </a:rPr>
              <a:t>, S., &amp; Marshall, T. (2020). The Effectiveness of Interventions Intended to Improve Employment Outcomes for Persons with Substance Use Disorder: An Updated Systematic Review. </a:t>
            </a:r>
            <a:r>
              <a:rPr lang="en-US" b="0" i="1" dirty="0">
                <a:solidFill>
                  <a:srgbClr val="333333"/>
                </a:solidFill>
                <a:effectLst/>
                <a:highlight>
                  <a:srgbClr val="FFFFFF"/>
                </a:highlight>
                <a:latin typeface="Open Sans" panose="020B0606030504020204" pitchFamily="34" charset="0"/>
              </a:rPr>
              <a:t>Substance Use &amp; Misuse</a:t>
            </a:r>
            <a:r>
              <a:rPr lang="en-US" b="0" i="0" dirty="0">
                <a:solidFill>
                  <a:srgbClr val="333333"/>
                </a:solidFill>
                <a:effectLst/>
                <a:highlight>
                  <a:srgbClr val="FFFFFF"/>
                </a:highlight>
                <a:latin typeface="Open Sans" panose="020B0606030504020204" pitchFamily="34" charset="0"/>
              </a:rPr>
              <a:t>, </a:t>
            </a:r>
            <a:r>
              <a:rPr lang="en-US" b="0" i="1" dirty="0">
                <a:solidFill>
                  <a:srgbClr val="333333"/>
                </a:solidFill>
                <a:effectLst/>
                <a:highlight>
                  <a:srgbClr val="FFFFFF"/>
                </a:highlight>
                <a:latin typeface="Open Sans" panose="020B0606030504020204" pitchFamily="34" charset="0"/>
              </a:rPr>
              <a:t>55</a:t>
            </a:r>
            <a:r>
              <a:rPr lang="en-US" b="0" i="0" dirty="0">
                <a:solidFill>
                  <a:srgbClr val="333333"/>
                </a:solidFill>
                <a:effectLst/>
                <a:highlight>
                  <a:srgbClr val="FFFFFF"/>
                </a:highlight>
                <a:latin typeface="Open Sans" panose="020B0606030504020204" pitchFamily="34" charset="0"/>
              </a:rPr>
              <a:t>(13), 2230–2236. https://doi.org/10.1080/10826084.2020.1797810</a:t>
            </a:r>
          </a:p>
          <a:p>
            <a:endParaRPr lang="en-US" b="0" i="0" dirty="0">
              <a:solidFill>
                <a:srgbClr val="333333"/>
              </a:solidFill>
              <a:effectLst/>
              <a:highlight>
                <a:srgbClr val="FFFFFF"/>
              </a:highlight>
              <a:latin typeface="Open Sans" panose="020B0606030504020204" pitchFamily="34" charset="0"/>
            </a:endParaRPr>
          </a:p>
          <a:p>
            <a:r>
              <a:rPr lang="en-US" b="0" i="0" dirty="0">
                <a:solidFill>
                  <a:srgbClr val="333333"/>
                </a:solidFill>
                <a:effectLst/>
                <a:highlight>
                  <a:srgbClr val="FFFFFF"/>
                </a:highlight>
                <a:latin typeface="Open Sans" panose="020B0606030504020204" pitchFamily="34" charset="0"/>
              </a:rPr>
              <a:t>#3 Walton, M. T., &amp; Hall, M. T. (2016). The Effects of Employment Interventions on Addiction Treatment Outcomes: A Review of the Literature. </a:t>
            </a:r>
            <a:r>
              <a:rPr lang="en-US" b="0" i="1" dirty="0">
                <a:solidFill>
                  <a:srgbClr val="333333"/>
                </a:solidFill>
                <a:effectLst/>
                <a:highlight>
                  <a:srgbClr val="FFFFFF"/>
                </a:highlight>
                <a:latin typeface="Open Sans" panose="020B0606030504020204" pitchFamily="34" charset="0"/>
              </a:rPr>
              <a:t>Journal of Social Work Practice in the Addictions</a:t>
            </a:r>
            <a:r>
              <a:rPr lang="en-US" b="0" i="0" dirty="0">
                <a:solidFill>
                  <a:srgbClr val="333333"/>
                </a:solidFill>
                <a:effectLst/>
                <a:highlight>
                  <a:srgbClr val="FFFFFF"/>
                </a:highlight>
                <a:latin typeface="Open Sans" panose="020B0606030504020204" pitchFamily="34" charset="0"/>
              </a:rPr>
              <a:t>, </a:t>
            </a:r>
            <a:r>
              <a:rPr lang="en-US" b="0" i="1" dirty="0">
                <a:solidFill>
                  <a:srgbClr val="333333"/>
                </a:solidFill>
                <a:effectLst/>
                <a:highlight>
                  <a:srgbClr val="FFFFFF"/>
                </a:highlight>
                <a:latin typeface="Open Sans" panose="020B0606030504020204" pitchFamily="34" charset="0"/>
              </a:rPr>
              <a:t>16</a:t>
            </a:r>
            <a:r>
              <a:rPr lang="en-US" b="0" i="0" dirty="0">
                <a:solidFill>
                  <a:srgbClr val="333333"/>
                </a:solidFill>
                <a:effectLst/>
                <a:highlight>
                  <a:srgbClr val="FFFFFF"/>
                </a:highlight>
                <a:latin typeface="Open Sans" panose="020B0606030504020204" pitchFamily="34" charset="0"/>
              </a:rPr>
              <a:t>(4), 358–384. https://doi.org/10.1080/1533256X.2016.1235429</a:t>
            </a:r>
          </a:p>
          <a:p>
            <a:endParaRPr lang="en-US" b="0" i="0" dirty="0">
              <a:solidFill>
                <a:srgbClr val="333333"/>
              </a:solidFill>
              <a:effectLst/>
              <a:highlight>
                <a:srgbClr val="FFFFFF"/>
              </a:highlight>
              <a:latin typeface="Open Sans" panose="020B0606030504020204" pitchFamily="34" charset="0"/>
            </a:endParaRPr>
          </a:p>
          <a:p>
            <a:r>
              <a:rPr lang="en-US" b="0" i="0" dirty="0">
                <a:solidFill>
                  <a:srgbClr val="333333"/>
                </a:solidFill>
                <a:effectLst/>
                <a:highlight>
                  <a:srgbClr val="FFFFFF"/>
                </a:highlight>
                <a:latin typeface="Open Sans" panose="020B0606030504020204" pitchFamily="34" charset="0"/>
              </a:rPr>
              <a:t>#4 Harrison, J., Krieger, M. J., &amp; Johnson, H. A. (2019). Review of Individual Placement and Support Employment Intervention for Persons with Substance Use Disorder. </a:t>
            </a:r>
            <a:r>
              <a:rPr lang="en-US" b="0" i="1" dirty="0">
                <a:solidFill>
                  <a:srgbClr val="333333"/>
                </a:solidFill>
                <a:effectLst/>
                <a:highlight>
                  <a:srgbClr val="FFFFFF"/>
                </a:highlight>
                <a:latin typeface="Open Sans" panose="020B0606030504020204" pitchFamily="34" charset="0"/>
              </a:rPr>
              <a:t>Substance Use &amp; Misuse</a:t>
            </a:r>
            <a:r>
              <a:rPr lang="en-US" b="0" i="0" dirty="0">
                <a:solidFill>
                  <a:srgbClr val="333333"/>
                </a:solidFill>
                <a:effectLst/>
                <a:highlight>
                  <a:srgbClr val="FFFFFF"/>
                </a:highlight>
                <a:latin typeface="Open Sans" panose="020B0606030504020204" pitchFamily="34" charset="0"/>
              </a:rPr>
              <a:t>, </a:t>
            </a:r>
            <a:r>
              <a:rPr lang="en-US" b="0" i="1" dirty="0">
                <a:solidFill>
                  <a:srgbClr val="333333"/>
                </a:solidFill>
                <a:effectLst/>
                <a:highlight>
                  <a:srgbClr val="FFFFFF"/>
                </a:highlight>
                <a:latin typeface="Open Sans" panose="020B0606030504020204" pitchFamily="34" charset="0"/>
              </a:rPr>
              <a:t>55</a:t>
            </a:r>
            <a:r>
              <a:rPr lang="en-US" b="0" i="0" dirty="0">
                <a:solidFill>
                  <a:srgbClr val="333333"/>
                </a:solidFill>
                <a:effectLst/>
                <a:highlight>
                  <a:srgbClr val="FFFFFF"/>
                </a:highlight>
                <a:latin typeface="Open Sans" panose="020B0606030504020204" pitchFamily="34" charset="0"/>
              </a:rPr>
              <a:t>(4), 636–643. https://doi.org/10.1080/10826084.2019.1692035</a:t>
            </a:r>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27</a:t>
            </a:fld>
            <a:endParaRPr lang="en-US"/>
          </a:p>
        </p:txBody>
      </p:sp>
    </p:spTree>
    <p:extLst>
      <p:ext uri="{BB962C8B-B14F-4D97-AF65-F5344CB8AC3E}">
        <p14:creationId xmlns:p14="http://schemas.microsoft.com/office/powerpoint/2010/main" val="4051247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Commonalities of IPS &amp; ACT (Assertive , belonging</a:t>
            </a:r>
          </a:p>
          <a:p>
            <a:r>
              <a:rPr lang="en-US" dirty="0"/>
              <a:t>Bonding capital helps me keep it together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00291-EB03-42AD-9252-22CF39CDD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922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b="1" dirty="0"/>
              <a:t>Daughter needs security deposit to get apartment – you are not able to help out financially.  Daughter previously had not paid back  then one time she called to payback – said you don’t have to but she wanted to…people feel good about being able to pay for themselves</a:t>
            </a:r>
          </a:p>
          <a:p>
            <a:pPr lvl="0"/>
            <a:r>
              <a:rPr lang="en-US" b="1" i="1" dirty="0"/>
              <a:t>Having control over one’s financial life</a:t>
            </a:r>
            <a:r>
              <a:rPr lang="en-US" i="1" dirty="0"/>
              <a:t>:  </a:t>
            </a:r>
            <a:r>
              <a:rPr lang="en-US" dirty="0"/>
              <a:t>Although at times helpful to individuals, some circumstances that do not allow individuals to have control over their own financial life include:</a:t>
            </a:r>
            <a:endParaRPr lang="en-US" sz="1400" dirty="0"/>
          </a:p>
          <a:p>
            <a:pPr lvl="1"/>
            <a:r>
              <a:rPr lang="en-US" i="1" dirty="0"/>
              <a:t>-having a</a:t>
            </a:r>
            <a:r>
              <a:rPr lang="en-US" dirty="0"/>
              <a:t> </a:t>
            </a:r>
            <a:r>
              <a:rPr lang="en-US" i="1" dirty="0"/>
              <a:t>representative payee</a:t>
            </a:r>
            <a:r>
              <a:rPr lang="en-US" dirty="0"/>
              <a:t> who has authority to receive or cash checks and make financial decisions for individuals; </a:t>
            </a:r>
            <a:endParaRPr lang="en-US" sz="1400" dirty="0"/>
          </a:p>
          <a:p>
            <a:pPr lvl="1"/>
            <a:r>
              <a:rPr lang="en-US" i="1" dirty="0"/>
              <a:t>-guardianship</a:t>
            </a:r>
            <a:r>
              <a:rPr lang="en-US" dirty="0"/>
              <a:t>, in which another makes not only economic decisions but also decisions in other areas of the person’s life; and </a:t>
            </a:r>
            <a:endParaRPr lang="en-US" sz="1400" dirty="0"/>
          </a:p>
          <a:p>
            <a:pPr lvl="1"/>
            <a:r>
              <a:rPr lang="en-US" i="1" dirty="0"/>
              <a:t>-having a trustee</a:t>
            </a:r>
            <a:r>
              <a:rPr lang="en-US" dirty="0"/>
              <a:t> who administers a special needs trust fund to ensure money is utilized for a specific purpose, often not determined by the   beneficiary.</a:t>
            </a:r>
            <a:endParaRPr lang="en-US" sz="1400" dirty="0"/>
          </a:p>
          <a:p>
            <a:r>
              <a:rPr lang="en-US" dirty="0"/>
              <a:t> </a:t>
            </a:r>
            <a:endParaRPr lang="en-US" sz="1400" dirty="0"/>
          </a:p>
          <a:p>
            <a:pPr lvl="0"/>
            <a:r>
              <a:rPr lang="en-US" b="1" i="1" dirty="0"/>
              <a:t>Having independence from public programs:</a:t>
            </a:r>
            <a:r>
              <a:rPr lang="en-US" i="1" dirty="0"/>
              <a:t>  </a:t>
            </a:r>
            <a:r>
              <a:rPr lang="en-US" dirty="0"/>
              <a:t>Programs that provide public assistance, benefits and entitlements, such as Supplemental Security Income (SSI), Social Security Disability Insurance (SSDI), Food Stamps, and Temporary Assistance for Needy Families (TANF) provide critical short- or long-term assistance to individuals unable to financially support themselves. However, these programs also place restrictions on the level of earned income and assets of individuals and require that individuals remain in poverty. These programs also limit the choices individuals have. For instance, a person receiving food stamps may only purchase food in establishments that take food stamps. Similarly, depending on Section 8 or public assistance for housing limits a person’s residential options. </a:t>
            </a:r>
            <a:endParaRPr lang="en-US" sz="1400" dirty="0"/>
          </a:p>
          <a:p>
            <a:r>
              <a:rPr lang="en-US" i="1" dirty="0"/>
              <a:t> </a:t>
            </a:r>
            <a:endParaRPr lang="en-US" sz="1400" dirty="0"/>
          </a:p>
          <a:p>
            <a:pPr lvl="0"/>
            <a:r>
              <a:rPr lang="en-US" b="1" i="1" dirty="0"/>
              <a:t>Having sufficient earned income:</a:t>
            </a:r>
            <a:r>
              <a:rPr lang="en-US" dirty="0"/>
              <a:t> Income poverty is an important barrier to recovery and overall wellness as it limits individuals’ access to adequate nutrition, safe housing, reliable transportation, and quality healthcare. Having </a:t>
            </a:r>
            <a:r>
              <a:rPr lang="en-US" i="1" dirty="0"/>
              <a:t>sufficient </a:t>
            </a:r>
            <a:r>
              <a:rPr lang="en-US" dirty="0"/>
              <a:t>income means having enough financial resources to afford not only essential living expenses, but also to decrease or eliminate debts and liabilities, and increase assets through building savings. </a:t>
            </a:r>
            <a:endParaRPr lang="en-US" sz="1400" dirty="0"/>
          </a:p>
          <a:p>
            <a:r>
              <a:rPr lang="en-US" dirty="0"/>
              <a:t> </a:t>
            </a:r>
            <a:endParaRPr lang="en-US" sz="1400" dirty="0"/>
          </a:p>
          <a:p>
            <a:r>
              <a:rPr lang="en-US" b="1" i="1" dirty="0"/>
              <a:t>Having assets:</a:t>
            </a:r>
            <a:r>
              <a:rPr lang="en-US" dirty="0"/>
              <a:t> Actually, it is assets and not income that determine the wealth and financial independence of an individual. For instance, an individual who has savings or property and loses steady income still has the ability to be self-sufficient. Alternatively, an individual with debts greater than his/her assets is less self-sufficient and at higher financial risk.</a:t>
            </a:r>
          </a:p>
          <a:p>
            <a:endParaRPr lang="en-US" dirty="0"/>
          </a:p>
          <a:p>
            <a:r>
              <a:rPr lang="en-US" b="1" i="1" dirty="0"/>
              <a:t>Contributing to Community: </a:t>
            </a:r>
            <a:r>
              <a:rPr lang="en-US" dirty="0"/>
              <a:t>Starting with those under your own roof!  How does it feel to be able to buy your child or grandchild a special birthday or Christmas gift?  Imagine knowing you can’t.  How does it feel to know you can help family members if they are in an emergency of some kind?  Imagine knowing you can’t.</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170A8-55B5-4D71-8B87-22D3CFA90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85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34</a:t>
            </a:fld>
            <a:endParaRPr lang="en-US"/>
          </a:p>
        </p:txBody>
      </p:sp>
    </p:spTree>
    <p:extLst>
      <p:ext uri="{BB962C8B-B14F-4D97-AF65-F5344CB8AC3E}">
        <p14:creationId xmlns:p14="http://schemas.microsoft.com/office/powerpoint/2010/main" val="330969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00291-EB03-42AD-9252-22CF39CDD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805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35</a:t>
            </a:fld>
            <a:endParaRPr lang="en-US"/>
          </a:p>
        </p:txBody>
      </p:sp>
    </p:spTree>
    <p:extLst>
      <p:ext uri="{BB962C8B-B14F-4D97-AF65-F5344CB8AC3E}">
        <p14:creationId xmlns:p14="http://schemas.microsoft.com/office/powerpoint/2010/main" val="274800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4</a:t>
            </a:fld>
            <a:endParaRPr lang="en-US"/>
          </a:p>
        </p:txBody>
      </p:sp>
    </p:spTree>
    <p:extLst>
      <p:ext uri="{BB962C8B-B14F-4D97-AF65-F5344CB8AC3E}">
        <p14:creationId xmlns:p14="http://schemas.microsoft.com/office/powerpoint/2010/main" val="39208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highlight>
                  <a:srgbClr val="8A0126"/>
                </a:highlight>
                <a:latin typeface="helvetica" panose="020B0604020202020204" pitchFamily="34" charset="0"/>
              </a:rPr>
              <a:t>What are your priorities right now? Identifying service needs across recovery stages to inform service development</a:t>
            </a:r>
          </a:p>
          <a:p>
            <a:pPr algn="l">
              <a:buFont typeface="Arial" panose="020B0604020202020204" pitchFamily="34" charset="0"/>
              <a:buChar char="•"/>
            </a:pPr>
            <a:r>
              <a:rPr lang="en-US" b="0" i="0" u="none" strike="noStrike" dirty="0">
                <a:solidFill>
                  <a:srgbClr val="FFFFFF"/>
                </a:solidFill>
                <a:effectLst/>
                <a:highlight>
                  <a:srgbClr val="8A0126"/>
                </a:highlight>
                <a:latin typeface="helvetica" panose="020B0604020202020204" pitchFamily="34" charset="0"/>
                <a:hlinkClick r:id="rId3" tooltip="Correspondence information about the author Alexandre B. Laudet, Ph.D. "/>
              </a:rPr>
              <a:t>Alexandre B. </a:t>
            </a:r>
            <a:r>
              <a:rPr lang="en-US" b="0" i="0" u="none" strike="noStrike" dirty="0" err="1">
                <a:solidFill>
                  <a:srgbClr val="FFFFFF"/>
                </a:solidFill>
                <a:effectLst/>
                <a:highlight>
                  <a:srgbClr val="8A0126"/>
                </a:highlight>
                <a:latin typeface="helvetica" panose="020B0604020202020204" pitchFamily="34" charset="0"/>
                <a:hlinkClick r:id="rId3" tooltip="Correspondence information about the author Alexandre B. Laudet, Ph.D. "/>
              </a:rPr>
              <a:t>Laudet</a:t>
            </a:r>
            <a:r>
              <a:rPr lang="en-US" b="0" i="0" u="none" strike="noStrike" dirty="0">
                <a:solidFill>
                  <a:srgbClr val="FFFFFF"/>
                </a:solidFill>
                <a:effectLst/>
                <a:highlight>
                  <a:srgbClr val="8A0126"/>
                </a:highlight>
                <a:latin typeface="helvetica" panose="020B0604020202020204" pitchFamily="34" charset="0"/>
                <a:hlinkClick r:id="rId3" tooltip="Correspondence information about the author Alexandre B. Laudet, Ph.D. "/>
              </a:rPr>
              <a:t>, Ph.D. </a:t>
            </a:r>
            <a:endParaRPr lang="en-US" b="0" i="0" dirty="0">
              <a:solidFill>
                <a:srgbClr val="FFFFFF"/>
              </a:solidFill>
              <a:effectLst/>
              <a:highlight>
                <a:srgbClr val="8A0126"/>
              </a:highlight>
              <a:latin typeface="helvetica" panose="020B0604020202020204" pitchFamily="34" charset="0"/>
            </a:endParaRPr>
          </a:p>
          <a:p>
            <a:pPr algn="l">
              <a:buFont typeface="Arial" panose="020B0604020202020204" pitchFamily="34" charset="0"/>
              <a:buChar char="•"/>
            </a:pPr>
            <a:r>
              <a:rPr lang="en-US" b="0" i="0" u="none" strike="noStrike" dirty="0">
                <a:solidFill>
                  <a:srgbClr val="FFFFFF"/>
                </a:solidFill>
                <a:effectLst/>
                <a:highlight>
                  <a:srgbClr val="8A0126"/>
                </a:highlight>
                <a:latin typeface="helvetica" panose="020B0604020202020204" pitchFamily="34" charset="0"/>
                <a:hlinkClick r:id="rId3" tooltip="Correspondence information about the author William White, M.A. "/>
              </a:rPr>
              <a:t>William White, M.A.</a:t>
            </a:r>
            <a:endParaRPr lang="en-US" b="0" i="0" dirty="0">
              <a:solidFill>
                <a:srgbClr val="FFFFFF"/>
              </a:solidFill>
              <a:effectLst/>
              <a:highlight>
                <a:srgbClr val="8A0126"/>
              </a:highlight>
              <a:latin typeface="helvetica" panose="020B0604020202020204" pitchFamily="34" charset="0"/>
            </a:endParaRPr>
          </a:p>
          <a:p>
            <a:pPr algn="l"/>
            <a:r>
              <a:rPr lang="en-US" b="0" i="0" dirty="0" err="1">
                <a:solidFill>
                  <a:srgbClr val="FFFFFF"/>
                </a:solidFill>
                <a:effectLst/>
                <a:highlight>
                  <a:srgbClr val="8A0126"/>
                </a:highlight>
                <a:latin typeface="helvetica" panose="020B0604020202020204" pitchFamily="34" charset="0"/>
              </a:rPr>
              <a:t>Published:July</a:t>
            </a:r>
            <a:r>
              <a:rPr lang="en-US" b="0" i="0" dirty="0">
                <a:solidFill>
                  <a:srgbClr val="FFFFFF"/>
                </a:solidFill>
                <a:effectLst/>
                <a:highlight>
                  <a:srgbClr val="8A0126"/>
                </a:highlight>
                <a:latin typeface="helvetica" panose="020B0604020202020204" pitchFamily="34" charset="0"/>
              </a:rPr>
              <a:t> 24, 2009DOI:</a:t>
            </a:r>
            <a:r>
              <a:rPr lang="en-US" b="0" i="0" u="none" strike="noStrike" dirty="0">
                <a:solidFill>
                  <a:srgbClr val="FFFFFF"/>
                </a:solidFill>
                <a:effectLst/>
                <a:highlight>
                  <a:srgbClr val="8A0126"/>
                </a:highlight>
                <a:latin typeface="helvetica" panose="020B0604020202020204" pitchFamily="34" charset="0"/>
                <a:hlinkClick r:id="rId4"/>
              </a:rPr>
              <a:t>https://doi.org/10.1016/j.jsat.2009.06.003</a:t>
            </a:r>
            <a:endParaRPr lang="en-US" b="0" i="0" dirty="0">
              <a:solidFill>
                <a:srgbClr val="FFFFFF"/>
              </a:solidFill>
              <a:effectLst/>
              <a:highlight>
                <a:srgbClr val="8A0126"/>
              </a:highligh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5</a:t>
            </a:fld>
            <a:endParaRPr lang="en-US"/>
          </a:p>
        </p:txBody>
      </p:sp>
    </p:spTree>
    <p:extLst>
      <p:ext uri="{BB962C8B-B14F-4D97-AF65-F5344CB8AC3E}">
        <p14:creationId xmlns:p14="http://schemas.microsoft.com/office/powerpoint/2010/main" val="61445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Dawn  Effective engagement begins with looking at relationships through a recovery lens. Starting to look at engagement through this lens will help you to see the person in a more strength-based way, especially when things are challenging. A working definition of recovery from mental disorders and/or substance use disorders:  A process of change through which individuals improve their health and wellness, live a self-directed life and strive to reach their full potential.</a:t>
            </a:r>
          </a:p>
          <a:p>
            <a:r>
              <a:rPr lang="en-US" dirty="0"/>
              <a:t>. </a:t>
            </a:r>
            <a:r>
              <a:rPr lang="en-US" b="1" dirty="0"/>
              <a:t>Certified Peer Counselors</a:t>
            </a:r>
          </a:p>
          <a:p>
            <a:r>
              <a:rPr lang="en-US" b="1" dirty="0"/>
              <a:t>UPDATE-</a:t>
            </a:r>
            <a:r>
              <a:rPr lang="en-US" dirty="0"/>
              <a:t>Holders of the hope, Relatable, Relevant shared experience</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14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chemeClr val="bg1"/>
                </a:solidFill>
              </a:rPr>
              <a:t>Self-direction: Consumers determine their own path to recovery.</a:t>
            </a:r>
          </a:p>
          <a:p>
            <a:pPr lvl="1"/>
            <a:r>
              <a:rPr lang="en-US" sz="1200" dirty="0">
                <a:solidFill>
                  <a:schemeClr val="bg1"/>
                </a:solidFill>
              </a:rPr>
              <a:t>Individualized and person-centered: There are multiple pathways to recovery based on individuals’ unique strengths, needs, preferences, experiences and cultural backgrounds.</a:t>
            </a:r>
          </a:p>
          <a:p>
            <a:pPr lvl="1"/>
            <a:r>
              <a:rPr lang="en-US" sz="1200" dirty="0">
                <a:solidFill>
                  <a:schemeClr val="bg1"/>
                </a:solidFill>
              </a:rPr>
              <a:t>Empowerment: Consumers can choose among options and participate in all decisions that affect them.</a:t>
            </a:r>
          </a:p>
          <a:p>
            <a:pPr lvl="1"/>
            <a:r>
              <a:rPr lang="en-US" sz="1200" dirty="0">
                <a:solidFill>
                  <a:schemeClr val="bg1"/>
                </a:solidFill>
              </a:rPr>
              <a:t>Holistic: Recovery focuses on people’s entire lives, including mind, body, spirit and community.</a:t>
            </a:r>
          </a:p>
          <a:p>
            <a:pPr lvl="1"/>
            <a:r>
              <a:rPr lang="en-US" sz="1200" dirty="0">
                <a:solidFill>
                  <a:schemeClr val="bg1"/>
                </a:solidFill>
              </a:rPr>
              <a:t>Nonlinear: Recovery isn’t a step-by-step process but one based on continual growth, occasional setbacks and learning from experience.</a:t>
            </a:r>
          </a:p>
          <a:p>
            <a:pPr lvl="1"/>
            <a:r>
              <a:rPr lang="en-US" sz="1200" dirty="0">
                <a:solidFill>
                  <a:schemeClr val="bg1"/>
                </a:solidFill>
              </a:rPr>
              <a:t>Strengths-based: Recovery builds on people’s strengths.</a:t>
            </a:r>
          </a:p>
          <a:p>
            <a:pPr lvl="1"/>
            <a:r>
              <a:rPr lang="en-US" sz="1200" dirty="0">
                <a:solidFill>
                  <a:schemeClr val="bg1"/>
                </a:solidFill>
              </a:rPr>
              <a:t>Peer support: Mutual support plays an invaluable role in recovery.</a:t>
            </a:r>
          </a:p>
          <a:p>
            <a:pPr lvl="1"/>
            <a:r>
              <a:rPr lang="en-US" sz="1200" dirty="0">
                <a:solidFill>
                  <a:schemeClr val="bg1"/>
                </a:solidFill>
              </a:rPr>
              <a:t>Respect: Acceptance and appreciation by society, communities, systems of care and consumers themselves are crucial to recovery.</a:t>
            </a:r>
          </a:p>
          <a:p>
            <a:pPr lvl="1"/>
            <a:r>
              <a:rPr lang="en-US" sz="1200" dirty="0">
                <a:solidFill>
                  <a:schemeClr val="bg1"/>
                </a:solidFill>
              </a:rPr>
              <a:t>Responsibility: Consumers are responsible for their own self-care and journeys of recovery. </a:t>
            </a:r>
          </a:p>
          <a:p>
            <a:pPr lvl="1"/>
            <a:r>
              <a:rPr lang="en-US" sz="1200" dirty="0">
                <a:solidFill>
                  <a:schemeClr val="bg1"/>
                </a:solidFill>
              </a:rPr>
              <a:t>Hope: Recovery’s central, motivating message is a better future — that people can and do overcome obstacles</a:t>
            </a:r>
          </a:p>
          <a:p>
            <a:endParaRPr lang="en-US" dirty="0"/>
          </a:p>
        </p:txBody>
      </p:sp>
      <p:sp>
        <p:nvSpPr>
          <p:cNvPr id="4" name="Slide Number Placeholder 3"/>
          <p:cNvSpPr>
            <a:spLocks noGrp="1"/>
          </p:cNvSpPr>
          <p:nvPr>
            <p:ph type="sldNum" sz="quarter" idx="5"/>
          </p:nvPr>
        </p:nvSpPr>
        <p:spPr/>
        <p:txBody>
          <a:bodyPr/>
          <a:lstStyle/>
          <a:p>
            <a:fld id="{B7500291-EB03-42AD-9252-22CF39CDDF83}" type="slidenum">
              <a:rPr lang="en-US" smtClean="0"/>
              <a:t>8</a:t>
            </a:fld>
            <a:endParaRPr lang="en-US"/>
          </a:p>
        </p:txBody>
      </p:sp>
    </p:spTree>
    <p:extLst>
      <p:ext uri="{BB962C8B-B14F-4D97-AF65-F5344CB8AC3E}">
        <p14:creationId xmlns:p14="http://schemas.microsoft.com/office/powerpoint/2010/main" val="47604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333333"/>
                </a:solidFill>
                <a:effectLst/>
                <a:highlight>
                  <a:srgbClr val="FFFFFF"/>
                </a:highlight>
                <a:latin typeface="Open Sans" panose="020B0606030504020204" pitchFamily="34" charset="0"/>
              </a:rPr>
              <a:t>Bunaciu</a:t>
            </a:r>
            <a:r>
              <a:rPr lang="en-US" b="0" i="0" dirty="0">
                <a:solidFill>
                  <a:srgbClr val="333333"/>
                </a:solidFill>
                <a:effectLst/>
                <a:highlight>
                  <a:srgbClr val="FFFFFF"/>
                </a:highlight>
                <a:latin typeface="Open Sans" panose="020B0606030504020204" pitchFamily="34" charset="0"/>
              </a:rPr>
              <a:t>, A., </a:t>
            </a:r>
            <a:r>
              <a:rPr lang="en-US" b="0" i="0" dirty="0" err="1">
                <a:solidFill>
                  <a:srgbClr val="333333"/>
                </a:solidFill>
                <a:effectLst/>
                <a:highlight>
                  <a:srgbClr val="FFFFFF"/>
                </a:highlight>
                <a:latin typeface="Open Sans" panose="020B0606030504020204" pitchFamily="34" charset="0"/>
              </a:rPr>
              <a:t>Bliuc</a:t>
            </a:r>
            <a:r>
              <a:rPr lang="en-US" b="0" i="0" dirty="0">
                <a:solidFill>
                  <a:srgbClr val="333333"/>
                </a:solidFill>
                <a:effectLst/>
                <a:highlight>
                  <a:srgbClr val="FFFFFF"/>
                </a:highlight>
                <a:latin typeface="Open Sans" panose="020B0606030504020204" pitchFamily="34" charset="0"/>
              </a:rPr>
              <a:t>, A. M., Best, D., Hennessy, E. A., Belanger, M. J., &amp; </a:t>
            </a:r>
            <a:r>
              <a:rPr lang="en-US" b="0" i="0" dirty="0" err="1">
                <a:solidFill>
                  <a:srgbClr val="333333"/>
                </a:solidFill>
                <a:effectLst/>
                <a:highlight>
                  <a:srgbClr val="FFFFFF"/>
                </a:highlight>
                <a:latin typeface="Open Sans" panose="020B0606030504020204" pitchFamily="34" charset="0"/>
              </a:rPr>
              <a:t>Benwell</a:t>
            </a:r>
            <a:r>
              <a:rPr lang="en-US" b="0" i="0" dirty="0">
                <a:solidFill>
                  <a:srgbClr val="333333"/>
                </a:solidFill>
                <a:effectLst/>
                <a:highlight>
                  <a:srgbClr val="FFFFFF"/>
                </a:highlight>
                <a:latin typeface="Open Sans" panose="020B0606030504020204" pitchFamily="34" charset="0"/>
              </a:rPr>
              <a:t>, C. S. Y. (2023). Measuring recovery capital for people recovering from alcohol and drug addiction: a systematic review. </a:t>
            </a:r>
            <a:r>
              <a:rPr lang="en-US" b="0" i="1" dirty="0">
                <a:solidFill>
                  <a:srgbClr val="333333"/>
                </a:solidFill>
                <a:effectLst/>
                <a:highlight>
                  <a:srgbClr val="FFFFFF"/>
                </a:highlight>
                <a:latin typeface="Open Sans" panose="020B0606030504020204" pitchFamily="34" charset="0"/>
              </a:rPr>
              <a:t>Addiction Research &amp; Theory</a:t>
            </a:r>
            <a:r>
              <a:rPr lang="en-US" b="0" i="0" dirty="0">
                <a:solidFill>
                  <a:srgbClr val="333333"/>
                </a:solidFill>
                <a:effectLst/>
                <a:highlight>
                  <a:srgbClr val="FFFFFF"/>
                </a:highlight>
                <a:latin typeface="Open Sans" panose="020B0606030504020204" pitchFamily="34" charset="0"/>
              </a:rPr>
              <a:t>, </a:t>
            </a:r>
            <a:r>
              <a:rPr lang="en-US" b="0" i="1" dirty="0">
                <a:solidFill>
                  <a:srgbClr val="333333"/>
                </a:solidFill>
                <a:effectLst/>
                <a:highlight>
                  <a:srgbClr val="FFFFFF"/>
                </a:highlight>
                <a:latin typeface="Open Sans" panose="020B0606030504020204" pitchFamily="34" charset="0"/>
              </a:rPr>
              <a:t>32</a:t>
            </a:r>
            <a:r>
              <a:rPr lang="en-US" b="0" i="0" dirty="0">
                <a:solidFill>
                  <a:srgbClr val="333333"/>
                </a:solidFill>
                <a:effectLst/>
                <a:highlight>
                  <a:srgbClr val="FFFFFF"/>
                </a:highlight>
                <a:latin typeface="Open Sans" panose="020B0606030504020204" pitchFamily="34" charset="0"/>
              </a:rPr>
              <a:t>(3), 225–236. https://doi.org/10.1080/16066359.2023.2245323</a:t>
            </a:r>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11</a:t>
            </a:fld>
            <a:endParaRPr lang="en-US"/>
          </a:p>
        </p:txBody>
      </p:sp>
    </p:spTree>
    <p:extLst>
      <p:ext uri="{BB962C8B-B14F-4D97-AF65-F5344CB8AC3E}">
        <p14:creationId xmlns:p14="http://schemas.microsoft.com/office/powerpoint/2010/main" val="45337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12</a:t>
            </a:fld>
            <a:endParaRPr lang="en-US"/>
          </a:p>
        </p:txBody>
      </p:sp>
    </p:spTree>
    <p:extLst>
      <p:ext uri="{BB962C8B-B14F-4D97-AF65-F5344CB8AC3E}">
        <p14:creationId xmlns:p14="http://schemas.microsoft.com/office/powerpoint/2010/main" val="3895718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5854" y="1122363"/>
            <a:ext cx="7332292"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905854" y="3602038"/>
            <a:ext cx="7332292" cy="1655762"/>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38960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59933" y="2152091"/>
            <a:ext cx="5369100" cy="2443401"/>
          </a:xfrm>
        </p:spPr>
        <p:txBody>
          <a:bodyPr anchor="b">
            <a:normAutofit/>
          </a:bodyPr>
          <a:lstStyle>
            <a:lvl1pPr algn="r">
              <a:defRPr lang="en-US" dirty="0"/>
            </a:lvl1pPr>
          </a:lstStyle>
          <a:p>
            <a:r>
              <a:rPr lang="en-US" dirty="0"/>
              <a:t>CLICK TO EDIT MASTER TITLE STYLE</a:t>
            </a:r>
          </a:p>
        </p:txBody>
      </p:sp>
      <p:sp>
        <p:nvSpPr>
          <p:cNvPr id="3" name="Subtitle 2"/>
          <p:cNvSpPr>
            <a:spLocks noGrp="1"/>
          </p:cNvSpPr>
          <p:nvPr>
            <p:ph type="subTitle" idx="1"/>
          </p:nvPr>
        </p:nvSpPr>
        <p:spPr>
          <a:xfrm>
            <a:off x="2859933" y="4769707"/>
            <a:ext cx="5369100" cy="1161535"/>
          </a:xfrm>
        </p:spPr>
        <p:txBody>
          <a:bodyPr/>
          <a:lstStyle>
            <a:lvl1pPr marL="0" indent="0" algn="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
        <p:nvSpPr>
          <p:cNvPr id="7" name="Rectangle 6"/>
          <p:cNvSpPr>
            <a:spLocks noChangeArrowheads="1"/>
          </p:cNvSpPr>
          <p:nvPr userDrawn="1"/>
        </p:nvSpPr>
        <p:spPr bwMode="auto">
          <a:xfrm rot="10800000">
            <a:off x="5134808" y="4658517"/>
            <a:ext cx="2980492" cy="45720"/>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5860" y="6216523"/>
            <a:ext cx="1906380" cy="325740"/>
          </a:xfrm>
          <a:prstGeom prst="rect">
            <a:avLst/>
          </a:prstGeom>
        </p:spPr>
      </p:pic>
    </p:spTree>
    <p:extLst>
      <p:ext uri="{BB962C8B-B14F-4D97-AF65-F5344CB8AC3E}">
        <p14:creationId xmlns:p14="http://schemas.microsoft.com/office/powerpoint/2010/main" val="1293689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12"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363521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0059861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10/3/2024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9573651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538647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9423375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568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0AB5D1-9059-428D-ACFC-BA1258997AE0}" type="slidenum">
              <a:rPr lang="en-US" smtClean="0"/>
              <a:pPr/>
              <a:t>‹#›</a:t>
            </a:fld>
            <a:endParaRPr lang="en-US"/>
          </a:p>
        </p:txBody>
      </p:sp>
      <p:pic>
        <p:nvPicPr>
          <p:cNvPr id="7" name="Picture 6">
            <a:extLst>
              <a:ext uri="{FF2B5EF4-FFF2-40B4-BE49-F238E27FC236}">
                <a16:creationId xmlns:a16="http://schemas.microsoft.com/office/drawing/2014/main" id="{A84D5B03-CD5A-2D68-4567-E0CD1883B5BE}"/>
              </a:ext>
            </a:extLst>
          </p:cNvPr>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9992727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467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0AB5D1-9059-428D-ACFC-BA1258997AE0}" type="slidenum">
              <a:rPr lang="en-US" smtClean="0"/>
              <a:pPr/>
              <a:t>‹#›</a:t>
            </a:fld>
            <a:endParaRPr lang="en-US"/>
          </a:p>
        </p:txBody>
      </p:sp>
      <p:pic>
        <p:nvPicPr>
          <p:cNvPr id="8" name="Picture 7">
            <a:extLst>
              <a:ext uri="{FF2B5EF4-FFF2-40B4-BE49-F238E27FC236}">
                <a16:creationId xmlns:a16="http://schemas.microsoft.com/office/drawing/2014/main" id="{2C9384F2-A1A6-DCDF-432D-CC62EA16B37F}"/>
              </a:ext>
            </a:extLst>
          </p:cNvPr>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42255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0AB5D1-9059-428D-ACFC-BA1258997AE0}" type="slidenum">
              <a:rPr lang="en-US" smtClean="0"/>
              <a:pPr/>
              <a:t>‹#›</a:t>
            </a:fld>
            <a:endParaRPr lang="en-US"/>
          </a:p>
        </p:txBody>
      </p:sp>
      <p:pic>
        <p:nvPicPr>
          <p:cNvPr id="2" name="Picture 1">
            <a:extLst>
              <a:ext uri="{FF2B5EF4-FFF2-40B4-BE49-F238E27FC236}">
                <a16:creationId xmlns:a16="http://schemas.microsoft.com/office/drawing/2014/main" id="{E199E4CC-45C5-1AAC-E7C9-5DE08130C490}"/>
              </a:ext>
            </a:extLst>
          </p:cNvPr>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299643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22458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0AB5D1-9059-428D-ACFC-BA1258997AE0}" type="slidenum">
              <a:rPr lang="en-US" smtClean="0"/>
              <a:pPr/>
              <a:t>‹#›</a:t>
            </a:fld>
            <a:endParaRPr lang="en-US" dirty="0"/>
          </a:p>
        </p:txBody>
      </p:sp>
      <p:pic>
        <p:nvPicPr>
          <p:cNvPr id="6" name="Picture 5">
            <a:extLst>
              <a:ext uri="{FF2B5EF4-FFF2-40B4-BE49-F238E27FC236}">
                <a16:creationId xmlns:a16="http://schemas.microsoft.com/office/drawing/2014/main" id="{B71E4CF4-DDA9-4BAA-560B-37BADFB28CD1}"/>
              </a:ext>
            </a:extLst>
          </p:cNvPr>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31304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010554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0AB5D1-9059-428D-ACFC-BA1258997AE0}" type="slidenum">
              <a:rPr lang="en-US" smtClean="0"/>
              <a:pPr/>
              <a:t>‹#›</a:t>
            </a:fld>
            <a:endParaRPr lang="en-US"/>
          </a:p>
        </p:txBody>
      </p:sp>
      <p:pic>
        <p:nvPicPr>
          <p:cNvPr id="2" name="Picture 1">
            <a:extLst>
              <a:ext uri="{FF2B5EF4-FFF2-40B4-BE49-F238E27FC236}">
                <a16:creationId xmlns:a16="http://schemas.microsoft.com/office/drawing/2014/main" id="{CFF24EEF-61B6-21A1-921E-4C25A9C307AA}"/>
              </a:ext>
            </a:extLst>
          </p:cNvPr>
          <p:cNvPicPr>
            <a:picLocks/>
          </p:cNvPicPr>
          <p:nvPr userDrawn="1"/>
        </p:nvPicPr>
        <p:blipFill>
          <a:blip r:embed="rId2"/>
          <a:stretch>
            <a:fillRect/>
          </a:stretch>
        </p:blipFill>
        <p:spPr>
          <a:xfrm>
            <a:off x="802267" y="2113679"/>
            <a:ext cx="3373453" cy="43527"/>
          </a:xfrm>
          <a:prstGeom prst="rect">
            <a:avLst/>
          </a:prstGeom>
        </p:spPr>
      </p:pic>
    </p:spTree>
    <p:extLst>
      <p:ext uri="{BB962C8B-B14F-4D97-AF65-F5344CB8AC3E}">
        <p14:creationId xmlns:p14="http://schemas.microsoft.com/office/powerpoint/2010/main" val="30240665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smtClean="0"/>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8F0AB5D1-9059-428D-ACFC-BA1258997AE0}" type="slidenum">
              <a:rPr lang="en-US" smtClean="0"/>
              <a:pPr algn="l"/>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0885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6821198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6679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9775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081" y="1681163"/>
            <a:ext cx="369810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p:cNvSpPr>
            <a:spLocks noGrp="1"/>
          </p:cNvSpPr>
          <p:nvPr>
            <p:ph sz="half" idx="2"/>
          </p:nvPr>
        </p:nvSpPr>
        <p:spPr>
          <a:xfrm>
            <a:off x="800081" y="2505075"/>
            <a:ext cx="369810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60521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2" y="2505075"/>
            <a:ext cx="36052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10" name="Title 1"/>
          <p:cNvSpPr>
            <a:spLocks noGrp="1"/>
          </p:cNvSpPr>
          <p:nvPr>
            <p:ph type="title"/>
          </p:nvPr>
        </p:nvSpPr>
        <p:spPr>
          <a:xfrm>
            <a:off x="805341" y="633046"/>
            <a:ext cx="7484080" cy="1057642"/>
          </a:xfrm>
        </p:spPr>
        <p:txBody>
          <a:bodyPr/>
          <a:lstStyle/>
          <a:p>
            <a:r>
              <a:rPr lang="en-US" dirty="0"/>
              <a:t>Click to edit Master title style</a:t>
            </a:r>
          </a:p>
        </p:txBody>
      </p:sp>
      <p:pic>
        <p:nvPicPr>
          <p:cNvPr id="11" name="Picture 10"/>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40443737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081" y="703391"/>
            <a:ext cx="3304169"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00080" y="2321173"/>
            <a:ext cx="330416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800553" y="2113679"/>
            <a:ext cx="3308972" cy="43527"/>
          </a:xfrm>
          <a:prstGeom prst="rect">
            <a:avLst/>
          </a:prstGeom>
        </p:spPr>
      </p:pic>
      <p:sp>
        <p:nvSpPr>
          <p:cNvPr id="10" name="Picture Placeholder 2"/>
          <p:cNvSpPr>
            <a:spLocks noGrp="1"/>
          </p:cNvSpPr>
          <p:nvPr>
            <p:ph type="pic" idx="13"/>
          </p:nvPr>
        </p:nvSpPr>
        <p:spPr>
          <a:xfrm>
            <a:off x="4554907" y="987432"/>
            <a:ext cx="3691785"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4281762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897308" y="703391"/>
            <a:ext cx="3212219" cy="515766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2" name="Title 1"/>
          <p:cNvSpPr>
            <a:spLocks noGrp="1"/>
          </p:cNvSpPr>
          <p:nvPr>
            <p:ph type="title"/>
          </p:nvPr>
        </p:nvSpPr>
        <p:spPr>
          <a:xfrm>
            <a:off x="4457701" y="703391"/>
            <a:ext cx="3771899"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4457702" y="2321173"/>
            <a:ext cx="377189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4457699" y="2113679"/>
            <a:ext cx="3781434" cy="43527"/>
          </a:xfrm>
          <a:prstGeom prst="rect">
            <a:avLst/>
          </a:prstGeom>
        </p:spPr>
      </p:pic>
    </p:spTree>
    <p:extLst>
      <p:ext uri="{BB962C8B-B14F-4D97-AF65-F5344CB8AC3E}">
        <p14:creationId xmlns:p14="http://schemas.microsoft.com/office/powerpoint/2010/main" val="1417439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936911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a:solidFill>
                  <a:srgbClr val="349D96"/>
                </a:solidFill>
                <a:latin typeface="Century Gothic" panose="020B0502020202020204" pitchFamily="34" charset="0"/>
              </a:rPr>
              <a:t>Washington</a:t>
            </a:r>
            <a:r>
              <a:rPr lang="en-US" baseline="0">
                <a:solidFill>
                  <a:srgbClr val="349D96"/>
                </a:solidFill>
                <a:latin typeface="Century Gothic" panose="020B0502020202020204" pitchFamily="34" charset="0"/>
              </a:rPr>
              <a:t> 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6" y="673974"/>
            <a:ext cx="9135687" cy="482030"/>
          </a:xfrm>
        </p:spPr>
        <p:txBody>
          <a:bodyPr/>
          <a:lstStyle>
            <a:lvl1pPr algn="ctr">
              <a:defRPr sz="3000"/>
            </a:lvl1pPr>
          </a:lstStyle>
          <a:p>
            <a:r>
              <a:rPr lang="en-US"/>
              <a:t>Title</a:t>
            </a:r>
          </a:p>
        </p:txBody>
      </p:sp>
    </p:spTree>
    <p:extLst>
      <p:ext uri="{BB962C8B-B14F-4D97-AF65-F5344CB8AC3E}">
        <p14:creationId xmlns:p14="http://schemas.microsoft.com/office/powerpoint/2010/main" val="76417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3726157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942127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313809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97415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2536747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3322086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59816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215847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2055826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973761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1567700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1896042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293331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233518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2800070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2122157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3453848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97740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081" y="1825625"/>
            <a:ext cx="371476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60521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781659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287675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871426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42399436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2384008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903240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572285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4927210" y="3602038"/>
            <a:ext cx="3777176"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773688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193" y="633046"/>
            <a:ext cx="3319273" cy="1057642"/>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386193" y="2067955"/>
            <a:ext cx="3319273" cy="40119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5386190" y="1877616"/>
            <a:ext cx="3319272" cy="43527"/>
          </a:xfrm>
          <a:prstGeom prst="rect">
            <a:avLst/>
          </a:prstGeom>
        </p:spPr>
      </p:pic>
    </p:spTree>
    <p:extLst>
      <p:ext uri="{BB962C8B-B14F-4D97-AF65-F5344CB8AC3E}">
        <p14:creationId xmlns:p14="http://schemas.microsoft.com/office/powerpoint/2010/main" val="3022318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88428" y="365129"/>
            <a:ext cx="3319272" cy="1325563"/>
          </a:xfrm>
        </p:spPr>
        <p:txBody>
          <a:bodyPr/>
          <a:lstStyle>
            <a:lvl1pPr>
              <a:defRPr sz="3200"/>
            </a:lvl1pPr>
          </a:lstStyle>
          <a:p>
            <a:r>
              <a:rPr lang="en-US" dirty="0"/>
              <a:t>Click to edit Master title style</a:t>
            </a:r>
          </a:p>
        </p:txBody>
      </p:sp>
      <p:sp>
        <p:nvSpPr>
          <p:cNvPr id="5" name="Text Placeholder 4"/>
          <p:cNvSpPr>
            <a:spLocks noGrp="1"/>
          </p:cNvSpPr>
          <p:nvPr>
            <p:ph type="body" sz="quarter" idx="3"/>
          </p:nvPr>
        </p:nvSpPr>
        <p:spPr>
          <a:xfrm>
            <a:off x="5388428" y="1681163"/>
            <a:ext cx="331927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5388428" y="2505075"/>
            <a:ext cx="33192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p:cNvPicPr>
          <p:nvPr userDrawn="1"/>
        </p:nvPicPr>
        <p:blipFill>
          <a:blip r:embed="rId2"/>
          <a:stretch>
            <a:fillRect/>
          </a:stretch>
        </p:blipFill>
        <p:spPr>
          <a:xfrm>
            <a:off x="5386190" y="1736937"/>
            <a:ext cx="3319272" cy="43527"/>
          </a:xfrm>
          <a:prstGeom prst="rect">
            <a:avLst/>
          </a:prstGeom>
        </p:spPr>
      </p:pic>
    </p:spTree>
    <p:extLst>
      <p:ext uri="{BB962C8B-B14F-4D97-AF65-F5344CB8AC3E}">
        <p14:creationId xmlns:p14="http://schemas.microsoft.com/office/powerpoint/2010/main" val="1572089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4231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081" y="1681163"/>
            <a:ext cx="3698101" cy="823912"/>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p:cNvSpPr>
            <a:spLocks noGrp="1"/>
          </p:cNvSpPr>
          <p:nvPr>
            <p:ph sz="half" idx="2"/>
          </p:nvPr>
        </p:nvSpPr>
        <p:spPr>
          <a:xfrm>
            <a:off x="800081" y="2505075"/>
            <a:ext cx="369810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643177" cy="823912"/>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2" y="2505075"/>
            <a:ext cx="364317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10" name="Title 1"/>
          <p:cNvSpPr>
            <a:spLocks noGrp="1"/>
          </p:cNvSpPr>
          <p:nvPr>
            <p:ph type="title"/>
          </p:nvPr>
        </p:nvSpPr>
        <p:spPr>
          <a:xfrm>
            <a:off x="822433" y="633046"/>
            <a:ext cx="7449896" cy="1057642"/>
          </a:xfrm>
        </p:spPr>
        <p:txBody>
          <a:bodyPr/>
          <a:lstStyle/>
          <a:p>
            <a:r>
              <a:rPr lang="en-US" dirty="0"/>
              <a:t>Click to edit Master title style</a:t>
            </a:r>
          </a:p>
        </p:txBody>
      </p:sp>
      <p:pic>
        <p:nvPicPr>
          <p:cNvPr id="11" name="Picture 10"/>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3876606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8428" y="625152"/>
            <a:ext cx="3317034" cy="83042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388431" y="1667925"/>
            <a:ext cx="3317035" cy="381848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5388431" y="5486400"/>
            <a:ext cx="3317035" cy="52251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386190" y="1539991"/>
            <a:ext cx="3319272" cy="43527"/>
          </a:xfrm>
          <a:prstGeom prst="rect">
            <a:avLst/>
          </a:prstGeom>
        </p:spPr>
      </p:pic>
    </p:spTree>
    <p:extLst>
      <p:ext uri="{BB962C8B-B14F-4D97-AF65-F5344CB8AC3E}">
        <p14:creationId xmlns:p14="http://schemas.microsoft.com/office/powerpoint/2010/main" val="2992314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503875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2428598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2673873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379455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444613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508639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3940523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191022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61661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noChangeAspect="1"/>
          </p:cNvPicPr>
          <p:nvPr userDrawn="1"/>
        </p:nvPicPr>
        <p:blipFill>
          <a:blip r:embed="rId2"/>
          <a:stretch>
            <a:fillRect/>
          </a:stretch>
        </p:blipFill>
        <p:spPr>
          <a:xfrm>
            <a:off x="919169" y="1668567"/>
            <a:ext cx="7315200" cy="39016"/>
          </a:xfrm>
          <a:prstGeom prst="rect">
            <a:avLst/>
          </a:prstGeom>
        </p:spPr>
      </p:pic>
    </p:spTree>
    <p:extLst>
      <p:ext uri="{BB962C8B-B14F-4D97-AF65-F5344CB8AC3E}">
        <p14:creationId xmlns:p14="http://schemas.microsoft.com/office/powerpoint/2010/main" val="4123439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162171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447151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35240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565923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804376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949229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837377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938754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4286301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41361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852692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1035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625293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567888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2325914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857732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091217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7210" y="675249"/>
            <a:ext cx="3777176" cy="2834714"/>
          </a:xfrm>
        </p:spPr>
        <p:txBody>
          <a:bodyPr anchor="b"/>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27210" y="3699810"/>
            <a:ext cx="3777176" cy="1969477"/>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33883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27210" y="2065314"/>
            <a:ext cx="3777176" cy="401459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3082720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27210" y="1913209"/>
            <a:ext cx="3777176" cy="704410"/>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p:cNvSpPr>
            <a:spLocks noGrp="1"/>
          </p:cNvSpPr>
          <p:nvPr>
            <p:ph sz="quarter" idx="4"/>
          </p:nvPr>
        </p:nvSpPr>
        <p:spPr>
          <a:xfrm>
            <a:off x="4927210" y="2645755"/>
            <a:ext cx="3777176" cy="33892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4927210" y="633046"/>
            <a:ext cx="3777176"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4927209" y="1856235"/>
            <a:ext cx="3806190" cy="43527"/>
          </a:xfrm>
          <a:prstGeom prst="rect">
            <a:avLst/>
          </a:prstGeom>
        </p:spPr>
      </p:pic>
    </p:spTree>
    <p:extLst>
      <p:ext uri="{BB962C8B-B14F-4D97-AF65-F5344CB8AC3E}">
        <p14:creationId xmlns:p14="http://schemas.microsoft.com/office/powerpoint/2010/main" val="1335382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81744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080" y="703391"/>
            <a:ext cx="3304169" cy="135401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462977" y="703392"/>
            <a:ext cx="3766624" cy="5157666"/>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00079" y="2321173"/>
            <a:ext cx="330416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917547" y="2121807"/>
            <a:ext cx="3186701" cy="45719"/>
          </a:xfrm>
          <a:prstGeom prst="rect">
            <a:avLst/>
          </a:prstGeom>
        </p:spPr>
      </p:pic>
    </p:spTree>
    <p:extLst>
      <p:ext uri="{BB962C8B-B14F-4D97-AF65-F5344CB8AC3E}">
        <p14:creationId xmlns:p14="http://schemas.microsoft.com/office/powerpoint/2010/main" val="1127754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22613" y="705420"/>
            <a:ext cx="3325562"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615872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115450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474785" y="1668563"/>
            <a:ext cx="8161020" cy="43527"/>
          </a:xfrm>
          <a:prstGeom prst="rect">
            <a:avLst/>
          </a:prstGeom>
        </p:spPr>
      </p:pic>
    </p:spTree>
    <p:extLst>
      <p:ext uri="{BB962C8B-B14F-4D97-AF65-F5344CB8AC3E}">
        <p14:creationId xmlns:p14="http://schemas.microsoft.com/office/powerpoint/2010/main" val="15319017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474785" y="1668563"/>
            <a:ext cx="8161020" cy="43527"/>
          </a:xfrm>
          <a:prstGeom prst="rect">
            <a:avLst/>
          </a:prstGeom>
        </p:spPr>
      </p:pic>
    </p:spTree>
    <p:extLst>
      <p:ext uri="{BB962C8B-B14F-4D97-AF65-F5344CB8AC3E}">
        <p14:creationId xmlns:p14="http://schemas.microsoft.com/office/powerpoint/2010/main" val="4199362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474785" y="1668563"/>
            <a:ext cx="8161020" cy="43527"/>
          </a:xfrm>
          <a:prstGeom prst="rect">
            <a:avLst/>
          </a:prstGeom>
        </p:spPr>
      </p:pic>
      <p:sp>
        <p:nvSpPr>
          <p:cNvPr id="10" name="Title 1"/>
          <p:cNvSpPr>
            <a:spLocks noGrp="1"/>
          </p:cNvSpPr>
          <p:nvPr>
            <p:ph type="title"/>
          </p:nvPr>
        </p:nvSpPr>
        <p:spPr>
          <a:xfrm>
            <a:off x="464233" y="633046"/>
            <a:ext cx="8166296" cy="1057642"/>
          </a:xfrm>
        </p:spPr>
        <p:txBody>
          <a:bodyPr/>
          <a:lstStyle/>
          <a:p>
            <a:r>
              <a:rPr lang="en-US"/>
              <a:t>Click to edit Master title style</a:t>
            </a:r>
          </a:p>
        </p:txBody>
      </p:sp>
    </p:spTree>
    <p:extLst>
      <p:ext uri="{BB962C8B-B14F-4D97-AF65-F5344CB8AC3E}">
        <p14:creationId xmlns:p14="http://schemas.microsoft.com/office/powerpoint/2010/main" val="3785011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a:stretch>
            <a:fillRect/>
          </a:stretch>
        </p:blipFill>
        <p:spPr>
          <a:xfrm>
            <a:off x="474785" y="1668563"/>
            <a:ext cx="8161020" cy="43527"/>
          </a:xfrm>
          <a:prstGeom prst="rect">
            <a:avLst/>
          </a:prstGeom>
        </p:spPr>
      </p:pic>
    </p:spTree>
    <p:extLst>
      <p:ext uri="{BB962C8B-B14F-4D97-AF65-F5344CB8AC3E}">
        <p14:creationId xmlns:p14="http://schemas.microsoft.com/office/powerpoint/2010/main" val="1702687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271117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4786" y="703387"/>
            <a:ext cx="3629464" cy="1354015"/>
          </a:xfrm>
        </p:spPr>
        <p:txBody>
          <a:bodyPr anchor="b"/>
          <a:lstStyle>
            <a:lvl1pPr>
              <a:defRPr sz="1800"/>
            </a:lvl1pPr>
          </a:lstStyle>
          <a:p>
            <a:r>
              <a:rPr lang="en-US" dirty="0"/>
              <a:t>Click to edit Master title style</a:t>
            </a:r>
          </a:p>
        </p:txBody>
      </p:sp>
      <p:sp>
        <p:nvSpPr>
          <p:cNvPr id="3" name="Content Placeholder 2"/>
          <p:cNvSpPr>
            <a:spLocks noGrp="1"/>
          </p:cNvSpPr>
          <p:nvPr>
            <p:ph idx="1"/>
          </p:nvPr>
        </p:nvSpPr>
        <p:spPr>
          <a:xfrm>
            <a:off x="4462976" y="987428"/>
            <a:ext cx="4172829"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00077" y="2321171"/>
            <a:ext cx="3304172" cy="3547819"/>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474785" y="2113675"/>
            <a:ext cx="3634740" cy="43527"/>
          </a:xfrm>
          <a:prstGeom prst="rect">
            <a:avLst/>
          </a:prstGeom>
        </p:spPr>
      </p:pic>
    </p:spTree>
    <p:extLst>
      <p:ext uri="{BB962C8B-B14F-4D97-AF65-F5344CB8AC3E}">
        <p14:creationId xmlns:p14="http://schemas.microsoft.com/office/powerpoint/2010/main" val="1902601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4786" y="703387"/>
            <a:ext cx="3629464" cy="1354015"/>
          </a:xfrm>
        </p:spPr>
        <p:txBody>
          <a:bodyPr anchor="b"/>
          <a:lstStyle>
            <a:lvl1pPr>
              <a:defRPr sz="1800"/>
            </a:lvl1pPr>
          </a:lstStyle>
          <a:p>
            <a:r>
              <a:rPr lang="en-US" dirty="0"/>
              <a:t>Click to edit Master title style</a:t>
            </a:r>
          </a:p>
        </p:txBody>
      </p:sp>
      <p:sp>
        <p:nvSpPr>
          <p:cNvPr id="4" name="Text Placeholder 3"/>
          <p:cNvSpPr>
            <a:spLocks noGrp="1"/>
          </p:cNvSpPr>
          <p:nvPr>
            <p:ph type="body" sz="half" idx="2"/>
          </p:nvPr>
        </p:nvSpPr>
        <p:spPr>
          <a:xfrm>
            <a:off x="800077" y="2321171"/>
            <a:ext cx="3304172" cy="3547819"/>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474785" y="2113675"/>
            <a:ext cx="3634740" cy="43527"/>
          </a:xfrm>
          <a:prstGeom prst="rect">
            <a:avLst/>
          </a:prstGeom>
        </p:spPr>
      </p:pic>
      <p:sp>
        <p:nvSpPr>
          <p:cNvPr id="10" name="Picture Placeholder 2"/>
          <p:cNvSpPr>
            <a:spLocks noGrp="1"/>
          </p:cNvSpPr>
          <p:nvPr>
            <p:ph type="pic" idx="13"/>
          </p:nvPr>
        </p:nvSpPr>
        <p:spPr>
          <a:xfrm>
            <a:off x="4457699" y="987428"/>
            <a:ext cx="4178106"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Tree>
    <p:extLst>
      <p:ext uri="{BB962C8B-B14F-4D97-AF65-F5344CB8AC3E}">
        <p14:creationId xmlns:p14="http://schemas.microsoft.com/office/powerpoint/2010/main" val="2658309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454980" y="703387"/>
            <a:ext cx="3654545" cy="515766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2" name="Title 1"/>
          <p:cNvSpPr>
            <a:spLocks noGrp="1"/>
          </p:cNvSpPr>
          <p:nvPr>
            <p:ph type="title"/>
          </p:nvPr>
        </p:nvSpPr>
        <p:spPr>
          <a:xfrm>
            <a:off x="4457699" y="703387"/>
            <a:ext cx="4172831" cy="1354015"/>
          </a:xfrm>
        </p:spPr>
        <p:txBody>
          <a:bodyPr anchor="b"/>
          <a:lstStyle>
            <a:lvl1pPr>
              <a:defRPr sz="1800"/>
            </a:lvl1pPr>
          </a:lstStyle>
          <a:p>
            <a:r>
              <a:rPr lang="en-US" dirty="0"/>
              <a:t>Click to edit Master title style</a:t>
            </a:r>
          </a:p>
        </p:txBody>
      </p:sp>
      <p:sp>
        <p:nvSpPr>
          <p:cNvPr id="4" name="Text Placeholder 3"/>
          <p:cNvSpPr>
            <a:spLocks noGrp="1"/>
          </p:cNvSpPr>
          <p:nvPr>
            <p:ph type="body" sz="half" idx="2"/>
          </p:nvPr>
        </p:nvSpPr>
        <p:spPr>
          <a:xfrm>
            <a:off x="4457700" y="2321171"/>
            <a:ext cx="4172831" cy="3547819"/>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4457699" y="2113675"/>
            <a:ext cx="4183380" cy="43527"/>
          </a:xfrm>
          <a:prstGeom prst="rect">
            <a:avLst/>
          </a:prstGeom>
        </p:spPr>
      </p:pic>
    </p:spTree>
    <p:extLst>
      <p:ext uri="{BB962C8B-B14F-4D97-AF65-F5344CB8AC3E}">
        <p14:creationId xmlns:p14="http://schemas.microsoft.com/office/powerpoint/2010/main" val="225064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080" y="703391"/>
            <a:ext cx="3304169"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00080" y="2321173"/>
            <a:ext cx="330416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920685" y="2108463"/>
            <a:ext cx="3188840" cy="48744"/>
          </a:xfrm>
          <a:prstGeom prst="rect">
            <a:avLst/>
          </a:prstGeom>
        </p:spPr>
      </p:pic>
      <p:sp>
        <p:nvSpPr>
          <p:cNvPr id="10" name="Picture Placeholder 2"/>
          <p:cNvSpPr>
            <a:spLocks noGrp="1"/>
          </p:cNvSpPr>
          <p:nvPr>
            <p:ph type="pic" idx="13"/>
          </p:nvPr>
        </p:nvSpPr>
        <p:spPr>
          <a:xfrm>
            <a:off x="4457699" y="987432"/>
            <a:ext cx="3780447"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35776869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75DA-2583-CCB7-035E-DAC625A4E4D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AC8F32D-11D6-95A5-9B47-F6361DB793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F833E2-B2C6-89FE-A1CF-1B9C25E4CED8}"/>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604229E3-534D-3A40-991A-890344EF9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128FB-647C-82E8-CB56-FA5DBA939761}"/>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1035776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7C98-9671-8C48-FCA5-7C363EF9F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4C6994-A438-C0D8-9403-DDCB29D7D8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ADA60-F4F2-DE9A-F80F-B6641114D35C}"/>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5441A676-6FBC-483C-6F69-A03D71DEF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54520-632D-5AB9-DE73-1AC039E9856E}"/>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13099579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EA46-5D7E-D20F-AC45-1AA9A1CB0CA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44E133-4773-DBBC-4D9D-92C2980223E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5003BA-745B-5257-8E59-E4334683EB22}"/>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012EC49D-84D5-F831-B701-A189A460F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8D144-7671-5BCE-DC11-BD8E24CC7533}"/>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1350150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B734-0C4E-4C70-7E94-B81F297B07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A3EBE-B666-2FC3-0C99-064EA81DD3F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3BABB-F49A-D7BA-E584-1764A8BB08C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FE2B2-E2D5-A218-A07A-9815E936B281}"/>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6" name="Footer Placeholder 5">
            <a:extLst>
              <a:ext uri="{FF2B5EF4-FFF2-40B4-BE49-F238E27FC236}">
                <a16:creationId xmlns:a16="http://schemas.microsoft.com/office/drawing/2014/main" id="{8349F831-79EE-19BB-9247-8379AA15E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08A5C-2E4B-B662-3A82-D04875AFECE7}"/>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396752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597C-58E9-37BC-38EF-B8064BC2282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1F6B35-4B08-2073-8EA5-8A878EFEE31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06ED447-B9EA-3481-E8C6-C807C21221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5ED742-4A11-9652-3644-23E5F6CB68D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ABC9B-5170-33F0-A6BB-1151047F6F2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47126-2713-9DD4-B460-7C6310D43965}"/>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8" name="Footer Placeholder 7">
            <a:extLst>
              <a:ext uri="{FF2B5EF4-FFF2-40B4-BE49-F238E27FC236}">
                <a16:creationId xmlns:a16="http://schemas.microsoft.com/office/drawing/2014/main" id="{8127548F-DB44-F5F1-2D3D-F3C3D2ECC9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CCF4E-86E0-9EC9-9D7C-C4C82B03EE6C}"/>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3365597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A658-4002-CA3D-EE66-CA6653DF0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1EDD38-3F59-A269-530E-3301FECC8C0F}"/>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4" name="Footer Placeholder 3">
            <a:extLst>
              <a:ext uri="{FF2B5EF4-FFF2-40B4-BE49-F238E27FC236}">
                <a16:creationId xmlns:a16="http://schemas.microsoft.com/office/drawing/2014/main" id="{363C977E-85B5-346E-332D-DC162ED26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F3A935-C448-96AA-B408-DC4EB6B97A76}"/>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2424781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56596-B574-7916-C5B7-B79DA4B50321}"/>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3" name="Footer Placeholder 2">
            <a:extLst>
              <a:ext uri="{FF2B5EF4-FFF2-40B4-BE49-F238E27FC236}">
                <a16:creationId xmlns:a16="http://schemas.microsoft.com/office/drawing/2014/main" id="{244DB0CB-50A3-798F-9F22-81F376587A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5B82C6-92C5-796C-6524-DBBCEC4077A8}"/>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8512842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8EFA-6C46-7E5A-6796-33144D19A62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02D5705-F54B-A5DA-2DC4-54E8E7CF7BB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A3F4D1-B9AE-4AFE-1542-AD75775832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4A573D6-6552-65A7-9499-6624A9AF3C7E}"/>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6" name="Footer Placeholder 5">
            <a:extLst>
              <a:ext uri="{FF2B5EF4-FFF2-40B4-BE49-F238E27FC236}">
                <a16:creationId xmlns:a16="http://schemas.microsoft.com/office/drawing/2014/main" id="{FFA959AA-3187-F478-32AC-04110AEAD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7222A-CD9A-5B25-292F-FEDE488E7567}"/>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35220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32C9-CD31-2D6A-2341-8F18DAE1737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94A6172-A042-038E-B7C3-6D4D566B5DD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63E1FB1-4B48-0B94-42DB-CF7EAC2D76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67EEF8-59EA-B3DE-2B91-4103EF99A423}"/>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6" name="Footer Placeholder 5">
            <a:extLst>
              <a:ext uri="{FF2B5EF4-FFF2-40B4-BE49-F238E27FC236}">
                <a16:creationId xmlns:a16="http://schemas.microsoft.com/office/drawing/2014/main" id="{5B8592A2-4F6C-5C18-6808-6F721069D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32645-E690-7056-FAE3-0EB6275A4AC3}"/>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789039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66C3-1356-313B-4141-C0E315940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09AF7-ACB1-4092-9992-4B1F0C9F0B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40895-AE9A-C208-88FC-B2864E9D42CE}"/>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A697BA5A-5992-3BBC-AABE-2A89328CE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7A05F-8F2D-CA87-1255-58992D0DFA24}"/>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3923600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905854" y="703391"/>
            <a:ext cx="3203673" cy="515766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2" name="Title 1"/>
          <p:cNvSpPr>
            <a:spLocks noGrp="1"/>
          </p:cNvSpPr>
          <p:nvPr>
            <p:ph type="title"/>
          </p:nvPr>
        </p:nvSpPr>
        <p:spPr>
          <a:xfrm>
            <a:off x="4457701" y="703391"/>
            <a:ext cx="3780445"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4457702" y="2321173"/>
            <a:ext cx="3780445"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4457699" y="2113679"/>
            <a:ext cx="3790002" cy="43527"/>
          </a:xfrm>
          <a:prstGeom prst="rect">
            <a:avLst/>
          </a:prstGeom>
        </p:spPr>
      </p:pic>
    </p:spTree>
    <p:extLst>
      <p:ext uri="{BB962C8B-B14F-4D97-AF65-F5344CB8AC3E}">
        <p14:creationId xmlns:p14="http://schemas.microsoft.com/office/powerpoint/2010/main" val="2827253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5AB27-08F2-59A2-24E8-CC5DF703E65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1B02D-DD43-4C3F-DB3F-B2D3D7E8FA7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B042F-D8F9-57B3-3B1D-1F818B2454C7}"/>
              </a:ext>
            </a:extLst>
          </p:cNvPr>
          <p:cNvSpPr>
            <a:spLocks noGrp="1"/>
          </p:cNvSpPr>
          <p:nvPr>
            <p:ph type="dt" sz="half" idx="10"/>
          </p:nvPr>
        </p:nvSpPr>
        <p:spPr/>
        <p:txBody>
          <a:body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C99D0DF7-B024-693F-05F4-94E3D861B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66D40-2101-7B0D-E753-5E3A876D1C20}"/>
              </a:ext>
            </a:extLst>
          </p:cNvPr>
          <p:cNvSpPr>
            <a:spLocks noGrp="1"/>
          </p:cNvSpPr>
          <p:nvPr>
            <p:ph type="sldNum" sz="quarter" idx="12"/>
          </p:nvPr>
        </p:nvSpPr>
        <p:spPr/>
        <p:txBody>
          <a:bodyPr/>
          <a:lstStyle/>
          <a:p>
            <a:fld id="{5998B336-7638-443C-BC08-0BB6C8AF2689}" type="slidenum">
              <a:rPr lang="en-US" smtClean="0"/>
              <a:t>‹#›</a:t>
            </a:fld>
            <a:endParaRPr lang="en-US"/>
          </a:p>
        </p:txBody>
      </p:sp>
    </p:spTree>
    <p:extLst>
      <p:ext uri="{BB962C8B-B14F-4D97-AF65-F5344CB8AC3E}">
        <p14:creationId xmlns:p14="http://schemas.microsoft.com/office/powerpoint/2010/main" val="1112610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40489871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176404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440803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915584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20001709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2441291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4293437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41832322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18C79C5D-2A6F-F04D-97DA-BEF2467B64E4}" type="datetimeFigureOut">
              <a:rPr lang="en-US" dirty="0"/>
              <a:pPr/>
              <a:t>10/3/2024</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406908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image" Target="../media/image5.wmf"/><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w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48.xml"/><Relationship Id="rId7" Type="http://schemas.openxmlformats.org/officeDocument/2006/relationships/image" Target="../media/image20.jpeg"/><Relationship Id="rId12" Type="http://schemas.openxmlformats.org/officeDocument/2006/relationships/image" Target="../media/image4.w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10.xml"/><Relationship Id="rId11" Type="http://schemas.openxmlformats.org/officeDocument/2006/relationships/image" Target="../media/image3.wmf"/><Relationship Id="rId5" Type="http://schemas.openxmlformats.org/officeDocument/2006/relationships/slideLayout" Target="../slideLayouts/slideLayout50.xml"/><Relationship Id="rId10" Type="http://schemas.openxmlformats.org/officeDocument/2006/relationships/image" Target="../media/image19.wmf"/><Relationship Id="rId4" Type="http://schemas.openxmlformats.org/officeDocument/2006/relationships/slideLayout" Target="../slideLayouts/slideLayout49.xml"/><Relationship Id="rId9" Type="http://schemas.openxmlformats.org/officeDocument/2006/relationships/image" Target="../media/image1.wmf"/></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53.xml"/><Relationship Id="rId7" Type="http://schemas.openxmlformats.org/officeDocument/2006/relationships/image" Target="../media/image21.jpeg"/><Relationship Id="rId12" Type="http://schemas.openxmlformats.org/officeDocument/2006/relationships/image" Target="../media/image4.wmf"/><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11.xml"/><Relationship Id="rId11" Type="http://schemas.openxmlformats.org/officeDocument/2006/relationships/image" Target="../media/image3.wmf"/><Relationship Id="rId5" Type="http://schemas.openxmlformats.org/officeDocument/2006/relationships/slideLayout" Target="../slideLayouts/slideLayout55.xml"/><Relationship Id="rId10" Type="http://schemas.openxmlformats.org/officeDocument/2006/relationships/image" Target="../media/image19.wmf"/><Relationship Id="rId4" Type="http://schemas.openxmlformats.org/officeDocument/2006/relationships/slideLayout" Target="../slideLayouts/slideLayout54.xml"/><Relationship Id="rId9" Type="http://schemas.openxmlformats.org/officeDocument/2006/relationships/image" Target="../media/image1.wm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58.xml"/><Relationship Id="rId7" Type="http://schemas.openxmlformats.org/officeDocument/2006/relationships/image" Target="../media/image22.jpeg"/><Relationship Id="rId12" Type="http://schemas.openxmlformats.org/officeDocument/2006/relationships/image" Target="../media/image4.w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2.xml"/><Relationship Id="rId11" Type="http://schemas.openxmlformats.org/officeDocument/2006/relationships/image" Target="../media/image3.wmf"/><Relationship Id="rId5" Type="http://schemas.openxmlformats.org/officeDocument/2006/relationships/slideLayout" Target="../slideLayouts/slideLayout60.xml"/><Relationship Id="rId10" Type="http://schemas.openxmlformats.org/officeDocument/2006/relationships/image" Target="../media/image19.wmf"/><Relationship Id="rId4" Type="http://schemas.openxmlformats.org/officeDocument/2006/relationships/slideLayout" Target="../slideLayouts/slideLayout59.xml"/><Relationship Id="rId9" Type="http://schemas.openxmlformats.org/officeDocument/2006/relationships/image" Target="../media/image1.wmf"/></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63.xml"/><Relationship Id="rId7" Type="http://schemas.openxmlformats.org/officeDocument/2006/relationships/image" Target="../media/image23.jpeg"/><Relationship Id="rId12" Type="http://schemas.openxmlformats.org/officeDocument/2006/relationships/image" Target="../media/image4.wm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3.xml"/><Relationship Id="rId11" Type="http://schemas.openxmlformats.org/officeDocument/2006/relationships/image" Target="../media/image3.wmf"/><Relationship Id="rId5" Type="http://schemas.openxmlformats.org/officeDocument/2006/relationships/slideLayout" Target="../slideLayouts/slideLayout65.xml"/><Relationship Id="rId10" Type="http://schemas.openxmlformats.org/officeDocument/2006/relationships/image" Target="../media/image19.wmf"/><Relationship Id="rId4" Type="http://schemas.openxmlformats.org/officeDocument/2006/relationships/slideLayout" Target="../slideLayouts/slideLayout64.xml"/><Relationship Id="rId9" Type="http://schemas.openxmlformats.org/officeDocument/2006/relationships/image" Target="../media/image1.wmf"/></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68.xml"/><Relationship Id="rId7" Type="http://schemas.openxmlformats.org/officeDocument/2006/relationships/image" Target="../media/image24.jpeg"/><Relationship Id="rId12" Type="http://schemas.openxmlformats.org/officeDocument/2006/relationships/image" Target="../media/image4.w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4.xml"/><Relationship Id="rId11" Type="http://schemas.openxmlformats.org/officeDocument/2006/relationships/image" Target="../media/image3.wmf"/><Relationship Id="rId5" Type="http://schemas.openxmlformats.org/officeDocument/2006/relationships/slideLayout" Target="../slideLayouts/slideLayout70.xml"/><Relationship Id="rId10" Type="http://schemas.openxmlformats.org/officeDocument/2006/relationships/image" Target="../media/image19.wmf"/><Relationship Id="rId4" Type="http://schemas.openxmlformats.org/officeDocument/2006/relationships/slideLayout" Target="../slideLayouts/slideLayout69.xml"/><Relationship Id="rId9" Type="http://schemas.openxmlformats.org/officeDocument/2006/relationships/image" Target="../media/image1.w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w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8.wmf"/><Relationship Id="rId2" Type="http://schemas.openxmlformats.org/officeDocument/2006/relationships/slideLayout" Target="../slideLayouts/slideLayout72.xml"/><Relationship Id="rId16" Type="http://schemas.openxmlformats.org/officeDocument/2006/relationships/image" Target="../media/image11.w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8.wmf"/><Relationship Id="rId5" Type="http://schemas.openxmlformats.org/officeDocument/2006/relationships/slideLayout" Target="../slideLayouts/slideLayout75.xml"/><Relationship Id="rId15" Type="http://schemas.openxmlformats.org/officeDocument/2006/relationships/image" Target="../media/image10.wmf"/><Relationship Id="rId10" Type="http://schemas.openxmlformats.org/officeDocument/2006/relationships/theme" Target="../theme/theme1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9.w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7.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18.wmf"/><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1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8.wmf"/><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13.xml"/><Relationship Id="rId7" Type="http://schemas.openxmlformats.org/officeDocument/2006/relationships/image" Target="../media/image7.jpg"/><Relationship Id="rId12" Type="http://schemas.openxmlformats.org/officeDocument/2006/relationships/image" Target="../media/image11.w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11" Type="http://schemas.openxmlformats.org/officeDocument/2006/relationships/image" Target="../media/image10.wmf"/><Relationship Id="rId5" Type="http://schemas.openxmlformats.org/officeDocument/2006/relationships/slideLayout" Target="../slideLayouts/slideLayout15.xml"/><Relationship Id="rId10" Type="http://schemas.openxmlformats.org/officeDocument/2006/relationships/image" Target="../media/image9.wmf"/><Relationship Id="rId4" Type="http://schemas.openxmlformats.org/officeDocument/2006/relationships/slideLayout" Target="../slideLayouts/slideLayout14.xml"/><Relationship Id="rId9" Type="http://schemas.openxmlformats.org/officeDocument/2006/relationships/image" Target="../media/image2.w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18.xml"/><Relationship Id="rId7" Type="http://schemas.openxmlformats.org/officeDocument/2006/relationships/image" Target="../media/image12.jpg"/><Relationship Id="rId12" Type="http://schemas.openxmlformats.org/officeDocument/2006/relationships/image" Target="../media/image11.w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11" Type="http://schemas.openxmlformats.org/officeDocument/2006/relationships/image" Target="../media/image10.wmf"/><Relationship Id="rId5" Type="http://schemas.openxmlformats.org/officeDocument/2006/relationships/slideLayout" Target="../slideLayouts/slideLayout20.xml"/><Relationship Id="rId10" Type="http://schemas.openxmlformats.org/officeDocument/2006/relationships/image" Target="../media/image9.wmf"/><Relationship Id="rId4" Type="http://schemas.openxmlformats.org/officeDocument/2006/relationships/slideLayout" Target="../slideLayouts/slideLayout19.xml"/><Relationship Id="rId9" Type="http://schemas.openxmlformats.org/officeDocument/2006/relationships/image" Target="../media/image2.w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23.xml"/><Relationship Id="rId7" Type="http://schemas.openxmlformats.org/officeDocument/2006/relationships/image" Target="../media/image13.jpg"/><Relationship Id="rId12" Type="http://schemas.openxmlformats.org/officeDocument/2006/relationships/image" Target="../media/image11.w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11" Type="http://schemas.openxmlformats.org/officeDocument/2006/relationships/image" Target="../media/image10.wmf"/><Relationship Id="rId5" Type="http://schemas.openxmlformats.org/officeDocument/2006/relationships/slideLayout" Target="../slideLayouts/slideLayout25.xml"/><Relationship Id="rId10" Type="http://schemas.openxmlformats.org/officeDocument/2006/relationships/image" Target="../media/image9.wmf"/><Relationship Id="rId4" Type="http://schemas.openxmlformats.org/officeDocument/2006/relationships/slideLayout" Target="../slideLayouts/slideLayout24.xml"/><Relationship Id="rId9" Type="http://schemas.openxmlformats.org/officeDocument/2006/relationships/image" Target="../media/image2.w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28.xml"/><Relationship Id="rId7" Type="http://schemas.openxmlformats.org/officeDocument/2006/relationships/image" Target="../media/image14.jpg"/><Relationship Id="rId12" Type="http://schemas.openxmlformats.org/officeDocument/2006/relationships/image" Target="../media/image11.w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11" Type="http://schemas.openxmlformats.org/officeDocument/2006/relationships/image" Target="../media/image10.wmf"/><Relationship Id="rId5" Type="http://schemas.openxmlformats.org/officeDocument/2006/relationships/slideLayout" Target="../slideLayouts/slideLayout30.xml"/><Relationship Id="rId10" Type="http://schemas.openxmlformats.org/officeDocument/2006/relationships/image" Target="../media/image9.wmf"/><Relationship Id="rId4" Type="http://schemas.openxmlformats.org/officeDocument/2006/relationships/slideLayout" Target="../slideLayouts/slideLayout29.xml"/><Relationship Id="rId9" Type="http://schemas.openxmlformats.org/officeDocument/2006/relationships/image" Target="../media/image2.w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33.xml"/><Relationship Id="rId7" Type="http://schemas.openxmlformats.org/officeDocument/2006/relationships/image" Target="../media/image15.jpg"/><Relationship Id="rId12" Type="http://schemas.openxmlformats.org/officeDocument/2006/relationships/image" Target="../media/image11.w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11" Type="http://schemas.openxmlformats.org/officeDocument/2006/relationships/image" Target="../media/image10.wmf"/><Relationship Id="rId5" Type="http://schemas.openxmlformats.org/officeDocument/2006/relationships/slideLayout" Target="../slideLayouts/slideLayout35.xml"/><Relationship Id="rId10" Type="http://schemas.openxmlformats.org/officeDocument/2006/relationships/image" Target="../media/image9.wmf"/><Relationship Id="rId4" Type="http://schemas.openxmlformats.org/officeDocument/2006/relationships/slideLayout" Target="../slideLayouts/slideLayout34.xml"/><Relationship Id="rId9" Type="http://schemas.openxmlformats.org/officeDocument/2006/relationships/image" Target="../media/image2.w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38.xml"/><Relationship Id="rId7" Type="http://schemas.openxmlformats.org/officeDocument/2006/relationships/image" Target="../media/image16.jpg"/><Relationship Id="rId12" Type="http://schemas.openxmlformats.org/officeDocument/2006/relationships/image" Target="../media/image11.w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11" Type="http://schemas.openxmlformats.org/officeDocument/2006/relationships/image" Target="../media/image10.wmf"/><Relationship Id="rId5" Type="http://schemas.openxmlformats.org/officeDocument/2006/relationships/slideLayout" Target="../slideLayouts/slideLayout40.xml"/><Relationship Id="rId10" Type="http://schemas.openxmlformats.org/officeDocument/2006/relationships/image" Target="../media/image9.wmf"/><Relationship Id="rId4" Type="http://schemas.openxmlformats.org/officeDocument/2006/relationships/slideLayout" Target="../slideLayouts/slideLayout39.xml"/><Relationship Id="rId9" Type="http://schemas.openxmlformats.org/officeDocument/2006/relationships/image" Target="../media/image2.w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5.wmf"/><Relationship Id="rId3" Type="http://schemas.openxmlformats.org/officeDocument/2006/relationships/slideLayout" Target="../slideLayouts/slideLayout43.xml"/><Relationship Id="rId7" Type="http://schemas.openxmlformats.org/officeDocument/2006/relationships/image" Target="../media/image17.jpeg"/><Relationship Id="rId12" Type="http://schemas.openxmlformats.org/officeDocument/2006/relationships/image" Target="../media/image4.w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11" Type="http://schemas.openxmlformats.org/officeDocument/2006/relationships/image" Target="../media/image3.wmf"/><Relationship Id="rId5" Type="http://schemas.openxmlformats.org/officeDocument/2006/relationships/slideLayout" Target="../slideLayouts/slideLayout45.xml"/><Relationship Id="rId10" Type="http://schemas.openxmlformats.org/officeDocument/2006/relationships/image" Target="../media/image19.wmf"/><Relationship Id="rId4" Type="http://schemas.openxmlformats.org/officeDocument/2006/relationships/slideLayout" Target="../slideLayouts/slideLayout4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5341" y="633046"/>
            <a:ext cx="7484080"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5341" y="1825629"/>
            <a:ext cx="748408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sp>
        <p:nvSpPr>
          <p:cNvPr id="5" name="AutoShape 3"/>
          <p:cNvSpPr>
            <a:spLocks noChangeAspect="1" noChangeArrowheads="1" noTextEdit="1"/>
          </p:cNvSpPr>
          <p:nvPr userDrawn="1"/>
        </p:nvSpPr>
        <p:spPr bwMode="auto">
          <a:xfrm>
            <a:off x="-8335" y="6381750"/>
            <a:ext cx="41148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Rectangle 5"/>
          <p:cNvSpPr>
            <a:spLocks noChangeArrowheads="1"/>
          </p:cNvSpPr>
          <p:nvPr userDrawn="1"/>
        </p:nvSpPr>
        <p:spPr bwMode="auto">
          <a:xfrm>
            <a:off x="-8334" y="6381750"/>
            <a:ext cx="1469231" cy="52388"/>
          </a:xfrm>
          <a:prstGeom prst="rect">
            <a:avLst/>
          </a:prstGeom>
          <a:solidFill>
            <a:srgbClr val="F7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Rectangle 6"/>
          <p:cNvSpPr>
            <a:spLocks noChangeArrowheads="1"/>
          </p:cNvSpPr>
          <p:nvPr userDrawn="1"/>
        </p:nvSpPr>
        <p:spPr bwMode="auto">
          <a:xfrm>
            <a:off x="1485904" y="6381750"/>
            <a:ext cx="1469231" cy="52388"/>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Rectangle 7"/>
          <p:cNvSpPr>
            <a:spLocks noChangeArrowheads="1"/>
          </p:cNvSpPr>
          <p:nvPr userDrawn="1"/>
        </p:nvSpPr>
        <p:spPr bwMode="auto">
          <a:xfrm>
            <a:off x="2980135" y="6381750"/>
            <a:ext cx="734616" cy="52388"/>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Rectangle 8"/>
          <p:cNvSpPr>
            <a:spLocks noChangeArrowheads="1"/>
          </p:cNvSpPr>
          <p:nvPr userDrawn="1"/>
        </p:nvSpPr>
        <p:spPr bwMode="auto">
          <a:xfrm>
            <a:off x="3738562" y="6381750"/>
            <a:ext cx="367904" cy="523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24149" y="6216523"/>
            <a:ext cx="1906380" cy="325740"/>
          </a:xfrm>
          <a:prstGeom prst="rect">
            <a:avLst/>
          </a:prstGeom>
        </p:spPr>
      </p:pic>
    </p:spTree>
    <p:extLst>
      <p:ext uri="{BB962C8B-B14F-4D97-AF65-F5344CB8AC3E}">
        <p14:creationId xmlns:p14="http://schemas.microsoft.com/office/powerpoint/2010/main" val="17893568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914354" rtl="0" eaLnBrk="1" latinLnBrk="0" hangingPunct="1">
        <a:lnSpc>
          <a:spcPct val="90000"/>
        </a:lnSpc>
        <a:spcBef>
          <a:spcPct val="0"/>
        </a:spcBef>
        <a:buNone/>
        <a:defRPr sz="40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74306" indent="-274306" algn="l" defTabSz="914354" rtl="0" eaLnBrk="1" latinLnBrk="0" hangingPunct="1">
        <a:lnSpc>
          <a:spcPct val="90000"/>
        </a:lnSpc>
        <a:spcBef>
          <a:spcPts val="1000"/>
        </a:spcBef>
        <a:buSzPct val="90000"/>
        <a:buFontTx/>
        <a:buBlip>
          <a:blip r:embed="rId12"/>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3"/>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4"/>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5"/>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2391" t="5684" r="45787"/>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17716387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3650" r="42008"/>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109672594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2179" r="43479"/>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201269776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3287" r="42371"/>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21121169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3606" r="42052"/>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32794873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233" y="633046"/>
            <a:ext cx="8166296"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233" y="1825628"/>
            <a:ext cx="8166296"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2" y="6497329"/>
            <a:ext cx="690197" cy="167874"/>
          </a:xfrm>
          <a:prstGeom prst="rect">
            <a:avLst/>
          </a:prstGeom>
        </p:spPr>
        <p:txBody>
          <a:bodyPr vert="horz" lIns="91440" tIns="45720" rIns="91440" bIns="45720" rtlCol="0" anchor="ctr"/>
          <a:lstStyle>
            <a:lvl1pPr algn="r">
              <a:defRPr sz="675">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11"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91213" y="6216423"/>
            <a:ext cx="1845937" cy="420644"/>
          </a:xfrm>
          <a:prstGeom prst="rect">
            <a:avLst/>
          </a:prstGeom>
        </p:spPr>
      </p:pic>
    </p:spTree>
    <p:extLst>
      <p:ext uri="{BB962C8B-B14F-4D97-AF65-F5344CB8AC3E}">
        <p14:creationId xmlns:p14="http://schemas.microsoft.com/office/powerpoint/2010/main" val="18043124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Lst>
  <p:txStyles>
    <p:titleStyle>
      <a:lvl1pPr algn="l" defTabSz="514350" rtl="0" eaLnBrk="1" latinLnBrk="0" hangingPunct="1">
        <a:lnSpc>
          <a:spcPct val="90000"/>
        </a:lnSpc>
        <a:spcBef>
          <a:spcPct val="0"/>
        </a:spcBef>
        <a:buNone/>
        <a:defRPr sz="2475" kern="1200">
          <a:solidFill>
            <a:schemeClr val="accent1"/>
          </a:solidFill>
          <a:latin typeface="+mj-lt"/>
          <a:ea typeface="+mj-ea"/>
          <a:cs typeface="+mj-cs"/>
        </a:defRPr>
      </a:lvl1pPr>
    </p:titleStyle>
    <p:bodyStyle>
      <a:lvl1pPr marL="154305" indent="-154305" algn="l" defTabSz="514350" rtl="0" eaLnBrk="1" latinLnBrk="0" hangingPunct="1">
        <a:lnSpc>
          <a:spcPct val="90000"/>
        </a:lnSpc>
        <a:spcBef>
          <a:spcPts val="563"/>
        </a:spcBef>
        <a:buSzPct val="90000"/>
        <a:buFontTx/>
        <a:buBlip>
          <a:blip r:embed="rId13"/>
        </a:buBlip>
        <a:defRPr sz="1575" kern="1200">
          <a:solidFill>
            <a:schemeClr val="tx1">
              <a:lumMod val="75000"/>
              <a:lumOff val="25000"/>
            </a:schemeClr>
          </a:solidFill>
          <a:latin typeface="+mn-lt"/>
          <a:ea typeface="+mn-ea"/>
          <a:cs typeface="+mn-cs"/>
        </a:defRPr>
      </a:lvl1pPr>
      <a:lvl2pPr marL="411480" indent="-154305" algn="l" defTabSz="514350" rtl="0" eaLnBrk="1" latinLnBrk="0" hangingPunct="1">
        <a:lnSpc>
          <a:spcPct val="90000"/>
        </a:lnSpc>
        <a:spcBef>
          <a:spcPts val="281"/>
        </a:spcBef>
        <a:buSzPct val="80000"/>
        <a:buFontTx/>
        <a:buBlip>
          <a:blip r:embed="rId14"/>
        </a:buBlip>
        <a:defRPr sz="1350" kern="1200">
          <a:solidFill>
            <a:schemeClr val="tx1">
              <a:lumMod val="75000"/>
              <a:lumOff val="25000"/>
            </a:schemeClr>
          </a:solidFill>
          <a:latin typeface="+mn-lt"/>
          <a:ea typeface="+mn-ea"/>
          <a:cs typeface="+mn-cs"/>
        </a:defRPr>
      </a:lvl2pPr>
      <a:lvl3pPr marL="642938" indent="-128588" algn="l" defTabSz="514350" rtl="0" eaLnBrk="1" latinLnBrk="0" hangingPunct="1">
        <a:lnSpc>
          <a:spcPct val="90000"/>
        </a:lnSpc>
        <a:spcBef>
          <a:spcPts val="281"/>
        </a:spcBef>
        <a:buSzPct val="90000"/>
        <a:buFontTx/>
        <a:buBlip>
          <a:blip r:embed="rId15"/>
        </a:buBlip>
        <a:defRPr sz="1125" kern="1200">
          <a:solidFill>
            <a:schemeClr val="tx1">
              <a:lumMod val="75000"/>
              <a:lumOff val="25000"/>
            </a:schemeClr>
          </a:solidFill>
          <a:latin typeface="+mn-lt"/>
          <a:ea typeface="+mn-ea"/>
          <a:cs typeface="+mn-cs"/>
        </a:defRPr>
      </a:lvl3pPr>
      <a:lvl4pPr marL="925830" indent="-154305" algn="l" defTabSz="514350" rtl="0" eaLnBrk="1" latinLnBrk="0" hangingPunct="1">
        <a:lnSpc>
          <a:spcPct val="90000"/>
        </a:lnSpc>
        <a:spcBef>
          <a:spcPts val="281"/>
        </a:spcBef>
        <a:buClr>
          <a:schemeClr val="accent2"/>
        </a:buClr>
        <a:buSzPct val="90000"/>
        <a:buFontTx/>
        <a:buBlip>
          <a:blip r:embed="rId16"/>
        </a:buBlip>
        <a:defRPr sz="1013" kern="1200">
          <a:solidFill>
            <a:schemeClr val="tx1">
              <a:lumMod val="75000"/>
              <a:lumOff val="25000"/>
            </a:schemeClr>
          </a:solidFill>
          <a:latin typeface="+mn-lt"/>
          <a:ea typeface="+mn-ea"/>
          <a:cs typeface="+mn-cs"/>
        </a:defRPr>
      </a:lvl4pPr>
      <a:lvl5pPr marL="1131570" indent="-102870" algn="l" defTabSz="514350" rtl="0" eaLnBrk="1" latinLnBrk="0" hangingPunct="1">
        <a:lnSpc>
          <a:spcPct val="90000"/>
        </a:lnSpc>
        <a:spcBef>
          <a:spcPts val="281"/>
        </a:spcBef>
        <a:buClr>
          <a:schemeClr val="tx1">
            <a:lumMod val="50000"/>
            <a:lumOff val="50000"/>
          </a:schemeClr>
        </a:buClr>
        <a:buFont typeface="Arial" panose="020B0604020202020204" pitchFamily="34" charset="0"/>
        <a:buChar char="•"/>
        <a:defRPr sz="1013" kern="1200">
          <a:solidFill>
            <a:schemeClr val="tx1">
              <a:lumMod val="75000"/>
              <a:lumOff val="25000"/>
            </a:schemeClr>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2391CA-6466-2062-DA8E-7026A4A41E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8F56E1-D1B0-8ACE-0317-D64F946F9C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5EFF1-184E-5879-4AC8-83FA792ABFB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E5DB31-C9BA-43E2-80D9-5577791C7E03}" type="datetimeFigureOut">
              <a:rPr lang="en-US" smtClean="0"/>
              <a:t>10/3/2024</a:t>
            </a:fld>
            <a:endParaRPr lang="en-US"/>
          </a:p>
        </p:txBody>
      </p:sp>
      <p:sp>
        <p:nvSpPr>
          <p:cNvPr id="5" name="Footer Placeholder 4">
            <a:extLst>
              <a:ext uri="{FF2B5EF4-FFF2-40B4-BE49-F238E27FC236}">
                <a16:creationId xmlns:a16="http://schemas.microsoft.com/office/drawing/2014/main" id="{704898AB-10BA-951D-EDD0-80A9977469F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5CC154-1385-29BD-0748-31CC675A9B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98B336-7638-443C-BC08-0BB6C8AF2689}" type="slidenum">
              <a:rPr lang="en-US" smtClean="0"/>
              <a:t>‹#›</a:t>
            </a:fld>
            <a:endParaRPr lang="en-US"/>
          </a:p>
        </p:txBody>
      </p:sp>
    </p:spTree>
    <p:extLst>
      <p:ext uri="{BB962C8B-B14F-4D97-AF65-F5344CB8AC3E}">
        <p14:creationId xmlns:p14="http://schemas.microsoft.com/office/powerpoint/2010/main" val="115900243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10/3/2024</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pPr algn="l"/>
            <a:fld id="{8F0AB5D1-9059-428D-ACFC-BA1258997AE0}" type="slidenum">
              <a:rPr lang="en-US" smtClean="0"/>
              <a:pPr algn="l"/>
              <a:t>‹#›</a:t>
            </a:fld>
            <a:endParaRPr lang="en-US" dirty="0"/>
          </a:p>
        </p:txBody>
      </p:sp>
      <p:sp>
        <p:nvSpPr>
          <p:cNvPr id="7" name="AutoShape 3">
            <a:extLst>
              <a:ext uri="{FF2B5EF4-FFF2-40B4-BE49-F238E27FC236}">
                <a16:creationId xmlns:a16="http://schemas.microsoft.com/office/drawing/2014/main" id="{3C7C7535-5807-712E-CC77-DE6AF0B9D1F9}"/>
              </a:ext>
            </a:extLst>
          </p:cNvPr>
          <p:cNvSpPr>
            <a:spLocks noChangeAspect="1" noChangeArrowheads="1" noTextEdit="1"/>
          </p:cNvSpPr>
          <p:nvPr userDrawn="1"/>
        </p:nvSpPr>
        <p:spPr bwMode="auto">
          <a:xfrm>
            <a:off x="-8335" y="6381750"/>
            <a:ext cx="41148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128266072"/>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10/3/2024</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lgn="l"/>
            <a:fld id="{8F0AB5D1-9059-428D-ACFC-BA1258997AE0}" type="slidenum">
              <a:rPr lang="en-US" smtClean="0"/>
              <a:pPr algn="l"/>
              <a:t>‹#›</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225649E-CAC0-E658-DD23-6B5DFF881772}"/>
              </a:ext>
            </a:extLst>
          </p:cNvPr>
          <p:cNvPicPr>
            <a:picLocks/>
          </p:cNvPicPr>
          <p:nvPr userDrawn="1"/>
        </p:nvPicPr>
        <p:blipFill>
          <a:blip r:embed="rId1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a:extLst>
              <a:ext uri="{FF2B5EF4-FFF2-40B4-BE49-F238E27FC236}">
                <a16:creationId xmlns:a16="http://schemas.microsoft.com/office/drawing/2014/main" id="{4597FF10-673F-055C-8254-D4A4CF91AEA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417440629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653" r:id="rId13"/>
    <p:sldLayoutId id="2147483695" r:id="rId14"/>
    <p:sldLayoutId id="2147483696" r:id="rId15"/>
    <p:sldLayoutId id="2147483844" r:id="rId16"/>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5341" y="633046"/>
            <a:ext cx="7484080"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5341" y="1825629"/>
            <a:ext cx="748408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sp>
        <p:nvSpPr>
          <p:cNvPr id="5" name="AutoShape 3"/>
          <p:cNvSpPr>
            <a:spLocks noChangeAspect="1" noChangeArrowheads="1" noTextEdit="1"/>
          </p:cNvSpPr>
          <p:nvPr userDrawn="1"/>
        </p:nvSpPr>
        <p:spPr bwMode="auto">
          <a:xfrm>
            <a:off x="-8335" y="6381750"/>
            <a:ext cx="41148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78267042"/>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354" rtl="0" eaLnBrk="1" latinLnBrk="0" hangingPunct="1">
        <a:lnSpc>
          <a:spcPct val="90000"/>
        </a:lnSpc>
        <a:spcBef>
          <a:spcPct val="0"/>
        </a:spcBef>
        <a:buNone/>
        <a:defRPr sz="40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74306" indent="-274306" algn="l" defTabSz="914354" rtl="0" eaLnBrk="1" latinLnBrk="0" hangingPunct="1">
        <a:lnSpc>
          <a:spcPct val="90000"/>
        </a:lnSpc>
        <a:spcBef>
          <a:spcPts val="1000"/>
        </a:spcBef>
        <a:buSzPct val="90000"/>
        <a:buFontTx/>
        <a:buBlip>
          <a:blip r:embed="rId3"/>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4"/>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5"/>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6"/>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289125176"/>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90" r:id="rId3"/>
    <p:sldLayoutId id="2147483692" r:id="rId4"/>
    <p:sldLayoutId id="2147483694"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38197207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84518798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31563228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42515738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441" y="633046"/>
            <a:ext cx="3284088"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46441" y="1825629"/>
            <a:ext cx="3284088"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5041" y="6216423"/>
            <a:ext cx="1905488" cy="324850"/>
          </a:xfrm>
          <a:prstGeom prst="rect">
            <a:avLst/>
          </a:prstGeom>
        </p:spPr>
      </p:pic>
    </p:spTree>
    <p:extLst>
      <p:ext uri="{BB962C8B-B14F-4D97-AF65-F5344CB8AC3E}">
        <p14:creationId xmlns:p14="http://schemas.microsoft.com/office/powerpoint/2010/main" val="16596198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xStyles>
    <p:titleStyle>
      <a:lvl1pPr algn="l" defTabSz="914354"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9"/>
        </a:buBlip>
        <a:defRPr sz="2400" kern="1200">
          <a:solidFill>
            <a:schemeClr val="tx1">
              <a:lumMod val="75000"/>
              <a:lumOff val="25000"/>
            </a:schemeClr>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0"/>
        </a:buBlip>
        <a:defRPr sz="20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1"/>
        </a:buBlip>
        <a:defRPr sz="1800" kern="1200">
          <a:solidFill>
            <a:schemeClr val="tx1">
              <a:lumMod val="75000"/>
              <a:lumOff val="25000"/>
            </a:schemeClr>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2"/>
        </a:buBlip>
        <a:defRPr sz="1600" kern="1200">
          <a:solidFill>
            <a:schemeClr val="tx1">
              <a:lumMod val="75000"/>
              <a:lumOff val="25000"/>
            </a:schemeClr>
          </a:solidFill>
          <a:latin typeface="+mn-lt"/>
          <a:ea typeface="+mn-ea"/>
          <a:cs typeface="+mn-cs"/>
        </a:defRPr>
      </a:lvl4pPr>
      <a:lvl5pPr marL="2011580" indent="-182870" algn="l" defTabSz="914354" rtl="0" eaLnBrk="1" latinLnBrk="0" hangingPunct="1">
        <a:lnSpc>
          <a:spcPct val="90000"/>
        </a:lnSpc>
        <a:spcBef>
          <a:spcPts val="500"/>
        </a:spcBef>
        <a:buClr>
          <a:schemeClr val="tx1">
            <a:lumMod val="50000"/>
            <a:lumOff val="50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4696" t="11564" r="46089"/>
          <a:stretch/>
        </p:blipFill>
        <p:spPr>
          <a:xfrm>
            <a:off x="0" y="0"/>
            <a:ext cx="4561446" cy="6858000"/>
          </a:xfrm>
          <a:prstGeom prst="rect">
            <a:avLst/>
          </a:prstGeom>
        </p:spPr>
      </p:pic>
      <p:sp>
        <p:nvSpPr>
          <p:cNvPr id="2" name="Title Placeholder 1"/>
          <p:cNvSpPr>
            <a:spLocks noGrp="1"/>
          </p:cNvSpPr>
          <p:nvPr>
            <p:ph type="title"/>
          </p:nvPr>
        </p:nvSpPr>
        <p:spPr>
          <a:xfrm>
            <a:off x="5001065" y="633046"/>
            <a:ext cx="3703320" cy="105764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01065" y="1825629"/>
            <a:ext cx="370332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884" y="6497329"/>
            <a:ext cx="690197"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300" y="6380970"/>
            <a:ext cx="41148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77849" y="6229196"/>
            <a:ext cx="1926536" cy="329184"/>
          </a:xfrm>
          <a:prstGeom prst="rect">
            <a:avLst/>
          </a:prstGeom>
        </p:spPr>
      </p:pic>
    </p:spTree>
    <p:extLst>
      <p:ext uri="{BB962C8B-B14F-4D97-AF65-F5344CB8AC3E}">
        <p14:creationId xmlns:p14="http://schemas.microsoft.com/office/powerpoint/2010/main" val="369607757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9" r:id="rId3"/>
    <p:sldLayoutId id="2147483681" r:id="rId4"/>
    <p:sldLayoutId id="2147483683" r:id="rId5"/>
  </p:sldLayoutIdLst>
  <p:txStyles>
    <p:titleStyle>
      <a:lvl1pPr algn="l" defTabSz="91435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74306" indent="-274306" algn="l" defTabSz="914354"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10.xml"/><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6.jpeg"/><Relationship Id="rId7" Type="http://schemas.openxmlformats.org/officeDocument/2006/relationships/diagramColors" Target="../diagrams/colors11.xml"/><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0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mzp7Ey6LeAhVr4oMKHX_hCw0QjRx6BAgBEAU&amp;url=http://www.mccarthyshow.com/2017/freedom-based-enterprise/&amp;psig=AOvVaw2_73DBc7BdLHa6ULYK1XF0&amp;ust=1540591109405132"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10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9.png"/><Relationship Id="rId4" Type="http://schemas.openxmlformats.org/officeDocument/2006/relationships/diagramLayout" Target="../diagrams/layout14.xml"/><Relationship Id="rId9"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0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1.xml"/><Relationship Id="rId5" Type="http://schemas.openxmlformats.org/officeDocument/2006/relationships/hyperlink" Target="mailto:Darren.Paschke@hca.wa.gov" TargetMode="External"/><Relationship Id="rId4" Type="http://schemas.openxmlformats.org/officeDocument/2006/relationships/hyperlink" Target="mailto:Dawn.Miller@hca.wa.gov"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1.xml"/><Relationship Id="rId5" Type="http://schemas.openxmlformats.org/officeDocument/2006/relationships/image" Target="../media/image2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0B32-E6B6-B044-403F-97D0E8EC9585}"/>
              </a:ext>
            </a:extLst>
          </p:cNvPr>
          <p:cNvSpPr>
            <a:spLocks noGrp="1"/>
          </p:cNvSpPr>
          <p:nvPr>
            <p:ph type="ctrTitle"/>
          </p:nvPr>
        </p:nvSpPr>
        <p:spPr>
          <a:xfrm>
            <a:off x="2859933" y="2089460"/>
            <a:ext cx="5369100" cy="2443401"/>
          </a:xfrm>
        </p:spPr>
        <p:txBody>
          <a:bodyPr/>
          <a:lstStyle/>
          <a:p>
            <a:r>
              <a:rPr lang="en-US" dirty="0">
                <a:solidFill>
                  <a:schemeClr val="bg1"/>
                </a:solidFill>
                <a:effectLst/>
                <a:latin typeface="Aptos" panose="020B0004020202020204" pitchFamily="34" charset="0"/>
                <a:ea typeface="Aptos" panose="020B0004020202020204" pitchFamily="34" charset="0"/>
                <a:cs typeface="Aptos" panose="020B0004020202020204" pitchFamily="34" charset="0"/>
              </a:rPr>
              <a:t>Purposeful activity for SUD recovery</a:t>
            </a:r>
            <a:endParaRPr lang="en-US" dirty="0">
              <a:solidFill>
                <a:schemeClr val="bg1"/>
              </a:solidFill>
            </a:endParaRPr>
          </a:p>
        </p:txBody>
      </p:sp>
      <p:sp>
        <p:nvSpPr>
          <p:cNvPr id="3" name="Subtitle 2">
            <a:extLst>
              <a:ext uri="{FF2B5EF4-FFF2-40B4-BE49-F238E27FC236}">
                <a16:creationId xmlns:a16="http://schemas.microsoft.com/office/drawing/2014/main" id="{45A61713-95DC-B189-C6E3-E78E44E4F21F}"/>
              </a:ext>
            </a:extLst>
          </p:cNvPr>
          <p:cNvSpPr>
            <a:spLocks noGrp="1"/>
          </p:cNvSpPr>
          <p:nvPr>
            <p:ph type="subTitle" idx="1"/>
          </p:nvPr>
        </p:nvSpPr>
        <p:spPr>
          <a:xfrm>
            <a:off x="2859933" y="5173308"/>
            <a:ext cx="5369100" cy="1161535"/>
          </a:xfrm>
        </p:spPr>
        <p:txBody>
          <a:bodyPr>
            <a:normAutofit fontScale="92500" lnSpcReduction="20000"/>
          </a:bodyPr>
          <a:lstStyle/>
          <a:p>
            <a:pPr algn="ctr"/>
            <a:r>
              <a:rPr lang="en-US" sz="2400" dirty="0">
                <a:solidFill>
                  <a:schemeClr val="accent2"/>
                </a:solidFill>
              </a:rPr>
              <a:t>Recovery Capitol &amp; IPS Supported Employment</a:t>
            </a:r>
          </a:p>
          <a:p>
            <a:pPr algn="ctr"/>
            <a:r>
              <a:rPr lang="en-US" sz="2400" dirty="0">
                <a:solidFill>
                  <a:schemeClr val="accent2"/>
                </a:solidFill>
              </a:rPr>
              <a:t>COD Conference 2024</a:t>
            </a:r>
            <a:endParaRPr lang="en-US" dirty="0">
              <a:solidFill>
                <a:schemeClr val="accent2"/>
              </a:solidFill>
            </a:endParaRPr>
          </a:p>
          <a:p>
            <a:endParaRPr lang="en-US" dirty="0"/>
          </a:p>
        </p:txBody>
      </p:sp>
    </p:spTree>
    <p:extLst>
      <p:ext uri="{BB962C8B-B14F-4D97-AF65-F5344CB8AC3E}">
        <p14:creationId xmlns:p14="http://schemas.microsoft.com/office/powerpoint/2010/main" val="1842772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Using Creativity to Heal Your Heart and Mind">
            <a:extLst>
              <a:ext uri="{FF2B5EF4-FFF2-40B4-BE49-F238E27FC236}">
                <a16:creationId xmlns:a16="http://schemas.microsoft.com/office/drawing/2014/main" id="{990199FB-9FBC-D73D-22C6-6F2BA8425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0" r="7968" b="-1"/>
          <a:stretch/>
        </p:blipFill>
        <p:spPr bwMode="auto">
          <a:xfrm>
            <a:off x="230831" y="261437"/>
            <a:ext cx="8682337" cy="6335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EBF317-2C53-1414-13B9-034665897BE6}"/>
              </a:ext>
            </a:extLst>
          </p:cNvPr>
          <p:cNvSpPr txBox="1"/>
          <p:nvPr/>
        </p:nvSpPr>
        <p:spPr>
          <a:xfrm>
            <a:off x="354626" y="524107"/>
            <a:ext cx="4217373" cy="707886"/>
          </a:xfrm>
          <a:prstGeom prst="rect">
            <a:avLst/>
          </a:prstGeom>
          <a:noFill/>
        </p:spPr>
        <p:txBody>
          <a:bodyPr wrap="none" rtlCol="0">
            <a:spAutoFit/>
          </a:bodyPr>
          <a:lstStyle/>
          <a:p>
            <a:r>
              <a:rPr lang="en-US" sz="4000" b="1" dirty="0"/>
              <a:t>Recovery Capital</a:t>
            </a:r>
          </a:p>
        </p:txBody>
      </p:sp>
    </p:spTree>
    <p:extLst>
      <p:ext uri="{BB962C8B-B14F-4D97-AF65-F5344CB8AC3E}">
        <p14:creationId xmlns:p14="http://schemas.microsoft.com/office/powerpoint/2010/main" val="296522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4983-318E-0C6D-E7F9-47B0ED5871F3}"/>
              </a:ext>
            </a:extLst>
          </p:cNvPr>
          <p:cNvSpPr>
            <a:spLocks noGrp="1"/>
          </p:cNvSpPr>
          <p:nvPr>
            <p:ph type="title"/>
          </p:nvPr>
        </p:nvSpPr>
        <p:spPr>
          <a:xfrm>
            <a:off x="571352" y="350196"/>
            <a:ext cx="3485178" cy="1624520"/>
          </a:xfrm>
        </p:spPr>
        <p:txBody>
          <a:bodyPr anchor="ctr">
            <a:normAutofit/>
          </a:bodyPr>
          <a:lstStyle/>
          <a:p>
            <a:r>
              <a:rPr lang="en-US" sz="3500" dirty="0"/>
              <a:t>Recovery capital-RC</a:t>
            </a:r>
          </a:p>
        </p:txBody>
      </p:sp>
      <p:sp>
        <p:nvSpPr>
          <p:cNvPr id="3" name="Content Placeholder 2">
            <a:extLst>
              <a:ext uri="{FF2B5EF4-FFF2-40B4-BE49-F238E27FC236}">
                <a16:creationId xmlns:a16="http://schemas.microsoft.com/office/drawing/2014/main" id="{EE347118-5AC7-37C5-DB20-F6FBD38E06A1}"/>
              </a:ext>
            </a:extLst>
          </p:cNvPr>
          <p:cNvSpPr>
            <a:spLocks noGrp="1"/>
          </p:cNvSpPr>
          <p:nvPr>
            <p:ph idx="1"/>
          </p:nvPr>
        </p:nvSpPr>
        <p:spPr>
          <a:xfrm>
            <a:off x="414671" y="2286000"/>
            <a:ext cx="3838352" cy="4221804"/>
          </a:xfrm>
        </p:spPr>
        <p:txBody>
          <a:bodyPr anchor="ctr">
            <a:normAutofit/>
          </a:bodyPr>
          <a:lstStyle/>
          <a:p>
            <a:r>
              <a:rPr lang="en-US" sz="1800" dirty="0"/>
              <a:t>Recovery Capital was defined as the ‘resources and capacities that enable growth and human flourishing’ (Best and </a:t>
            </a:r>
            <a:r>
              <a:rPr lang="en-US" sz="1800" dirty="0" err="1"/>
              <a:t>Ivers</a:t>
            </a:r>
            <a:r>
              <a:rPr lang="en-US" sz="1800" dirty="0"/>
              <a:t> Citation2022). </a:t>
            </a:r>
          </a:p>
          <a:p>
            <a:r>
              <a:rPr lang="en-US" sz="1800" dirty="0"/>
              <a:t>Central to the RC theory is the notion that more RC and fewer recovery barriers and unmet needs lead to better recovery outcomes, in comparison with less RC and more barriers and unmet needs (Best and Hennessy Citation2022); therefore, targeting recovery strengths and barriers can be used to support recovery journeys.</a:t>
            </a:r>
          </a:p>
        </p:txBody>
      </p:sp>
      <p:pic>
        <p:nvPicPr>
          <p:cNvPr id="5" name="Picture 4" descr="Cross section of young plant and roots">
            <a:extLst>
              <a:ext uri="{FF2B5EF4-FFF2-40B4-BE49-F238E27FC236}">
                <a16:creationId xmlns:a16="http://schemas.microsoft.com/office/drawing/2014/main" id="{C65A4DDD-79EA-DE7A-C19E-9177B5F1AC71}"/>
              </a:ext>
            </a:extLst>
          </p:cNvPr>
          <p:cNvPicPr>
            <a:picLocks noChangeAspect="1"/>
          </p:cNvPicPr>
          <p:nvPr/>
        </p:nvPicPr>
        <p:blipFill>
          <a:blip r:embed="rId3"/>
          <a:srcRect l="47629" r="4651"/>
          <a:stretch/>
        </p:blipFill>
        <p:spPr>
          <a:xfrm>
            <a:off x="4572000" y="1"/>
            <a:ext cx="4577118" cy="6858000"/>
          </a:xfrm>
          <a:prstGeom prst="rect">
            <a:avLst/>
          </a:prstGeom>
        </p:spPr>
      </p:pic>
    </p:spTree>
    <p:extLst>
      <p:ext uri="{BB962C8B-B14F-4D97-AF65-F5344CB8AC3E}">
        <p14:creationId xmlns:p14="http://schemas.microsoft.com/office/powerpoint/2010/main" val="187709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BC90-1C44-4038-C2E4-C5FFDF069287}"/>
              </a:ext>
            </a:extLst>
          </p:cNvPr>
          <p:cNvSpPr>
            <a:spLocks noGrp="1"/>
          </p:cNvSpPr>
          <p:nvPr>
            <p:ph type="title"/>
          </p:nvPr>
        </p:nvSpPr>
        <p:spPr/>
        <p:txBody>
          <a:bodyPr/>
          <a:lstStyle/>
          <a:p>
            <a:r>
              <a:rPr lang="en-US"/>
              <a:t>Recovery Capital</a:t>
            </a:r>
            <a:endParaRPr lang="en-US" dirty="0"/>
          </a:p>
        </p:txBody>
      </p:sp>
      <p:graphicFrame>
        <p:nvGraphicFramePr>
          <p:cNvPr id="5" name="Content Placeholder 2">
            <a:extLst>
              <a:ext uri="{FF2B5EF4-FFF2-40B4-BE49-F238E27FC236}">
                <a16:creationId xmlns:a16="http://schemas.microsoft.com/office/drawing/2014/main" id="{9D92BF68-884F-AFBC-B47D-E964F59CC9D7}"/>
              </a:ext>
            </a:extLst>
          </p:cNvPr>
          <p:cNvGraphicFramePr>
            <a:graphicFrameLocks noGrp="1"/>
          </p:cNvGraphicFramePr>
          <p:nvPr>
            <p:ph idx="1"/>
            <p:extLst>
              <p:ext uri="{D42A27DB-BD31-4B8C-83A1-F6EECF244321}">
                <p14:modId xmlns:p14="http://schemas.microsoft.com/office/powerpoint/2010/main" val="652045428"/>
              </p:ext>
            </p:extLst>
          </p:nvPr>
        </p:nvGraphicFramePr>
        <p:xfrm>
          <a:off x="813887" y="1825629"/>
          <a:ext cx="7466988" cy="4399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42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8BE2A-4848-615E-C6F8-246ED7A2E0FB}"/>
              </a:ext>
            </a:extLst>
          </p:cNvPr>
          <p:cNvSpPr>
            <a:spLocks noGrp="1"/>
          </p:cNvSpPr>
          <p:nvPr>
            <p:ph type="title"/>
          </p:nvPr>
        </p:nvSpPr>
        <p:spPr>
          <a:xfrm>
            <a:off x="482601" y="643467"/>
            <a:ext cx="2561709" cy="5571066"/>
          </a:xfrm>
        </p:spPr>
        <p:txBody>
          <a:bodyPr>
            <a:normAutofit/>
          </a:bodyPr>
          <a:lstStyle/>
          <a:p>
            <a:r>
              <a:rPr lang="en-US">
                <a:solidFill>
                  <a:srgbClr val="FFFFFF"/>
                </a:solidFill>
              </a:rPr>
              <a:t>Recovery capital</a:t>
            </a:r>
          </a:p>
        </p:txBody>
      </p:sp>
      <p:graphicFrame>
        <p:nvGraphicFramePr>
          <p:cNvPr id="5" name="Content Placeholder 2">
            <a:extLst>
              <a:ext uri="{FF2B5EF4-FFF2-40B4-BE49-F238E27FC236}">
                <a16:creationId xmlns:a16="http://schemas.microsoft.com/office/drawing/2014/main" id="{CE92847B-467C-362E-BD6F-690FA2B51AC6}"/>
              </a:ext>
            </a:extLst>
          </p:cNvPr>
          <p:cNvGraphicFramePr>
            <a:graphicFrameLocks noGrp="1"/>
          </p:cNvGraphicFramePr>
          <p:nvPr>
            <p:ph idx="1"/>
            <p:extLst>
              <p:ext uri="{D42A27DB-BD31-4B8C-83A1-F6EECF244321}">
                <p14:modId xmlns:p14="http://schemas.microsoft.com/office/powerpoint/2010/main" val="3588076346"/>
              </p:ext>
            </p:extLst>
          </p:nvPr>
        </p:nvGraphicFramePr>
        <p:xfrm>
          <a:off x="4202906" y="954088"/>
          <a:ext cx="4231481"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74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8BE2A-4848-615E-C6F8-246ED7A2E0FB}"/>
              </a:ext>
            </a:extLst>
          </p:cNvPr>
          <p:cNvSpPr>
            <a:spLocks noGrp="1"/>
          </p:cNvSpPr>
          <p:nvPr>
            <p:ph type="title"/>
          </p:nvPr>
        </p:nvSpPr>
        <p:spPr>
          <a:xfrm>
            <a:off x="482601" y="643467"/>
            <a:ext cx="2561709" cy="5571066"/>
          </a:xfrm>
        </p:spPr>
        <p:txBody>
          <a:bodyPr>
            <a:normAutofit/>
          </a:bodyPr>
          <a:lstStyle/>
          <a:p>
            <a:r>
              <a:rPr lang="en-US">
                <a:solidFill>
                  <a:srgbClr val="FFFFFF"/>
                </a:solidFill>
              </a:rPr>
              <a:t>Recovery capital</a:t>
            </a:r>
          </a:p>
        </p:txBody>
      </p:sp>
      <p:graphicFrame>
        <p:nvGraphicFramePr>
          <p:cNvPr id="5" name="Content Placeholder 2">
            <a:extLst>
              <a:ext uri="{FF2B5EF4-FFF2-40B4-BE49-F238E27FC236}">
                <a16:creationId xmlns:a16="http://schemas.microsoft.com/office/drawing/2014/main" id="{CE92847B-467C-362E-BD6F-690FA2B51AC6}"/>
              </a:ext>
            </a:extLst>
          </p:cNvPr>
          <p:cNvGraphicFramePr>
            <a:graphicFrameLocks noGrp="1"/>
          </p:cNvGraphicFramePr>
          <p:nvPr>
            <p:ph idx="1"/>
            <p:extLst>
              <p:ext uri="{D42A27DB-BD31-4B8C-83A1-F6EECF244321}">
                <p14:modId xmlns:p14="http://schemas.microsoft.com/office/powerpoint/2010/main" val="2762516772"/>
              </p:ext>
            </p:extLst>
          </p:nvPr>
        </p:nvGraphicFramePr>
        <p:xfrm>
          <a:off x="4202906" y="954088"/>
          <a:ext cx="4231481"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720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6CD42-D07B-6B66-6F61-1ECD8E67E87D}"/>
              </a:ext>
            </a:extLst>
          </p:cNvPr>
          <p:cNvSpPr>
            <a:spLocks noGrp="1"/>
          </p:cNvSpPr>
          <p:nvPr>
            <p:ph type="title"/>
          </p:nvPr>
        </p:nvSpPr>
        <p:spPr>
          <a:xfrm>
            <a:off x="1028699" y="294538"/>
            <a:ext cx="7421963" cy="1033669"/>
          </a:xfrm>
        </p:spPr>
        <p:txBody>
          <a:bodyPr>
            <a:normAutofit/>
          </a:bodyPr>
          <a:lstStyle/>
          <a:p>
            <a:r>
              <a:rPr lang="en-US" sz="3500" b="1">
                <a:solidFill>
                  <a:srgbClr val="FFFFFF"/>
                </a:solidFill>
              </a:rPr>
              <a:t>Barriers to Care</a:t>
            </a:r>
          </a:p>
        </p:txBody>
      </p:sp>
      <p:sp>
        <p:nvSpPr>
          <p:cNvPr id="3" name="Content Placeholder 2">
            <a:extLst>
              <a:ext uri="{FF2B5EF4-FFF2-40B4-BE49-F238E27FC236}">
                <a16:creationId xmlns:a16="http://schemas.microsoft.com/office/drawing/2014/main" id="{CC6E8970-E8E4-366A-62A8-E6EF3233652B}"/>
              </a:ext>
            </a:extLst>
          </p:cNvPr>
          <p:cNvSpPr>
            <a:spLocks noGrp="1"/>
          </p:cNvSpPr>
          <p:nvPr>
            <p:ph idx="1"/>
          </p:nvPr>
        </p:nvSpPr>
        <p:spPr>
          <a:xfrm>
            <a:off x="111512" y="1622745"/>
            <a:ext cx="9032487" cy="5157195"/>
          </a:xfrm>
        </p:spPr>
        <p:txBody>
          <a:bodyPr anchor="ctr">
            <a:noAutofit/>
          </a:bodyPr>
          <a:lstStyle/>
          <a:p>
            <a:r>
              <a:rPr lang="en-US" sz="2000" dirty="0"/>
              <a:t>Organizational “red tape” leading to delays in care and lack of service provision.</a:t>
            </a:r>
          </a:p>
          <a:p>
            <a:r>
              <a:rPr lang="en-US" sz="2000" dirty="0"/>
              <a:t>Stigma: Recovery, Medical Assisted Treatment, background checks.</a:t>
            </a:r>
          </a:p>
          <a:p>
            <a:r>
              <a:rPr lang="en-US" sz="2000" dirty="0"/>
              <a:t>Attitudinal and motivational barriers.</a:t>
            </a:r>
          </a:p>
          <a:p>
            <a:r>
              <a:rPr lang="en-US" sz="2000" dirty="0"/>
              <a:t>Personal beliefs about and cultural conceptions of mental illness, addiction, and treatment.</a:t>
            </a:r>
          </a:p>
          <a:p>
            <a:r>
              <a:rPr lang="en-US" sz="2000" dirty="0"/>
              <a:t>A lack of culturally sensitivity-assessments and treatments/Racial/ethnic factors</a:t>
            </a:r>
          </a:p>
          <a:p>
            <a:r>
              <a:rPr lang="en-US" sz="2000" dirty="0"/>
              <a:t>Gender-specific factors, (e.g., a history of violence/abuse/trauma)</a:t>
            </a:r>
          </a:p>
          <a:p>
            <a:r>
              <a:rPr lang="en-US" sz="2000" dirty="0"/>
              <a:t>Impaired cognition and insight (particularly among people with serious mental illness [SMI]).</a:t>
            </a:r>
          </a:p>
          <a:p>
            <a:r>
              <a:rPr lang="en-US" sz="2000" dirty="0"/>
              <a:t>Logistical barriers (e.g., lack of transportation, childcare needs, access to resources).</a:t>
            </a:r>
          </a:p>
          <a:p>
            <a:r>
              <a:rPr lang="en-US" sz="2000" dirty="0"/>
              <a:t>Limited social support-High levels of distress.</a:t>
            </a:r>
          </a:p>
          <a:p>
            <a:r>
              <a:rPr lang="en-US" sz="2000" dirty="0"/>
              <a:t>Providers’ inability to identify CODs because of inadequate training, lack of comprehensive screening and assessment procedures, or both.</a:t>
            </a:r>
          </a:p>
          <a:p>
            <a:r>
              <a:rPr lang="en-US" sz="2000" dirty="0"/>
              <a:t>Socioeconomic factors, like low income, relying on public assistance, being uninsured, or Medicaid restrictions affecting program reimbursement.</a:t>
            </a:r>
          </a:p>
        </p:txBody>
      </p:sp>
    </p:spTree>
    <p:extLst>
      <p:ext uri="{BB962C8B-B14F-4D97-AF65-F5344CB8AC3E}">
        <p14:creationId xmlns:p14="http://schemas.microsoft.com/office/powerpoint/2010/main" val="309436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6CD42-D07B-6B66-6F61-1ECD8E67E87D}"/>
              </a:ext>
            </a:extLst>
          </p:cNvPr>
          <p:cNvSpPr>
            <a:spLocks noGrp="1"/>
          </p:cNvSpPr>
          <p:nvPr>
            <p:ph type="title"/>
          </p:nvPr>
        </p:nvSpPr>
        <p:spPr>
          <a:xfrm>
            <a:off x="141513" y="586855"/>
            <a:ext cx="2732316" cy="3387497"/>
          </a:xfrm>
        </p:spPr>
        <p:txBody>
          <a:bodyPr anchor="b">
            <a:normAutofit/>
          </a:bodyPr>
          <a:lstStyle/>
          <a:p>
            <a:pPr algn="ctr"/>
            <a:r>
              <a:rPr lang="en-US" sz="3500" dirty="0">
                <a:solidFill>
                  <a:srgbClr val="FFFFFF"/>
                </a:solidFill>
              </a:rPr>
              <a:t>Barriers to Employment</a:t>
            </a:r>
          </a:p>
        </p:txBody>
      </p:sp>
      <p:sp>
        <p:nvSpPr>
          <p:cNvPr id="3" name="Content Placeholder 2">
            <a:extLst>
              <a:ext uri="{FF2B5EF4-FFF2-40B4-BE49-F238E27FC236}">
                <a16:creationId xmlns:a16="http://schemas.microsoft.com/office/drawing/2014/main" id="{CC6E8970-E8E4-366A-62A8-E6EF3233652B}"/>
              </a:ext>
            </a:extLst>
          </p:cNvPr>
          <p:cNvSpPr>
            <a:spLocks noGrp="1"/>
          </p:cNvSpPr>
          <p:nvPr>
            <p:ph idx="1"/>
          </p:nvPr>
        </p:nvSpPr>
        <p:spPr>
          <a:xfrm>
            <a:off x="3070384" y="1561172"/>
            <a:ext cx="5965345" cy="4962498"/>
          </a:xfrm>
        </p:spPr>
        <p:txBody>
          <a:bodyPr anchor="ctr">
            <a:noAutofit/>
          </a:bodyPr>
          <a:lstStyle/>
          <a:p>
            <a:r>
              <a:rPr lang="en-US" sz="2200" dirty="0"/>
              <a:t>Lack of job skills/lower education attainment</a:t>
            </a:r>
          </a:p>
          <a:p>
            <a:r>
              <a:rPr lang="en-US" sz="2200" dirty="0"/>
              <a:t>Poor work history</a:t>
            </a:r>
          </a:p>
          <a:p>
            <a:r>
              <a:rPr lang="en-US" sz="2200" dirty="0"/>
              <a:t>Poor interpersonal skills/motivation to work</a:t>
            </a:r>
          </a:p>
          <a:p>
            <a:r>
              <a:rPr lang="en-US" sz="2200" dirty="0"/>
              <a:t>Lack of transportation</a:t>
            </a:r>
          </a:p>
          <a:p>
            <a:r>
              <a:rPr lang="en-US" sz="2200" dirty="0"/>
              <a:t>Lack of childcare</a:t>
            </a:r>
          </a:p>
          <a:p>
            <a:r>
              <a:rPr lang="en-US" sz="2200" dirty="0"/>
              <a:t>Lack of identification such as a birth certificate,</a:t>
            </a:r>
          </a:p>
          <a:p>
            <a:r>
              <a:rPr lang="en-US" sz="2200" dirty="0"/>
              <a:t>driver’s license</a:t>
            </a:r>
          </a:p>
          <a:p>
            <a:r>
              <a:rPr lang="en-US" sz="2200" dirty="0"/>
              <a:t>Continued substance misuse/recurrence</a:t>
            </a:r>
          </a:p>
          <a:p>
            <a:r>
              <a:rPr lang="en-US" sz="2200" dirty="0"/>
              <a:t>Criminal history</a:t>
            </a:r>
          </a:p>
          <a:p>
            <a:r>
              <a:rPr lang="en-US" sz="2200" dirty="0"/>
              <a:t>Stigma/Employer lack of understanding about SUD</a:t>
            </a:r>
          </a:p>
          <a:p>
            <a:r>
              <a:rPr lang="en-US" sz="2200" dirty="0"/>
              <a:t>Scheduling conflicts with probation and treatment requirements </a:t>
            </a:r>
          </a:p>
        </p:txBody>
      </p:sp>
      <p:sp>
        <p:nvSpPr>
          <p:cNvPr id="5" name="TextBox 4">
            <a:extLst>
              <a:ext uri="{FF2B5EF4-FFF2-40B4-BE49-F238E27FC236}">
                <a16:creationId xmlns:a16="http://schemas.microsoft.com/office/drawing/2014/main" id="{C26C9D5D-E2B2-7F38-969A-B94BC3774067}"/>
              </a:ext>
            </a:extLst>
          </p:cNvPr>
          <p:cNvSpPr txBox="1"/>
          <p:nvPr/>
        </p:nvSpPr>
        <p:spPr>
          <a:xfrm>
            <a:off x="3055391" y="334331"/>
            <a:ext cx="5901380" cy="1107996"/>
          </a:xfrm>
          <a:prstGeom prst="rect">
            <a:avLst/>
          </a:prstGeom>
          <a:noFill/>
        </p:spPr>
        <p:txBody>
          <a:bodyPr wrap="square">
            <a:spAutoFit/>
          </a:bodyPr>
          <a:lstStyle/>
          <a:p>
            <a:r>
              <a:rPr lang="en-US" sz="2200" dirty="0"/>
              <a:t>Work-Purposeful activity that produces something of economic or social value such as goods or</a:t>
            </a:r>
          </a:p>
          <a:p>
            <a:r>
              <a:rPr lang="en-US" sz="2200" dirty="0"/>
              <a:t>services</a:t>
            </a:r>
            <a:r>
              <a:rPr lang="en-US" dirty="0"/>
              <a:t>.</a:t>
            </a:r>
          </a:p>
        </p:txBody>
      </p:sp>
    </p:spTree>
    <p:extLst>
      <p:ext uri="{BB962C8B-B14F-4D97-AF65-F5344CB8AC3E}">
        <p14:creationId xmlns:p14="http://schemas.microsoft.com/office/powerpoint/2010/main" val="2061869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04784" y="331970"/>
            <a:ext cx="6239232" cy="1074992"/>
          </a:xfrm>
        </p:spPr>
        <p:txBody>
          <a:bodyPr>
            <a:normAutofit/>
          </a:bodyPr>
          <a:lstStyle/>
          <a:p>
            <a:pPr>
              <a:defRPr/>
            </a:pPr>
            <a:r>
              <a:rPr lang="en-US" sz="2800" b="1" dirty="0"/>
              <a:t>Research Findings on                  Barriers to Service Engagement</a:t>
            </a:r>
          </a:p>
        </p:txBody>
      </p:sp>
      <p:sp>
        <p:nvSpPr>
          <p:cNvPr id="20483" name="Content Placeholder 2"/>
          <p:cNvSpPr>
            <a:spLocks noGrp="1"/>
          </p:cNvSpPr>
          <p:nvPr>
            <p:ph idx="1"/>
          </p:nvPr>
        </p:nvSpPr>
        <p:spPr>
          <a:xfrm>
            <a:off x="4572000" y="2114907"/>
            <a:ext cx="3914388" cy="4411123"/>
          </a:xfrm>
        </p:spPr>
        <p:txBody>
          <a:bodyPr anchor="ctr">
            <a:normAutofit/>
          </a:bodyPr>
          <a:lstStyle/>
          <a:p>
            <a:pPr marL="342900" indent="-342900">
              <a:spcBef>
                <a:spcPts val="450"/>
              </a:spcBef>
              <a:buClr>
                <a:srgbClr val="FFF650"/>
              </a:buClr>
            </a:pPr>
            <a:r>
              <a:rPr lang="en-US" sz="2000" dirty="0"/>
              <a:t>Not all barriers are  “</a:t>
            </a:r>
            <a:r>
              <a:rPr lang="en-US" altLang="ja-JP" sz="2000" dirty="0"/>
              <a:t>equal”.</a:t>
            </a:r>
          </a:p>
          <a:p>
            <a:pPr marL="342900" indent="-342900">
              <a:spcBef>
                <a:spcPts val="450"/>
              </a:spcBef>
              <a:buClr>
                <a:srgbClr val="FFF650"/>
              </a:buClr>
            </a:pPr>
            <a:r>
              <a:rPr lang="en-US" sz="2000" dirty="0"/>
              <a:t>Perceptual barriers (e.g., stigma) and prior negative experiences have been shown to have the greatest influence on initial and ongoing engagement.</a:t>
            </a:r>
          </a:p>
          <a:p>
            <a:pPr marL="342900" indent="-342900">
              <a:spcBef>
                <a:spcPts val="450"/>
              </a:spcBef>
              <a:buClr>
                <a:srgbClr val="FFF650"/>
              </a:buClr>
            </a:pPr>
            <a:r>
              <a:rPr lang="en-US" sz="2000" dirty="0"/>
              <a:t>Addressing perceptual barriers may be more important than focusing only on concrete obstacles.</a:t>
            </a:r>
          </a:p>
          <a:p>
            <a:pPr marL="342900" indent="-342900">
              <a:spcBef>
                <a:spcPts val="450"/>
              </a:spcBef>
              <a:buClr>
                <a:srgbClr val="FFF650"/>
              </a:buClr>
            </a:pPr>
            <a:endParaRPr lang="en-US" sz="1200" dirty="0"/>
          </a:p>
        </p:txBody>
      </p:sp>
      <p:pic>
        <p:nvPicPr>
          <p:cNvPr id="2" name="Picture 1">
            <a:extLst>
              <a:ext uri="{FF2B5EF4-FFF2-40B4-BE49-F238E27FC236}">
                <a16:creationId xmlns:a16="http://schemas.microsoft.com/office/drawing/2014/main" id="{0EA4CE7E-CEBA-3B43-9C12-75C932ABA124}"/>
              </a:ext>
            </a:extLst>
          </p:cNvPr>
          <p:cNvPicPr>
            <a:picLocks noChangeAspect="1"/>
          </p:cNvPicPr>
          <p:nvPr/>
        </p:nvPicPr>
        <p:blipFill rotWithShape="1">
          <a:blip r:embed="rId3"/>
          <a:srcRect l="23875" r="33118"/>
          <a:stretch/>
        </p:blipFill>
        <p:spPr>
          <a:xfrm>
            <a:off x="952755" y="2175389"/>
            <a:ext cx="3173540" cy="3689604"/>
          </a:xfrm>
          <a:prstGeom prst="rect">
            <a:avLst/>
          </a:prstGeom>
          <a:ln w="12700">
            <a:noFill/>
          </a:ln>
        </p:spPr>
      </p:pic>
      <p:sp>
        <p:nvSpPr>
          <p:cNvPr id="5" name="TextBox 4">
            <a:extLst>
              <a:ext uri="{FF2B5EF4-FFF2-40B4-BE49-F238E27FC236}">
                <a16:creationId xmlns:a16="http://schemas.microsoft.com/office/drawing/2014/main" id="{976F36B0-548F-4E2B-2C63-6972771E5DFA}"/>
              </a:ext>
            </a:extLst>
          </p:cNvPr>
          <p:cNvSpPr txBox="1"/>
          <p:nvPr/>
        </p:nvSpPr>
        <p:spPr>
          <a:xfrm>
            <a:off x="4419600" y="6318281"/>
            <a:ext cx="304800" cy="207749"/>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00000000-1234-1234-1234-123412341234}" type="slidenum">
              <a:rPr kumimoji="0" lang="en-US" sz="750" b="0" i="0" u="none" strike="noStrike" kern="1200" cap="none" spc="0" normalizeH="0" baseline="0" noProof="0">
                <a:ln>
                  <a:noFill/>
                </a:ln>
                <a:solidFill>
                  <a:srgbClr val="0F6FC6"/>
                </a:solidFill>
                <a:effectLst/>
                <a:uLnTx/>
                <a:uFillTx/>
                <a:latin typeface="Corbel" panose="020B0503020204020204"/>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17</a:t>
            </a:fld>
            <a:endParaRPr kumimoji="0" lang="en-US" sz="750" b="0" i="0" u="none" strike="noStrike" kern="1200" cap="none" spc="0" normalizeH="0" baseline="0" noProof="0" dirty="0">
              <a:ln>
                <a:noFill/>
              </a:ln>
              <a:solidFill>
                <a:srgbClr val="0F6FC6"/>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55662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098" y="484632"/>
            <a:ext cx="5590153"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4" name="Title 3">
            <a:extLst>
              <a:ext uri="{FF2B5EF4-FFF2-40B4-BE49-F238E27FC236}">
                <a16:creationId xmlns:a16="http://schemas.microsoft.com/office/drawing/2014/main" id="{2727D3E0-D84B-14FE-BD44-C9E1F6E83D0D}"/>
              </a:ext>
            </a:extLst>
          </p:cNvPr>
          <p:cNvSpPr>
            <a:spLocks noGrp="1"/>
          </p:cNvSpPr>
          <p:nvPr>
            <p:ph type="title"/>
          </p:nvPr>
        </p:nvSpPr>
        <p:spPr>
          <a:xfrm>
            <a:off x="742572" y="977900"/>
            <a:ext cx="4904668" cy="3327734"/>
          </a:xfrm>
        </p:spPr>
        <p:txBody>
          <a:bodyPr vert="horz" lIns="91440" tIns="45720" rIns="91440" bIns="45720" rtlCol="0" anchor="b">
            <a:normAutofit/>
          </a:bodyPr>
          <a:lstStyle/>
          <a:p>
            <a:pPr algn="r"/>
            <a:r>
              <a:rPr lang="en-US" sz="4700" spc="200"/>
              <a:t>Increasing recovery capital</a:t>
            </a:r>
          </a:p>
        </p:txBody>
      </p:sp>
      <p:cxnSp>
        <p:nvCxnSpPr>
          <p:cNvPr id="19" name="Straight Connector 18">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19010" y="4476657"/>
            <a:ext cx="402823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484632"/>
            <a:ext cx="2688168"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99825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400"/>
              <a:t>Recovery-oriented systems of care(ROSC)		 </a:t>
            </a:r>
          </a:p>
        </p:txBody>
      </p:sp>
      <p:graphicFrame>
        <p:nvGraphicFramePr>
          <p:cNvPr id="5" name="Content Placeholder 2">
            <a:extLst>
              <a:ext uri="{FF2B5EF4-FFF2-40B4-BE49-F238E27FC236}">
                <a16:creationId xmlns:a16="http://schemas.microsoft.com/office/drawing/2014/main" id="{EBD82BF1-540E-DBCE-DA08-E44455116254}"/>
              </a:ext>
            </a:extLst>
          </p:cNvPr>
          <p:cNvGraphicFramePr>
            <a:graphicFrameLocks noGrp="1"/>
          </p:cNvGraphicFramePr>
          <p:nvPr>
            <p:ph idx="1"/>
            <p:extLst>
              <p:ext uri="{D42A27DB-BD31-4B8C-83A1-F6EECF244321}">
                <p14:modId xmlns:p14="http://schemas.microsoft.com/office/powerpoint/2010/main" val="2499485086"/>
              </p:ext>
            </p:extLst>
          </p:nvPr>
        </p:nvGraphicFramePr>
        <p:xfrm>
          <a:off x="768350" y="1916482"/>
          <a:ext cx="7289800" cy="4392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46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1062F-4965-DE8E-7E97-CE55EFBEE93F}"/>
              </a:ext>
            </a:extLst>
          </p:cNvPr>
          <p:cNvPicPr>
            <a:picLocks noChangeAspect="1"/>
          </p:cNvPicPr>
          <p:nvPr/>
        </p:nvPicPr>
        <p:blipFill rotWithShape="1">
          <a:blip r:embed="rId3"/>
          <a:srcRect t="23940" r="4750" b="4444"/>
          <a:stretch/>
        </p:blipFill>
        <p:spPr>
          <a:xfrm>
            <a:off x="20" y="10"/>
            <a:ext cx="9143980" cy="6857990"/>
          </a:xfrm>
          <a:prstGeom prst="rect">
            <a:avLst/>
          </a:prstGeom>
        </p:spPr>
      </p:pic>
      <p:sp>
        <p:nvSpPr>
          <p:cNvPr id="6" name="TextBox 5">
            <a:extLst>
              <a:ext uri="{FF2B5EF4-FFF2-40B4-BE49-F238E27FC236}">
                <a16:creationId xmlns:a16="http://schemas.microsoft.com/office/drawing/2014/main" id="{9F777CFC-16DC-A7E6-A108-3F0F2331B492}"/>
              </a:ext>
            </a:extLst>
          </p:cNvPr>
          <p:cNvSpPr txBox="1"/>
          <p:nvPr/>
        </p:nvSpPr>
        <p:spPr>
          <a:xfrm>
            <a:off x="813887" y="5687106"/>
            <a:ext cx="2137508" cy="461665"/>
          </a:xfrm>
          <a:prstGeom prst="rect">
            <a:avLst/>
          </a:prstGeom>
          <a:noFill/>
        </p:spPr>
        <p:txBody>
          <a:bodyPr wrap="none" rtlCol="0">
            <a:spAutoFit/>
          </a:bodyPr>
          <a:lstStyle/>
          <a:p>
            <a:r>
              <a:rPr lang="en-US" sz="2400" b="1" dirty="0"/>
              <a:t>Introductions</a:t>
            </a:r>
          </a:p>
        </p:txBody>
      </p:sp>
      <p:pic>
        <p:nvPicPr>
          <p:cNvPr id="7" name="Shape 324" descr="C:\Users\polleam\AppData\Local\Microsoft\Windows\Temporary Internet Files\Content.IE5\3W0N2N11\hello-my-name-is-nametag-e1438378478669[1].jpg">
            <a:extLst>
              <a:ext uri="{FF2B5EF4-FFF2-40B4-BE49-F238E27FC236}">
                <a16:creationId xmlns:a16="http://schemas.microsoft.com/office/drawing/2014/main" id="{70FA1C04-EDF8-8108-A1C5-BB60BA27C83A}"/>
              </a:ext>
            </a:extLst>
          </p:cNvPr>
          <p:cNvPicPr preferRelativeResize="0">
            <a:picLocks/>
          </p:cNvPicPr>
          <p:nvPr/>
        </p:nvPicPr>
        <p:blipFill rotWithShape="1">
          <a:blip r:embed="rId4">
            <a:alphaModFix/>
          </a:blip>
          <a:srcRect/>
          <a:stretch/>
        </p:blipFill>
        <p:spPr bwMode="auto">
          <a:xfrm rot="21000675">
            <a:off x="2101320" y="544248"/>
            <a:ext cx="4428731" cy="29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CF3B729-EAD9-34F1-5976-810C1A09EB9D}"/>
              </a:ext>
            </a:extLst>
          </p:cNvPr>
          <p:cNvSpPr txBox="1"/>
          <p:nvPr/>
        </p:nvSpPr>
        <p:spPr>
          <a:xfrm rot="21348682">
            <a:off x="2207452" y="1555619"/>
            <a:ext cx="40496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66092"/>
                </a:solidFill>
                <a:effectLst/>
                <a:uLnTx/>
                <a:uFillTx/>
                <a:latin typeface="Amasis MT Pro Medium" panose="02040604050005020304" pitchFamily="18" charset="0"/>
                <a:ea typeface="Adobe Gothic Std B" panose="020B0800000000000000" pitchFamily="34" charset="-128"/>
                <a:cs typeface="Architects Daughter"/>
                <a:sym typeface="Architects Daughter"/>
              </a:rPr>
              <a:t>HCA Trainers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66092"/>
                </a:solidFill>
                <a:effectLst/>
                <a:uLnTx/>
                <a:uFillTx/>
                <a:latin typeface="Amasis MT Pro Medium" panose="02040604050005020304" pitchFamily="18" charset="0"/>
                <a:ea typeface="Adobe Gothic Std B" panose="020B0800000000000000" pitchFamily="34" charset="-128"/>
                <a:cs typeface="Architects Daughter"/>
                <a:sym typeface="Architects Daughter"/>
              </a:rPr>
              <a:t>Dawn Miller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366092"/>
                </a:solidFill>
                <a:latin typeface="Amasis MT Pro Medium" panose="02040604050005020304" pitchFamily="18" charset="0"/>
                <a:ea typeface="Adobe Gothic Std B" panose="020B0800000000000000" pitchFamily="34" charset="-128"/>
                <a:cs typeface="Architects Daughter"/>
                <a:sym typeface="Architects Daughter"/>
              </a:rPr>
              <a:t>Darren Paschke</a:t>
            </a:r>
            <a:endParaRPr kumimoji="0" lang="en-US" sz="2800" b="1" i="0" u="none" strike="noStrike" kern="1200" cap="none" spc="0" normalizeH="0" baseline="0" noProof="0" dirty="0">
              <a:ln>
                <a:noFill/>
              </a:ln>
              <a:solidFill>
                <a:srgbClr val="366092"/>
              </a:solidFill>
              <a:effectLst/>
              <a:uLnTx/>
              <a:uFillTx/>
              <a:latin typeface="Amasis MT Pro Medium" panose="02040604050005020304" pitchFamily="18" charset="0"/>
              <a:ea typeface="Adobe Gothic Std B" panose="020B0800000000000000" pitchFamily="34" charset="-128"/>
              <a:cs typeface="Architects Daughter"/>
              <a:sym typeface="Architects Daughter"/>
            </a:endParaRPr>
          </a:p>
        </p:txBody>
      </p:sp>
    </p:spTree>
    <p:extLst>
      <p:ext uri="{BB962C8B-B14F-4D97-AF65-F5344CB8AC3E}">
        <p14:creationId xmlns:p14="http://schemas.microsoft.com/office/powerpoint/2010/main" val="294028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Title 1">
            <a:extLst>
              <a:ext uri="{FF2B5EF4-FFF2-40B4-BE49-F238E27FC236}">
                <a16:creationId xmlns:a16="http://schemas.microsoft.com/office/drawing/2014/main" id="{51DAE79A-B789-AC89-0826-97A5540B7E88}"/>
              </a:ext>
            </a:extLst>
          </p:cNvPr>
          <p:cNvSpPr>
            <a:spLocks noGrp="1"/>
          </p:cNvSpPr>
          <p:nvPr>
            <p:ph type="title"/>
          </p:nvPr>
        </p:nvSpPr>
        <p:spPr>
          <a:xfrm>
            <a:off x="476251" y="1337867"/>
            <a:ext cx="2563994" cy="4187361"/>
          </a:xfrm>
        </p:spPr>
        <p:txBody>
          <a:bodyPr anchor="ctr">
            <a:normAutofit/>
          </a:bodyPr>
          <a:lstStyle/>
          <a:p>
            <a:r>
              <a:rPr lang="en-US" sz="4050" dirty="0"/>
              <a:t>Examples of Recovery Capital</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aphicFrame>
        <p:nvGraphicFramePr>
          <p:cNvPr id="5" name="Content Placeholder 2">
            <a:extLst>
              <a:ext uri="{FF2B5EF4-FFF2-40B4-BE49-F238E27FC236}">
                <a16:creationId xmlns:a16="http://schemas.microsoft.com/office/drawing/2014/main" id="{8C8F46CB-D290-1E8F-5552-FA694E7706CE}"/>
              </a:ext>
            </a:extLst>
          </p:cNvPr>
          <p:cNvGraphicFramePr>
            <a:graphicFrameLocks noGrp="1"/>
          </p:cNvGraphicFramePr>
          <p:nvPr>
            <p:ph idx="1"/>
            <p:extLst>
              <p:ext uri="{D42A27DB-BD31-4B8C-83A1-F6EECF244321}">
                <p14:modId xmlns:p14="http://schemas.microsoft.com/office/powerpoint/2010/main" val="435557749"/>
              </p:ext>
            </p:extLst>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300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3" name="Picture 5">
            <a:extLst>
              <a:ext uri="{FF2B5EF4-FFF2-40B4-BE49-F238E27FC236}">
                <a16:creationId xmlns:a16="http://schemas.microsoft.com/office/drawing/2014/main" id="{0BFC2276-CDE5-FDEA-60C8-56D6316C51BF}"/>
              </a:ext>
            </a:extLst>
          </p:cNvPr>
          <p:cNvPicPr>
            <a:picLocks noChangeAspect="1"/>
          </p:cNvPicPr>
          <p:nvPr/>
        </p:nvPicPr>
        <p:blipFill rotWithShape="1">
          <a:blip r:embed="rId3">
            <a:alphaModFix amt="35000"/>
          </a:blip>
          <a:srcRect t="9916" b="10578"/>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2724ADBA-76F8-30C9-4325-C8A43E8E1379}"/>
              </a:ext>
            </a:extLst>
          </p:cNvPr>
          <p:cNvSpPr>
            <a:spLocks noGrp="1"/>
          </p:cNvSpPr>
          <p:nvPr>
            <p:ph type="title"/>
          </p:nvPr>
        </p:nvSpPr>
        <p:spPr>
          <a:xfrm>
            <a:off x="628650" y="1131094"/>
            <a:ext cx="7886700" cy="994172"/>
          </a:xfrm>
        </p:spPr>
        <p:txBody>
          <a:bodyPr>
            <a:normAutofit/>
          </a:bodyPr>
          <a:lstStyle/>
          <a:p>
            <a:r>
              <a:rPr lang="en-US" dirty="0">
                <a:solidFill>
                  <a:srgbClr val="FFFFFF"/>
                </a:solidFill>
              </a:rPr>
              <a:t>Why are relationships important?</a:t>
            </a:r>
          </a:p>
        </p:txBody>
      </p:sp>
      <p:graphicFrame>
        <p:nvGraphicFramePr>
          <p:cNvPr id="14" name="Content Placeholder 2">
            <a:extLst>
              <a:ext uri="{FF2B5EF4-FFF2-40B4-BE49-F238E27FC236}">
                <a16:creationId xmlns:a16="http://schemas.microsoft.com/office/drawing/2014/main" id="{DE677334-8324-866C-3AD2-895690FC909C}"/>
              </a:ext>
            </a:extLst>
          </p:cNvPr>
          <p:cNvGraphicFramePr>
            <a:graphicFrameLocks noGrp="1"/>
          </p:cNvGraphicFramePr>
          <p:nvPr>
            <p:ph idx="1"/>
          </p:nvPr>
        </p:nvGraphicFramePr>
        <p:xfrm>
          <a:off x="465365" y="1918608"/>
          <a:ext cx="8254092" cy="3739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066510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7261-6D03-FFBC-6E55-06FD8D0054D9}"/>
              </a:ext>
            </a:extLst>
          </p:cNvPr>
          <p:cNvSpPr>
            <a:spLocks noGrp="1"/>
          </p:cNvSpPr>
          <p:nvPr>
            <p:ph type="title"/>
          </p:nvPr>
        </p:nvSpPr>
        <p:spPr/>
        <p:txBody>
          <a:bodyPr/>
          <a:lstStyle/>
          <a:p>
            <a:endParaRPr lang="en-US"/>
          </a:p>
        </p:txBody>
      </p:sp>
      <p:sp>
        <p:nvSpPr>
          <p:cNvPr id="5" name="Content Placeholder 4"/>
          <p:cNvSpPr>
            <a:spLocks noGrp="1"/>
          </p:cNvSpPr>
          <p:nvPr>
            <p:ph idx="4294967295"/>
          </p:nvPr>
        </p:nvSpPr>
        <p:spPr>
          <a:xfrm>
            <a:off x="5376863" y="703263"/>
            <a:ext cx="3767137" cy="5157787"/>
          </a:xfrm>
        </p:spPr>
        <p:txBody>
          <a:bodyPr/>
          <a:lstStyle/>
          <a:p>
            <a:r>
              <a:rPr lang="en-US" dirty="0"/>
              <a:t>What does life look like after the cycle of addiction results in treatment?</a:t>
            </a:r>
          </a:p>
        </p:txBody>
      </p:sp>
      <p:pic>
        <p:nvPicPr>
          <p:cNvPr id="2050" name="Picture 2" descr="The physical impact of drugs on the body - a closer look">
            <a:extLst>
              <a:ext uri="{FF2B5EF4-FFF2-40B4-BE49-F238E27FC236}">
                <a16:creationId xmlns:a16="http://schemas.microsoft.com/office/drawing/2014/main" id="{936D1EFC-A1A0-A8D5-2A94-81D28317A9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4A40966-1037-12D9-CB40-B69DCCA67073}"/>
              </a:ext>
            </a:extLst>
          </p:cNvPr>
          <p:cNvSpPr txBox="1">
            <a:spLocks/>
          </p:cNvSpPr>
          <p:nvPr/>
        </p:nvSpPr>
        <p:spPr>
          <a:xfrm>
            <a:off x="5083630" y="631371"/>
            <a:ext cx="3461656" cy="2797629"/>
          </a:xfrm>
          <a:prstGeom prst="rect">
            <a:avLst/>
          </a:prstGeom>
        </p:spPr>
        <p:txBody>
          <a:bodyPr vert="horz" lIns="91440" tIns="45720" rIns="91440" bIns="45720" rtlCol="0" anchor="ctr">
            <a:normAutofit fontScale="97500" lnSpcReduction="10000"/>
          </a:bodyPr>
          <a:lstStyle>
            <a:lvl1pPr algn="l" defTabSz="914354" rtl="0" eaLnBrk="1" latinLnBrk="0" hangingPunct="1">
              <a:lnSpc>
                <a:spcPct val="90000"/>
              </a:lnSpc>
              <a:spcBef>
                <a:spcPct val="0"/>
              </a:spcBef>
              <a:buNone/>
              <a:defRPr sz="4000" kern="1200">
                <a:solidFill>
                  <a:schemeClr val="accent1"/>
                </a:solidFill>
                <a:latin typeface="+mj-lt"/>
                <a:ea typeface="+mj-ea"/>
                <a:cs typeface="+mj-cs"/>
              </a:defRPr>
            </a:lvl1pPr>
          </a:lstStyle>
          <a:p>
            <a:pPr defTabSz="914400"/>
            <a:r>
              <a:rPr lang="en-US" sz="3600" dirty="0">
                <a:solidFill>
                  <a:schemeClr val="bg1"/>
                </a:solidFill>
                <a:latin typeface="Amasis MT Pro Black" panose="02040A04050005020304" pitchFamily="18" charset="0"/>
              </a:rPr>
              <a:t>What’s next after successful substance use treatment?</a:t>
            </a:r>
            <a:br>
              <a:rPr lang="en-US" sz="3600" dirty="0">
                <a:solidFill>
                  <a:schemeClr val="tx1"/>
                </a:solidFill>
                <a:latin typeface="Amasis MT Pro Black" panose="02040A04050005020304" pitchFamily="18" charset="0"/>
              </a:rPr>
            </a:br>
            <a:endParaRPr lang="en-US" sz="3500" dirty="0">
              <a:solidFill>
                <a:schemeClr val="tx1"/>
              </a:solidFill>
              <a:latin typeface="Amasis MT Pro Black" panose="02040A04050005020304" pitchFamily="18" charset="0"/>
            </a:endParaRPr>
          </a:p>
        </p:txBody>
      </p:sp>
    </p:spTree>
    <p:extLst>
      <p:ext uri="{BB962C8B-B14F-4D97-AF65-F5344CB8AC3E}">
        <p14:creationId xmlns:p14="http://schemas.microsoft.com/office/powerpoint/2010/main" val="209587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F213-AB8D-3B78-FA84-7024EE64B9A1}"/>
              </a:ext>
            </a:extLst>
          </p:cNvPr>
          <p:cNvSpPr>
            <a:spLocks noGrp="1"/>
          </p:cNvSpPr>
          <p:nvPr>
            <p:ph type="title"/>
          </p:nvPr>
        </p:nvSpPr>
        <p:spPr/>
        <p:txBody>
          <a:bodyPr anchor="ctr">
            <a:normAutofit/>
          </a:bodyPr>
          <a:lstStyle/>
          <a:p>
            <a:r>
              <a:rPr lang="en-US" dirty="0"/>
              <a:t>Recovery goal setting</a:t>
            </a:r>
          </a:p>
        </p:txBody>
      </p:sp>
      <p:graphicFrame>
        <p:nvGraphicFramePr>
          <p:cNvPr id="5" name="Content Placeholder 2">
            <a:extLst>
              <a:ext uri="{FF2B5EF4-FFF2-40B4-BE49-F238E27FC236}">
                <a16:creationId xmlns:a16="http://schemas.microsoft.com/office/drawing/2014/main" id="{F9D0B175-2791-914B-EF8F-EF0CE124C0C3}"/>
              </a:ext>
            </a:extLst>
          </p:cNvPr>
          <p:cNvGraphicFramePr>
            <a:graphicFrameLocks noGrp="1"/>
          </p:cNvGraphicFramePr>
          <p:nvPr>
            <p:ph idx="1"/>
            <p:extLst>
              <p:ext uri="{D42A27DB-BD31-4B8C-83A1-F6EECF244321}">
                <p14:modId xmlns:p14="http://schemas.microsoft.com/office/powerpoint/2010/main" val="1599954362"/>
              </p:ext>
            </p:extLst>
          </p:nvPr>
        </p:nvGraphicFramePr>
        <p:xfrm>
          <a:off x="768350" y="2286000"/>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00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E131-A638-3A90-FB0A-B2D59FC54302}"/>
              </a:ext>
            </a:extLst>
          </p:cNvPr>
          <p:cNvSpPr>
            <a:spLocks noGrp="1"/>
          </p:cNvSpPr>
          <p:nvPr>
            <p:ph type="title"/>
          </p:nvPr>
        </p:nvSpPr>
        <p:spPr/>
        <p:txBody>
          <a:bodyPr anchor="ctr">
            <a:normAutofit/>
          </a:bodyPr>
          <a:lstStyle/>
          <a:p>
            <a:r>
              <a:rPr lang="en-US" sz="2500" kern="0"/>
              <a:t>The benefits of setting goals in recovery include:</a:t>
            </a:r>
            <a:br>
              <a:rPr lang="en-US" sz="2500" kern="100"/>
            </a:br>
            <a:endParaRPr lang="en-US" sz="2500"/>
          </a:p>
        </p:txBody>
      </p:sp>
      <p:graphicFrame>
        <p:nvGraphicFramePr>
          <p:cNvPr id="5" name="Content Placeholder 2">
            <a:extLst>
              <a:ext uri="{FF2B5EF4-FFF2-40B4-BE49-F238E27FC236}">
                <a16:creationId xmlns:a16="http://schemas.microsoft.com/office/drawing/2014/main" id="{3D2FBE95-708D-BCC5-72E1-58342627E66F}"/>
              </a:ext>
            </a:extLst>
          </p:cNvPr>
          <p:cNvGraphicFramePr>
            <a:graphicFrameLocks noGrp="1"/>
          </p:cNvGraphicFramePr>
          <p:nvPr>
            <p:ph idx="1"/>
            <p:extLst>
              <p:ext uri="{D42A27DB-BD31-4B8C-83A1-F6EECF244321}">
                <p14:modId xmlns:p14="http://schemas.microsoft.com/office/powerpoint/2010/main" val="2598234266"/>
              </p:ext>
            </p:extLst>
          </p:nvPr>
        </p:nvGraphicFramePr>
        <p:xfrm>
          <a:off x="768350" y="2286000"/>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478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20B8-FE6E-DA8D-E90C-5D6994E37230}"/>
              </a:ext>
            </a:extLst>
          </p:cNvPr>
          <p:cNvSpPr>
            <a:spLocks noGrp="1"/>
          </p:cNvSpPr>
          <p:nvPr>
            <p:ph type="title"/>
          </p:nvPr>
        </p:nvSpPr>
        <p:spPr/>
        <p:txBody>
          <a:bodyPr>
            <a:normAutofit/>
          </a:bodyPr>
          <a:lstStyle/>
          <a:p>
            <a:r>
              <a:rPr kumimoji="0" lang="en-US" sz="3600" b="0" i="0" u="none" strike="noStrike" kern="1200" cap="none" spc="0" normalizeH="0" baseline="0" noProof="0" dirty="0">
                <a:ln>
                  <a:noFill/>
                </a:ln>
                <a:solidFill>
                  <a:srgbClr val="0077C8"/>
                </a:solidFill>
                <a:effectLst/>
                <a:uLnTx/>
                <a:uFillTx/>
                <a:latin typeface="Segoe UI Semibold"/>
                <a:ea typeface="+mj-ea"/>
                <a:cs typeface="+mj-cs"/>
              </a:rPr>
              <a:t>Current life priorities by abstinence duration stage</a:t>
            </a:r>
            <a:endParaRPr lang="en-US" dirty="0"/>
          </a:p>
        </p:txBody>
      </p:sp>
      <p:pic>
        <p:nvPicPr>
          <p:cNvPr id="4" name="Picture 3">
            <a:extLst>
              <a:ext uri="{FF2B5EF4-FFF2-40B4-BE49-F238E27FC236}">
                <a16:creationId xmlns:a16="http://schemas.microsoft.com/office/drawing/2014/main" id="{E6B833FC-A638-A3F5-0A7E-65A0BFB53988}"/>
              </a:ext>
            </a:extLst>
          </p:cNvPr>
          <p:cNvPicPr>
            <a:picLocks noChangeAspect="1"/>
          </p:cNvPicPr>
          <p:nvPr/>
        </p:nvPicPr>
        <p:blipFill>
          <a:blip r:embed="rId3"/>
          <a:stretch>
            <a:fillRect/>
          </a:stretch>
        </p:blipFill>
        <p:spPr>
          <a:xfrm>
            <a:off x="112150" y="1954060"/>
            <a:ext cx="8690249" cy="4270894"/>
          </a:xfrm>
          <a:prstGeom prst="rect">
            <a:avLst/>
          </a:prstGeom>
        </p:spPr>
      </p:pic>
    </p:spTree>
    <p:extLst>
      <p:ext uri="{BB962C8B-B14F-4D97-AF65-F5344CB8AC3E}">
        <p14:creationId xmlns:p14="http://schemas.microsoft.com/office/powerpoint/2010/main" val="73841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098" y="484632"/>
            <a:ext cx="5590153"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3" name="Title 2">
            <a:extLst>
              <a:ext uri="{FF2B5EF4-FFF2-40B4-BE49-F238E27FC236}">
                <a16:creationId xmlns:a16="http://schemas.microsoft.com/office/drawing/2014/main" id="{5D741559-2849-E3CA-D4BE-304079A9F0D7}"/>
              </a:ext>
            </a:extLst>
          </p:cNvPr>
          <p:cNvSpPr>
            <a:spLocks noGrp="1"/>
          </p:cNvSpPr>
          <p:nvPr>
            <p:ph type="title"/>
          </p:nvPr>
        </p:nvSpPr>
        <p:spPr>
          <a:xfrm>
            <a:off x="742572" y="977900"/>
            <a:ext cx="4904668" cy="3327734"/>
          </a:xfrm>
        </p:spPr>
        <p:txBody>
          <a:bodyPr vert="horz" lIns="91440" tIns="45720" rIns="91440" bIns="45720" rtlCol="0" anchor="b">
            <a:normAutofit/>
          </a:bodyPr>
          <a:lstStyle/>
          <a:p>
            <a:pPr algn="r"/>
            <a:r>
              <a:rPr lang="en-US" sz="4700" spc="200"/>
              <a:t>Evidence based practice of supported employment</a:t>
            </a:r>
          </a:p>
        </p:txBody>
      </p:sp>
      <p:cxnSp>
        <p:nvCxnSpPr>
          <p:cNvPr id="18" name="Straight Connector 17">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19010" y="4476657"/>
            <a:ext cx="402823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484632"/>
            <a:ext cx="2688168"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227175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Promising Practices of        Research on SUD &amp; IPS		 </a:t>
            </a:r>
          </a:p>
        </p:txBody>
      </p:sp>
      <p:sp>
        <p:nvSpPr>
          <p:cNvPr id="3" name="Content Placeholder 2"/>
          <p:cNvSpPr>
            <a:spLocks noGrp="1"/>
          </p:cNvSpPr>
          <p:nvPr>
            <p:ph idx="1"/>
          </p:nvPr>
        </p:nvSpPr>
        <p:spPr>
          <a:xfrm>
            <a:off x="768096" y="1754372"/>
            <a:ext cx="7290055" cy="4023360"/>
          </a:xfrm>
        </p:spPr>
        <p:txBody>
          <a:bodyPr>
            <a:normAutofit fontScale="92500" lnSpcReduction="20000"/>
          </a:bodyPr>
          <a:lstStyle/>
          <a:p>
            <a:pPr marL="0" lvl="0" indent="0">
              <a:buNone/>
            </a:pPr>
            <a:endParaRPr lang="en-US" dirty="0"/>
          </a:p>
          <a:p>
            <a:r>
              <a:rPr lang="en-US" sz="2200" dirty="0"/>
              <a:t>Employment is a key functioning index in addiction services and consistently emerges as a goal among individuals in recovery..</a:t>
            </a:r>
          </a:p>
          <a:p>
            <a:r>
              <a:rPr lang="en-US" sz="2200" dirty="0"/>
              <a:t>Employment is one of the strongest predictors of positive outcomes for persons with substance use disorder</a:t>
            </a:r>
          </a:p>
          <a:p>
            <a:r>
              <a:rPr lang="en-US" sz="2200" dirty="0"/>
              <a:t>Employment is a goal for many people in recovery from substance use disorders and might protect against relapse.</a:t>
            </a:r>
          </a:p>
          <a:p>
            <a:r>
              <a:rPr lang="en-US" sz="2200" dirty="0"/>
              <a:t> Work is a critical part of recovery for many people with chronic health conditions, including Substance Use Disorders (SUD). </a:t>
            </a:r>
          </a:p>
          <a:p>
            <a:r>
              <a:rPr lang="en-US" sz="2200" dirty="0"/>
              <a:t>Individual Placement and Support (IPS) is an evidence-based practice designed initially for adults with mental illness.</a:t>
            </a:r>
          </a:p>
          <a:p>
            <a:r>
              <a:rPr lang="en-US" sz="1100" b="0" i="0" dirty="0">
                <a:solidFill>
                  <a:srgbClr val="333333"/>
                </a:solidFill>
                <a:effectLst/>
                <a:highlight>
                  <a:srgbClr val="FFFFFF"/>
                </a:highlight>
                <a:latin typeface="Open Sans" panose="020B0606030504020204" pitchFamily="34" charset="0"/>
              </a:rPr>
              <a:t>#1 </a:t>
            </a:r>
            <a:r>
              <a:rPr lang="en-US" sz="1100" b="0" i="0" dirty="0" err="1">
                <a:solidFill>
                  <a:srgbClr val="333333"/>
                </a:solidFill>
                <a:effectLst/>
                <a:highlight>
                  <a:srgbClr val="FFFFFF"/>
                </a:highlight>
                <a:latin typeface="Open Sans" panose="020B0606030504020204" pitchFamily="34" charset="0"/>
              </a:rPr>
              <a:t>Laudet</a:t>
            </a:r>
            <a:r>
              <a:rPr lang="en-US" sz="1100" b="0" i="0" dirty="0">
                <a:solidFill>
                  <a:srgbClr val="333333"/>
                </a:solidFill>
                <a:effectLst/>
                <a:highlight>
                  <a:srgbClr val="FFFFFF"/>
                </a:highlight>
                <a:latin typeface="Open Sans" panose="020B0606030504020204" pitchFamily="34" charset="0"/>
              </a:rPr>
              <a:t>, A. B. (2012). Rate and Predictors of Employment Among Formerly Polysubstance Dependent Urban Individuals in Recovery. </a:t>
            </a:r>
            <a:r>
              <a:rPr lang="en-US" sz="1100" b="0" i="1" dirty="0">
                <a:solidFill>
                  <a:srgbClr val="333333"/>
                </a:solidFill>
                <a:effectLst/>
                <a:highlight>
                  <a:srgbClr val="FFFFFF"/>
                </a:highlight>
                <a:latin typeface="Open Sans" panose="020B0606030504020204" pitchFamily="34" charset="0"/>
              </a:rPr>
              <a:t>Journal of Addictive Diseases</a:t>
            </a:r>
            <a:r>
              <a:rPr lang="en-US" sz="1100" b="0" i="0" dirty="0">
                <a:solidFill>
                  <a:srgbClr val="333333"/>
                </a:solidFill>
                <a:effectLst/>
                <a:highlight>
                  <a:srgbClr val="FFFFFF"/>
                </a:highlight>
                <a:latin typeface="Open Sans" panose="020B0606030504020204" pitchFamily="34" charset="0"/>
              </a:rPr>
              <a:t>, </a:t>
            </a:r>
            <a:r>
              <a:rPr lang="en-US" sz="1100" b="0" i="1" dirty="0">
                <a:solidFill>
                  <a:srgbClr val="333333"/>
                </a:solidFill>
                <a:effectLst/>
                <a:highlight>
                  <a:srgbClr val="FFFFFF"/>
                </a:highlight>
                <a:latin typeface="Open Sans" panose="020B0606030504020204" pitchFamily="34" charset="0"/>
              </a:rPr>
              <a:t>31</a:t>
            </a:r>
            <a:r>
              <a:rPr lang="en-US" sz="1100" b="0" i="0" dirty="0">
                <a:solidFill>
                  <a:srgbClr val="333333"/>
                </a:solidFill>
                <a:effectLst/>
                <a:highlight>
                  <a:srgbClr val="FFFFFF"/>
                </a:highlight>
                <a:latin typeface="Open Sans" panose="020B0606030504020204" pitchFamily="34" charset="0"/>
              </a:rPr>
              <a:t>(3), 288–302. https://doi.org/10.1080/10550887.2012.694604</a:t>
            </a:r>
          </a:p>
          <a:p>
            <a:pPr marL="0" indent="0">
              <a:buNone/>
            </a:pPr>
            <a:endParaRPr lang="en-US" sz="2200" dirty="0"/>
          </a:p>
        </p:txBody>
      </p:sp>
    </p:spTree>
    <p:extLst>
      <p:ext uri="{BB962C8B-B14F-4D97-AF65-F5344CB8AC3E}">
        <p14:creationId xmlns:p14="http://schemas.microsoft.com/office/powerpoint/2010/main" val="378726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6CD42-D07B-6B66-6F61-1ECD8E67E87D}"/>
              </a:ext>
            </a:extLst>
          </p:cNvPr>
          <p:cNvSpPr>
            <a:spLocks noGrp="1"/>
          </p:cNvSpPr>
          <p:nvPr>
            <p:ph type="title"/>
          </p:nvPr>
        </p:nvSpPr>
        <p:spPr>
          <a:xfrm>
            <a:off x="313668" y="646393"/>
            <a:ext cx="2401025" cy="4927689"/>
          </a:xfrm>
        </p:spPr>
        <p:txBody>
          <a:bodyPr anchor="b">
            <a:noAutofit/>
          </a:bodyPr>
          <a:lstStyle/>
          <a:p>
            <a:pPr algn="ctr"/>
            <a:r>
              <a:rPr lang="en-US" sz="2800" b="1" dirty="0">
                <a:solidFill>
                  <a:srgbClr val="FFFFFF"/>
                </a:solidFill>
              </a:rPr>
              <a:t>Essential Features of Evidence Based </a:t>
            </a:r>
            <a:r>
              <a:rPr lang="en-US" sz="2800" dirty="0">
                <a:solidFill>
                  <a:srgbClr val="FFFFFF"/>
                </a:solidFill>
              </a:rPr>
              <a:t>Practices: IPS &amp; COD/ACT to provide stabilizing services in the  community  </a:t>
            </a:r>
          </a:p>
        </p:txBody>
      </p:sp>
      <p:sp>
        <p:nvSpPr>
          <p:cNvPr id="3" name="Content Placeholder 2">
            <a:extLst>
              <a:ext uri="{FF2B5EF4-FFF2-40B4-BE49-F238E27FC236}">
                <a16:creationId xmlns:a16="http://schemas.microsoft.com/office/drawing/2014/main" id="{CC6E8970-E8E4-366A-62A8-E6EF3233652B}"/>
              </a:ext>
            </a:extLst>
          </p:cNvPr>
          <p:cNvSpPr>
            <a:spLocks noGrp="1"/>
          </p:cNvSpPr>
          <p:nvPr>
            <p:ph idx="1"/>
          </p:nvPr>
        </p:nvSpPr>
        <p:spPr>
          <a:xfrm>
            <a:off x="3101107" y="163286"/>
            <a:ext cx="5901380" cy="6487885"/>
          </a:xfrm>
        </p:spPr>
        <p:txBody>
          <a:bodyPr anchor="ctr">
            <a:noAutofit/>
          </a:bodyPr>
          <a:lstStyle/>
          <a:p>
            <a:r>
              <a:rPr lang="en-US" sz="2000" dirty="0"/>
              <a:t>Services that are provided in the community rather than in clinic offices</a:t>
            </a:r>
          </a:p>
          <a:p>
            <a:r>
              <a:rPr lang="en-US" sz="2000" dirty="0"/>
              <a:t>Assertive engagement with active outreach</a:t>
            </a:r>
          </a:p>
          <a:p>
            <a:r>
              <a:rPr lang="en-US" sz="2000" dirty="0"/>
              <a:t>Holistic approaches </a:t>
            </a:r>
          </a:p>
          <a:p>
            <a:r>
              <a:rPr lang="en-US" sz="2000" dirty="0"/>
              <a:t>A multidisciplinary team of mental health service and SUD treatment professionals </a:t>
            </a:r>
          </a:p>
          <a:p>
            <a:r>
              <a:rPr lang="en-US" sz="2000" dirty="0"/>
              <a:t>Providing clients with services directly rather than utilizing referrals to other professionals</a:t>
            </a:r>
          </a:p>
          <a:p>
            <a:r>
              <a:rPr lang="en-US" sz="2000" dirty="0"/>
              <a:t>Integrated services that are tailored to comprehensively and simultaneously address a client's full range of clinical, functional, vocational, social, and everyday living needs</a:t>
            </a:r>
          </a:p>
          <a:p>
            <a:r>
              <a:rPr lang="en-US" sz="2000" dirty="0"/>
              <a:t>A low client-provider ratio</a:t>
            </a:r>
          </a:p>
          <a:p>
            <a:r>
              <a:rPr lang="en-US" sz="2000" dirty="0"/>
              <a:t>Continuous care, including 24/7 emergency services</a:t>
            </a:r>
          </a:p>
          <a:p>
            <a:r>
              <a:rPr lang="en-US" sz="2000" dirty="0"/>
              <a:t>Focus on helping to support long-term rather than acute recovery</a:t>
            </a:r>
          </a:p>
        </p:txBody>
      </p:sp>
    </p:spTree>
    <p:extLst>
      <p:ext uri="{BB962C8B-B14F-4D97-AF65-F5344CB8AC3E}">
        <p14:creationId xmlns:p14="http://schemas.microsoft.com/office/powerpoint/2010/main" val="3699909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9558" y="484632"/>
            <a:ext cx="6711112"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01995" y="788416"/>
            <a:ext cx="5942448" cy="1499616"/>
          </a:xfrm>
        </p:spPr>
        <p:txBody>
          <a:bodyPr>
            <a:normAutofit/>
          </a:bodyPr>
          <a:lstStyle/>
          <a:p>
            <a:r>
              <a:rPr lang="en-US">
                <a:solidFill>
                  <a:srgbClr val="FFFFFF"/>
                </a:solidFill>
              </a:rPr>
              <a:t>Benefits of Employment		 </a:t>
            </a:r>
          </a:p>
        </p:txBody>
      </p:sp>
      <p:sp>
        <p:nvSpPr>
          <p:cNvPr id="33" name="Rectangle 32">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364" y="484632"/>
            <a:ext cx="1596699"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053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601995" y="2489202"/>
            <a:ext cx="5942448" cy="3554614"/>
          </a:xfrm>
        </p:spPr>
        <p:txBody>
          <a:bodyPr>
            <a:normAutofit/>
          </a:bodyPr>
          <a:lstStyle/>
          <a:p>
            <a:pPr marL="0" lvl="0" indent="0">
              <a:buNone/>
            </a:pPr>
            <a:r>
              <a:rPr lang="en-US" sz="1300">
                <a:solidFill>
                  <a:srgbClr val="FFFFFF"/>
                </a:solidFill>
              </a:rPr>
              <a:t>Work is one of the best predictors of positive outcomes for individuals with SUD. Individuals who are employed compared to those unemployed are more likely to demonstrate:</a:t>
            </a:r>
          </a:p>
          <a:p>
            <a:pPr lvl="0"/>
            <a:r>
              <a:rPr lang="en-US" sz="1300">
                <a:solidFill>
                  <a:srgbClr val="FFFFFF"/>
                </a:solidFill>
              </a:rPr>
              <a:t>Lower rates of recurrence</a:t>
            </a:r>
          </a:p>
          <a:p>
            <a:pPr lvl="0"/>
            <a:r>
              <a:rPr lang="en-US" sz="1300">
                <a:solidFill>
                  <a:srgbClr val="FFFFFF"/>
                </a:solidFill>
              </a:rPr>
              <a:t>Higher rates of abstinence</a:t>
            </a:r>
          </a:p>
          <a:p>
            <a:pPr lvl="0"/>
            <a:r>
              <a:rPr lang="en-US" sz="1300">
                <a:solidFill>
                  <a:srgbClr val="FFFFFF"/>
                </a:solidFill>
              </a:rPr>
              <a:t>Decrease in arrest rate (Age 18-64)</a:t>
            </a:r>
          </a:p>
          <a:p>
            <a:pPr lvl="0"/>
            <a:r>
              <a:rPr lang="en-US" sz="1300">
                <a:solidFill>
                  <a:srgbClr val="FFFFFF"/>
                </a:solidFill>
              </a:rPr>
              <a:t>Decrease in Acute Hospital use</a:t>
            </a:r>
          </a:p>
          <a:p>
            <a:pPr lvl="0"/>
            <a:r>
              <a:rPr lang="en-US" sz="1300">
                <a:solidFill>
                  <a:srgbClr val="FFFFFF"/>
                </a:solidFill>
              </a:rPr>
              <a:t>Decrease in Emergency Department visits</a:t>
            </a:r>
          </a:p>
          <a:p>
            <a:pPr lvl="0"/>
            <a:r>
              <a:rPr lang="en-US" sz="1300">
                <a:solidFill>
                  <a:srgbClr val="FFFFFF"/>
                </a:solidFill>
              </a:rPr>
              <a:t>Transition out of Homelessness</a:t>
            </a:r>
          </a:p>
          <a:p>
            <a:pPr lvl="0"/>
            <a:r>
              <a:rPr lang="en-US" sz="1300">
                <a:solidFill>
                  <a:srgbClr val="FFFFFF"/>
                </a:solidFill>
              </a:rPr>
              <a:t>Achievements in health-related social needs (HRSNs) </a:t>
            </a:r>
            <a:r>
              <a:rPr lang="en-US" sz="1300">
                <a:solidFill>
                  <a:srgbClr val="FFFFFF"/>
                </a:solidFill>
                <a:highlight>
                  <a:srgbClr val="FFFF00"/>
                </a:highlight>
              </a:rPr>
              <a:t> </a:t>
            </a:r>
          </a:p>
          <a:p>
            <a:pPr lvl="0"/>
            <a:r>
              <a:rPr lang="en-US" sz="1300">
                <a:solidFill>
                  <a:srgbClr val="FFFFFF"/>
                </a:solidFill>
              </a:rPr>
              <a:t>More successful transition from long-term residential treatment back to the community.  </a:t>
            </a:r>
          </a:p>
          <a:p>
            <a:endParaRPr lang="en-US" sz="1300">
              <a:solidFill>
                <a:srgbClr val="FFFFFF"/>
              </a:solidFill>
            </a:endParaRPr>
          </a:p>
        </p:txBody>
      </p:sp>
    </p:spTree>
    <p:extLst>
      <p:ext uri="{BB962C8B-B14F-4D97-AF65-F5344CB8AC3E}">
        <p14:creationId xmlns:p14="http://schemas.microsoft.com/office/powerpoint/2010/main" val="61896086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8199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DC89138-72FF-6DAC-F83C-2C2E84098CB0}"/>
              </a:ext>
            </a:extLst>
          </p:cNvPr>
          <p:cNvSpPr>
            <a:spLocks noGrp="1"/>
          </p:cNvSpPr>
          <p:nvPr>
            <p:ph type="title"/>
          </p:nvPr>
        </p:nvSpPr>
        <p:spPr>
          <a:xfrm>
            <a:off x="393556" y="1322544"/>
            <a:ext cx="2856201" cy="4128516"/>
          </a:xfrm>
        </p:spPr>
        <p:txBody>
          <a:bodyPr>
            <a:normAutofit/>
          </a:bodyPr>
          <a:lstStyle/>
          <a:p>
            <a:r>
              <a:rPr lang="en-US" sz="4500">
                <a:solidFill>
                  <a:schemeClr val="bg1"/>
                </a:solidFill>
              </a:rPr>
              <a:t>Training objectives</a:t>
            </a:r>
          </a:p>
        </p:txBody>
      </p:sp>
      <p:graphicFrame>
        <p:nvGraphicFramePr>
          <p:cNvPr id="5" name="Content Placeholder 2">
            <a:extLst>
              <a:ext uri="{FF2B5EF4-FFF2-40B4-BE49-F238E27FC236}">
                <a16:creationId xmlns:a16="http://schemas.microsoft.com/office/drawing/2014/main" id="{102D7BDF-4ACF-58AE-4CE9-ED86D150B839}"/>
              </a:ext>
            </a:extLst>
          </p:cNvPr>
          <p:cNvGraphicFramePr>
            <a:graphicFrameLocks noGrp="1"/>
          </p:cNvGraphicFramePr>
          <p:nvPr>
            <p:ph idx="1"/>
            <p:extLst>
              <p:ext uri="{D42A27DB-BD31-4B8C-83A1-F6EECF244321}">
                <p14:modId xmlns:p14="http://schemas.microsoft.com/office/powerpoint/2010/main" val="2600879406"/>
              </p:ext>
            </p:extLst>
          </p:nvPr>
        </p:nvGraphicFramePr>
        <p:xfrm>
          <a:off x="4101292" y="132254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52AB641-97C0-FA43-CEA7-C4A57C69F4BF}"/>
              </a:ext>
            </a:extLst>
          </p:cNvPr>
          <p:cNvPicPr>
            <a:picLocks noChangeAspect="1"/>
          </p:cNvPicPr>
          <p:nvPr/>
        </p:nvPicPr>
        <p:blipFill>
          <a:blip r:embed="rId8"/>
          <a:stretch>
            <a:fillRect/>
          </a:stretch>
        </p:blipFill>
        <p:spPr>
          <a:xfrm>
            <a:off x="7175318" y="6229690"/>
            <a:ext cx="1781175" cy="419100"/>
          </a:xfrm>
          <a:prstGeom prst="rect">
            <a:avLst/>
          </a:prstGeom>
        </p:spPr>
      </p:pic>
    </p:spTree>
    <p:extLst>
      <p:ext uri="{BB962C8B-B14F-4D97-AF65-F5344CB8AC3E}">
        <p14:creationId xmlns:p14="http://schemas.microsoft.com/office/powerpoint/2010/main" val="995885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9827" y="404185"/>
            <a:ext cx="6918046" cy="949606"/>
          </a:xfrm>
        </p:spPr>
        <p:txBody>
          <a:bodyPr>
            <a:normAutofit fontScale="90000"/>
          </a:bodyPr>
          <a:lstStyle/>
          <a:p>
            <a:r>
              <a:rPr lang="en-US" b="1" dirty="0">
                <a:latin typeface="Arial" pitchFamily="34" charset="0"/>
                <a:cs typeface="Arial" pitchFamily="34" charset="0"/>
              </a:rPr>
              <a:t> Economic Self-Sufficiency</a:t>
            </a:r>
          </a:p>
        </p:txBody>
      </p:sp>
      <p:graphicFrame>
        <p:nvGraphicFramePr>
          <p:cNvPr id="3090" name="Content Placeholder 2">
            <a:extLst>
              <a:ext uri="{FF2B5EF4-FFF2-40B4-BE49-F238E27FC236}">
                <a16:creationId xmlns:a16="http://schemas.microsoft.com/office/drawing/2014/main" id="{C8E32A69-3CD4-C645-578A-9368888EDE70}"/>
              </a:ext>
            </a:extLst>
          </p:cNvPr>
          <p:cNvGraphicFramePr>
            <a:graphicFrameLocks/>
          </p:cNvGraphicFramePr>
          <p:nvPr>
            <p:extLst>
              <p:ext uri="{D42A27DB-BD31-4B8C-83A1-F6EECF244321}">
                <p14:modId xmlns:p14="http://schemas.microsoft.com/office/powerpoint/2010/main" val="2603827978"/>
              </p:ext>
            </p:extLst>
          </p:nvPr>
        </p:nvGraphicFramePr>
        <p:xfrm>
          <a:off x="1356127" y="1600098"/>
          <a:ext cx="5666773" cy="3636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6" name="Picture 4" descr="Image result for freedom">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128" y="5483394"/>
            <a:ext cx="5666772" cy="893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259AAC-AC90-AED2-D87F-C90EC4DA95F9}"/>
              </a:ext>
            </a:extLst>
          </p:cNvPr>
          <p:cNvSpPr txBox="1"/>
          <p:nvPr/>
        </p:nvSpPr>
        <p:spPr>
          <a:xfrm>
            <a:off x="3666330" y="5736677"/>
            <a:ext cx="293890" cy="182358"/>
          </a:xfrm>
          <a:prstGeom prst="rect">
            <a:avLst/>
          </a:prstGeom>
          <a:noFill/>
        </p:spPr>
        <p:txBody>
          <a:bodyPr wrap="square">
            <a:spAutoFit/>
          </a:bodyPr>
          <a:lstStyle/>
          <a:p>
            <a:pPr algn="r" defTabSz="534924">
              <a:spcAft>
                <a:spcPts val="351"/>
              </a:spcAft>
              <a:defRPr/>
            </a:pPr>
            <a:fld id="{00000000-1234-1234-1234-123412341234}" type="slidenum">
              <a:rPr lang="en-US" sz="585" kern="1200">
                <a:solidFill>
                  <a:srgbClr val="0056AA"/>
                </a:solidFill>
                <a:latin typeface="Corbel" panose="020B0503020204020204"/>
                <a:ea typeface="+mn-ea"/>
                <a:cs typeface="+mn-cs"/>
              </a:rPr>
              <a:pPr algn="r" defTabSz="534924">
                <a:spcAft>
                  <a:spcPts val="351"/>
                </a:spcAft>
                <a:defRPr/>
              </a:pPr>
              <a:t>30</a:t>
            </a:fld>
            <a:endParaRPr lang="en-US" sz="750" dirty="0">
              <a:solidFill>
                <a:srgbClr val="0F6FC6"/>
              </a:solidFill>
              <a:latin typeface="Corbel" panose="020B0503020204020204"/>
            </a:endParaRPr>
          </a:p>
        </p:txBody>
      </p:sp>
      <p:pic>
        <p:nvPicPr>
          <p:cNvPr id="4" name="Picture 3">
            <a:extLst>
              <a:ext uri="{FF2B5EF4-FFF2-40B4-BE49-F238E27FC236}">
                <a16:creationId xmlns:a16="http://schemas.microsoft.com/office/drawing/2014/main" id="{95990105-CCF3-4DC6-3CE3-E0D4C9898354}"/>
              </a:ext>
            </a:extLst>
          </p:cNvPr>
          <p:cNvPicPr>
            <a:picLocks noChangeAspect="1"/>
          </p:cNvPicPr>
          <p:nvPr/>
        </p:nvPicPr>
        <p:blipFill>
          <a:blip r:embed="rId10"/>
          <a:stretch>
            <a:fillRect/>
          </a:stretch>
        </p:blipFill>
        <p:spPr>
          <a:xfrm>
            <a:off x="7125459" y="6284409"/>
            <a:ext cx="1823285" cy="390392"/>
          </a:xfrm>
          <a:prstGeom prst="rect">
            <a:avLst/>
          </a:prstGeom>
        </p:spPr>
      </p:pic>
    </p:spTree>
    <p:extLst>
      <p:ext uri="{BB962C8B-B14F-4D97-AF65-F5344CB8AC3E}">
        <p14:creationId xmlns:p14="http://schemas.microsoft.com/office/powerpoint/2010/main" val="927115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098" y="484632"/>
            <a:ext cx="5590153"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2" name="Title 1">
            <a:extLst>
              <a:ext uri="{FF2B5EF4-FFF2-40B4-BE49-F238E27FC236}">
                <a16:creationId xmlns:a16="http://schemas.microsoft.com/office/drawing/2014/main" id="{423154A2-6D92-0416-C044-7B215941F869}"/>
              </a:ext>
            </a:extLst>
          </p:cNvPr>
          <p:cNvSpPr>
            <a:spLocks noGrp="1"/>
          </p:cNvSpPr>
          <p:nvPr>
            <p:ph type="title"/>
          </p:nvPr>
        </p:nvSpPr>
        <p:spPr>
          <a:xfrm>
            <a:off x="742572" y="977900"/>
            <a:ext cx="4904668" cy="3327734"/>
          </a:xfrm>
        </p:spPr>
        <p:txBody>
          <a:bodyPr vert="horz" lIns="91440" tIns="45720" rIns="91440" bIns="45720" rtlCol="0" anchor="b">
            <a:normAutofit/>
          </a:bodyPr>
          <a:lstStyle/>
          <a:p>
            <a:pPr algn="r"/>
            <a:r>
              <a:rPr lang="en-US" sz="4700" spc="200"/>
              <a:t>Harm reduction</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19010" y="4476657"/>
            <a:ext cx="402823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484632"/>
            <a:ext cx="2688168"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205231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A976E0A-8146-3D60-0041-FA4FDF8AE56D}"/>
              </a:ext>
            </a:extLst>
          </p:cNvPr>
          <p:cNvSpPr>
            <a:spLocks noGrp="1"/>
          </p:cNvSpPr>
          <p:nvPr>
            <p:ph type="title"/>
          </p:nvPr>
        </p:nvSpPr>
        <p:spPr>
          <a:xfrm>
            <a:off x="723591" y="804333"/>
            <a:ext cx="2543925" cy="5249334"/>
          </a:xfrm>
        </p:spPr>
        <p:txBody>
          <a:bodyPr vert="horz" lIns="91440" tIns="45720" rIns="91440" bIns="45720" rtlCol="0" anchor="ctr">
            <a:normAutofit/>
          </a:bodyPr>
          <a:lstStyle/>
          <a:p>
            <a:pPr algn="r"/>
            <a:r>
              <a:rPr lang="en-US" sz="4300">
                <a:solidFill>
                  <a:srgbClr val="FFFFFF"/>
                </a:solidFill>
              </a:rPr>
              <a:t>Harm reduction orientation</a:t>
            </a:r>
          </a:p>
        </p:txBody>
      </p:sp>
      <p:sp>
        <p:nvSpPr>
          <p:cNvPr id="11" name="Text Placeholder 1">
            <a:extLst>
              <a:ext uri="{FF2B5EF4-FFF2-40B4-BE49-F238E27FC236}">
                <a16:creationId xmlns:a16="http://schemas.microsoft.com/office/drawing/2014/main" id="{B5873701-D72D-0232-BE69-79DCBFA237A7}"/>
              </a:ext>
            </a:extLst>
          </p:cNvPr>
          <p:cNvSpPr>
            <a:spLocks noGrp="1"/>
          </p:cNvSpPr>
          <p:nvPr>
            <p:ph type="body" sz="quarter" idx="22"/>
          </p:nvPr>
        </p:nvSpPr>
        <p:spPr>
          <a:xfrm>
            <a:off x="3713286" y="804333"/>
            <a:ext cx="4729502" cy="5249334"/>
          </a:xfrm>
        </p:spPr>
        <p:txBody>
          <a:bodyPr vert="horz" lIns="45720" tIns="45720" rIns="45720" bIns="45720" rtlCol="0" anchor="ctr">
            <a:normAutofit/>
          </a:bodyPr>
          <a:lstStyle/>
          <a:p>
            <a:pPr marL="342900" indent="-342900">
              <a:buClr>
                <a:schemeClr val="accent1"/>
              </a:buClr>
              <a:buFont typeface="Arial" panose="020B0604020202020204" pitchFamily="34" charset="0"/>
              <a:buChar char="•"/>
            </a:pPr>
            <a:r>
              <a:rPr lang="en-US"/>
              <a:t>Recognizing the racist and xenophobic foundation on which US drug policy is built and how that impacts the public health response to people who use drugs and health equity today</a:t>
            </a:r>
          </a:p>
          <a:p>
            <a:pPr marL="342900" indent="-342900">
              <a:buClr>
                <a:schemeClr val="accent1"/>
              </a:buClr>
              <a:buFont typeface="Arial" panose="020B0604020202020204" pitchFamily="34" charset="0"/>
              <a:buChar char="•"/>
            </a:pPr>
            <a:r>
              <a:rPr lang="en-US"/>
              <a:t>Sex positivity (safe, consensual, informed)</a:t>
            </a:r>
          </a:p>
          <a:p>
            <a:pPr marL="342900" indent="-342900">
              <a:buClr>
                <a:schemeClr val="accent1"/>
              </a:buClr>
              <a:buFont typeface="Arial" panose="020B0604020202020204" pitchFamily="34" charset="0"/>
              <a:buChar char="•"/>
            </a:pPr>
            <a:r>
              <a:rPr lang="en-US"/>
              <a:t>Non-judgmental, anti-criminalization, addressing stigma and shame (e.g., person-first language)</a:t>
            </a:r>
          </a:p>
          <a:p>
            <a:pPr marL="342900" indent="-342900">
              <a:buClr>
                <a:schemeClr val="accent1"/>
              </a:buClr>
              <a:buFont typeface="Arial" panose="020B0604020202020204" pitchFamily="34" charset="0"/>
              <a:buChar char="•"/>
            </a:pPr>
            <a:r>
              <a:rPr lang="en-US"/>
              <a:t>Any positive change (as defined by the person making the change)</a:t>
            </a:r>
          </a:p>
          <a:p>
            <a:pPr marL="342900" indent="-342900">
              <a:buClr>
                <a:schemeClr val="accent1"/>
              </a:buClr>
              <a:buFont typeface="Arial" panose="020B0604020202020204" pitchFamily="34" charset="0"/>
              <a:buChar char="•"/>
            </a:pPr>
            <a:r>
              <a:rPr lang="en-US"/>
              <a:t>Meet people where they are (but don’t leave them there)</a:t>
            </a:r>
          </a:p>
          <a:p>
            <a:pPr>
              <a:buClr>
                <a:schemeClr val="accent1"/>
              </a:buClr>
            </a:pPr>
            <a:endParaRPr lang="en-US"/>
          </a:p>
        </p:txBody>
      </p:sp>
    </p:spTree>
    <p:extLst>
      <p:ext uri="{BB962C8B-B14F-4D97-AF65-F5344CB8AC3E}">
        <p14:creationId xmlns:p14="http://schemas.microsoft.com/office/powerpoint/2010/main" val="3828196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42E06-AB27-5238-406B-3BC08414AC91}"/>
              </a:ext>
            </a:extLst>
          </p:cNvPr>
          <p:cNvSpPr>
            <a:spLocks noGrp="1"/>
          </p:cNvSpPr>
          <p:nvPr>
            <p:ph type="title"/>
          </p:nvPr>
        </p:nvSpPr>
        <p:spPr>
          <a:xfrm>
            <a:off x="482601" y="643467"/>
            <a:ext cx="2561709" cy="5571066"/>
          </a:xfrm>
        </p:spPr>
        <p:txBody>
          <a:bodyPr>
            <a:normAutofit/>
          </a:bodyPr>
          <a:lstStyle/>
          <a:p>
            <a:r>
              <a:rPr lang="en-US">
                <a:solidFill>
                  <a:srgbClr val="FFFFFF"/>
                </a:solidFill>
              </a:rPr>
              <a:t>Harm reduction</a:t>
            </a:r>
          </a:p>
        </p:txBody>
      </p:sp>
      <p:graphicFrame>
        <p:nvGraphicFramePr>
          <p:cNvPr id="12" name="Content Placeholder 2">
            <a:extLst>
              <a:ext uri="{FF2B5EF4-FFF2-40B4-BE49-F238E27FC236}">
                <a16:creationId xmlns:a16="http://schemas.microsoft.com/office/drawing/2014/main" id="{6B98A30C-58BD-122B-CB1B-FADECED2C186}"/>
              </a:ext>
            </a:extLst>
          </p:cNvPr>
          <p:cNvGraphicFramePr>
            <a:graphicFrameLocks noGrp="1"/>
          </p:cNvGraphicFramePr>
          <p:nvPr>
            <p:ph idx="1"/>
            <p:extLst>
              <p:ext uri="{D42A27DB-BD31-4B8C-83A1-F6EECF244321}">
                <p14:modId xmlns:p14="http://schemas.microsoft.com/office/powerpoint/2010/main" val="321738484"/>
              </p:ext>
            </p:extLst>
          </p:nvPr>
        </p:nvGraphicFramePr>
        <p:xfrm>
          <a:off x="3798868" y="531628"/>
          <a:ext cx="4862531" cy="543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0200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A close up of an owl&#10;&#10;Description automatically generated">
            <a:extLst>
              <a:ext uri="{FF2B5EF4-FFF2-40B4-BE49-F238E27FC236}">
                <a16:creationId xmlns:a16="http://schemas.microsoft.com/office/drawing/2014/main" id="{4F59354D-E9F7-4C04-4100-637EFBBFB92B}"/>
              </a:ext>
            </a:extLst>
          </p:cNvPr>
          <p:cNvPicPr>
            <a:picLocks noGrp="1" noChangeAspect="1"/>
          </p:cNvPicPr>
          <p:nvPr>
            <p:ph idx="1"/>
          </p:nvPr>
        </p:nvPicPr>
        <p:blipFill rotWithShape="1">
          <a:blip r:embed="rId3"/>
          <a:srcRect r="25000"/>
          <a:stretch/>
        </p:blipFill>
        <p:spPr>
          <a:xfrm>
            <a:off x="0" y="10"/>
            <a:ext cx="9143980" cy="6857990"/>
          </a:xfrm>
          <a:prstGeom prst="rect">
            <a:avLst/>
          </a:prstGeom>
        </p:spPr>
      </p:pic>
      <p:sp>
        <p:nvSpPr>
          <p:cNvPr id="6" name="TextBox 5">
            <a:extLst>
              <a:ext uri="{FF2B5EF4-FFF2-40B4-BE49-F238E27FC236}">
                <a16:creationId xmlns:a16="http://schemas.microsoft.com/office/drawing/2014/main" id="{7BD207EC-96FB-6BE9-F247-232949128674}"/>
              </a:ext>
            </a:extLst>
          </p:cNvPr>
          <p:cNvSpPr txBox="1"/>
          <p:nvPr/>
        </p:nvSpPr>
        <p:spPr>
          <a:xfrm>
            <a:off x="6091425" y="3903725"/>
            <a:ext cx="2516430" cy="2477043"/>
          </a:xfrm>
          <a:prstGeom prst="ellipse">
            <a:avLst/>
          </a:prstGeom>
          <a:solidFill>
            <a:schemeClr val="bg2">
              <a:lumMod val="40000"/>
              <a:lumOff val="60000"/>
            </a:schemeClr>
          </a:solidFill>
          <a:ln w="174625" cmpd="thinThick">
            <a:solidFill>
              <a:srgbClr val="FFFFFF"/>
            </a:solidFill>
          </a:ln>
        </p:spPr>
        <p:txBody>
          <a:bodyPr vert="horz" lIns="91440" tIns="45720" rIns="91440" bIns="45720" rtlCol="0" anchor="ctr">
            <a:normAutofit/>
          </a:bodyPr>
          <a:lstStyle/>
          <a:p>
            <a:pPr marL="0" marR="0" lvl="0" indent="0" algn="ctr" fontAlgn="auto">
              <a:lnSpc>
                <a:spcPct val="90000"/>
              </a:lnSpc>
              <a:spcBef>
                <a:spcPct val="0"/>
              </a:spcBef>
              <a:spcAft>
                <a:spcPts val="338"/>
              </a:spcAft>
              <a:buClrTx/>
              <a:buSzTx/>
              <a:tabLst/>
              <a:defRPr/>
            </a:pPr>
            <a:r>
              <a:rPr kumimoji="0" lang="en-US" sz="2700" b="1" i="0" u="none" strike="noStrike" kern="1200" cap="none" spc="0" normalizeH="0" baseline="0" noProof="0" dirty="0">
                <a:ln>
                  <a:noFill/>
                </a:ln>
                <a:solidFill>
                  <a:srgbClr val="262626"/>
                </a:solidFill>
                <a:effectLst/>
                <a:uLnTx/>
                <a:uFillTx/>
                <a:latin typeface="+mj-lt"/>
                <a:ea typeface="+mj-ea"/>
                <a:cs typeface="+mj-cs"/>
              </a:rPr>
              <a:t>Questions</a:t>
            </a:r>
          </a:p>
        </p:txBody>
      </p:sp>
    </p:spTree>
    <p:extLst>
      <p:ext uri="{BB962C8B-B14F-4D97-AF65-F5344CB8AC3E}">
        <p14:creationId xmlns:p14="http://schemas.microsoft.com/office/powerpoint/2010/main" val="4110400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088D7-37F7-2CF3-A8A2-D954CFF8BC49}"/>
              </a:ext>
            </a:extLst>
          </p:cNvPr>
          <p:cNvPicPr>
            <a:picLocks noChangeAspect="1"/>
          </p:cNvPicPr>
          <p:nvPr/>
        </p:nvPicPr>
        <p:blipFill rotWithShape="1">
          <a:blip r:embed="rId3"/>
          <a:srcRect r="14523" b="-1"/>
          <a:stretch/>
        </p:blipFill>
        <p:spPr>
          <a:xfrm>
            <a:off x="0" y="0"/>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5" name="TextBox 4">
            <a:extLst>
              <a:ext uri="{FF2B5EF4-FFF2-40B4-BE49-F238E27FC236}">
                <a16:creationId xmlns:a16="http://schemas.microsoft.com/office/drawing/2014/main" id="{0755036C-6D84-9915-1807-45326391A5DB}"/>
              </a:ext>
            </a:extLst>
          </p:cNvPr>
          <p:cNvSpPr txBox="1"/>
          <p:nvPr/>
        </p:nvSpPr>
        <p:spPr>
          <a:xfrm>
            <a:off x="114290" y="3984912"/>
            <a:ext cx="4953000" cy="2616101"/>
          </a:xfrm>
          <a:prstGeom prst="rect">
            <a:avLst/>
          </a:prstGeom>
          <a:noFill/>
        </p:spPr>
        <p:txBody>
          <a:bodyPr wrap="square">
            <a:spAutoFit/>
          </a:bodyPr>
          <a:lstStyle/>
          <a:p>
            <a:br>
              <a:rPr lang="en-US" sz="1400" b="1" dirty="0"/>
            </a:br>
            <a:r>
              <a:rPr lang="en-US" altLang="en-US" b="1" dirty="0">
                <a:solidFill>
                  <a:srgbClr val="00B0F0"/>
                </a:solidFill>
                <a:latin typeface="ADLaM Display" panose="02010000000000000000" pitchFamily="2" charset="0"/>
                <a:ea typeface="ADLaM Display" panose="02010000000000000000" pitchFamily="2" charset="0"/>
                <a:cs typeface="ADLaM Display" panose="02010000000000000000" pitchFamily="2" charset="0"/>
              </a:rPr>
              <a:t>If you would like more information on any of this information, or about Supported Employment-please reach!</a:t>
            </a:r>
            <a:br>
              <a:rPr lang="en-US" alt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br>
            <a:br>
              <a:rPr lang="en-US" altLang="en-US" sz="1600" b="1" i="1" dirty="0">
                <a:solidFill>
                  <a:schemeClr val="bg1"/>
                </a:solidFill>
              </a:rPr>
            </a:br>
            <a:r>
              <a:rPr lang="en-US" altLang="en-US" sz="1600" b="1" i="1" dirty="0">
                <a:solidFill>
                  <a:schemeClr val="bg1"/>
                </a:solidFill>
              </a:rPr>
              <a:t>Dawn Miller </a:t>
            </a:r>
            <a:br>
              <a:rPr lang="en-US" altLang="en-US" sz="1600" b="1" i="1" dirty="0">
                <a:solidFill>
                  <a:schemeClr val="bg1"/>
                </a:solidFill>
              </a:rPr>
            </a:br>
            <a:r>
              <a:rPr lang="en-US" altLang="en-US" sz="1600" b="1" i="1" dirty="0">
                <a:solidFill>
                  <a:schemeClr val="bg1"/>
                </a:solidFill>
              </a:rPr>
              <a:t>Supported Employment Program Manager          IPS Trainer DBHR/HCA-EAST</a:t>
            </a:r>
            <a:br>
              <a:rPr lang="en-US" altLang="en-US" sz="1600" b="1" i="1" dirty="0"/>
            </a:br>
            <a:r>
              <a:rPr lang="en-US" altLang="en-US" sz="1600" b="1" i="1" dirty="0">
                <a:solidFill>
                  <a:srgbClr val="00B0F0"/>
                </a:solidFill>
                <a:hlinkClick r:id="rId4">
                  <a:extLst>
                    <a:ext uri="{A12FA001-AC4F-418D-AE19-62706E023703}">
                      <ahyp:hlinkClr xmlns:ahyp="http://schemas.microsoft.com/office/drawing/2018/hyperlinkcolor" val="tx"/>
                    </a:ext>
                  </a:extLst>
                </a:hlinkClick>
              </a:rPr>
              <a:t>Dawn.Miller@hca.wa.gov</a:t>
            </a:r>
            <a:br>
              <a:rPr lang="en-US" altLang="en-US" sz="1600" b="1" i="1" dirty="0"/>
            </a:br>
            <a:r>
              <a:rPr lang="en-US" altLang="en-US" sz="1600" b="1" i="1" dirty="0">
                <a:solidFill>
                  <a:schemeClr val="bg1"/>
                </a:solidFill>
              </a:rPr>
              <a:t>360-522-3544</a:t>
            </a:r>
            <a:endParaRPr lang="en-US" sz="1600" dirty="0">
              <a:solidFill>
                <a:schemeClr val="bg1"/>
              </a:solidFill>
            </a:endParaRPr>
          </a:p>
        </p:txBody>
      </p:sp>
      <p:sp>
        <p:nvSpPr>
          <p:cNvPr id="7" name="TextBox 6">
            <a:extLst>
              <a:ext uri="{FF2B5EF4-FFF2-40B4-BE49-F238E27FC236}">
                <a16:creationId xmlns:a16="http://schemas.microsoft.com/office/drawing/2014/main" id="{50F3068C-55CC-67AF-907E-A4B7E199D3B6}"/>
              </a:ext>
            </a:extLst>
          </p:cNvPr>
          <p:cNvSpPr txBox="1"/>
          <p:nvPr/>
        </p:nvSpPr>
        <p:spPr>
          <a:xfrm>
            <a:off x="4811496" y="5185241"/>
            <a:ext cx="4218214" cy="1323439"/>
          </a:xfrm>
          <a:prstGeom prst="rect">
            <a:avLst/>
          </a:prstGeom>
          <a:noFill/>
        </p:spPr>
        <p:txBody>
          <a:bodyPr wrap="square">
            <a:spAutoFit/>
          </a:bodyPr>
          <a:lstStyle/>
          <a:p>
            <a:r>
              <a:rPr lang="en-US" altLang="en-US" sz="1600" b="1" i="1" dirty="0">
                <a:solidFill>
                  <a:schemeClr val="bg1"/>
                </a:solidFill>
              </a:rPr>
              <a:t>Darren Paschke </a:t>
            </a:r>
            <a:br>
              <a:rPr lang="en-US" altLang="en-US" sz="1600" b="1" i="1" dirty="0">
                <a:solidFill>
                  <a:schemeClr val="bg1"/>
                </a:solidFill>
              </a:rPr>
            </a:br>
            <a:r>
              <a:rPr lang="en-US" altLang="en-US" sz="1600" b="1" i="1" dirty="0">
                <a:solidFill>
                  <a:schemeClr val="bg1"/>
                </a:solidFill>
              </a:rPr>
              <a:t>Supported Employment Program Manager IPS Trainer DBHR/HCA-WEST</a:t>
            </a:r>
            <a:br>
              <a:rPr lang="en-US" altLang="en-US" sz="1600" b="1" i="1" dirty="0"/>
            </a:br>
            <a:r>
              <a:rPr lang="en-US" altLang="en-US" sz="1600" b="1" i="1" dirty="0">
                <a:solidFill>
                  <a:srgbClr val="00B0F0"/>
                </a:solidFill>
                <a:hlinkClick r:id="rId5">
                  <a:extLst>
                    <a:ext uri="{A12FA001-AC4F-418D-AE19-62706E023703}">
                      <ahyp:hlinkClr xmlns:ahyp="http://schemas.microsoft.com/office/drawing/2018/hyperlinkcolor" val="tx"/>
                    </a:ext>
                  </a:extLst>
                </a:hlinkClick>
              </a:rPr>
              <a:t>Darren.Paschke@hca.wa.gov</a:t>
            </a:r>
            <a:r>
              <a:rPr lang="en-US" altLang="en-US" sz="1600" b="1" i="1" dirty="0">
                <a:solidFill>
                  <a:srgbClr val="00B0F0"/>
                </a:solidFill>
              </a:rPr>
              <a:t> </a:t>
            </a:r>
            <a:br>
              <a:rPr lang="en-US" altLang="en-US" sz="1600" b="1" i="1" dirty="0"/>
            </a:br>
            <a:r>
              <a:rPr lang="en-US" altLang="en-US" sz="1600" b="1" i="1" dirty="0">
                <a:solidFill>
                  <a:schemeClr val="bg1"/>
                </a:solidFill>
              </a:rPr>
              <a:t>(360) 688-4234</a:t>
            </a:r>
            <a:endParaRPr lang="en-US" dirty="0"/>
          </a:p>
        </p:txBody>
      </p:sp>
    </p:spTree>
    <p:extLst>
      <p:ext uri="{BB962C8B-B14F-4D97-AF65-F5344CB8AC3E}">
        <p14:creationId xmlns:p14="http://schemas.microsoft.com/office/powerpoint/2010/main" val="66944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2723" y="809898"/>
            <a:ext cx="7629757" cy="1554480"/>
          </a:xfrm>
        </p:spPr>
        <p:txBody>
          <a:bodyPr anchor="ctr">
            <a:normAutofit/>
          </a:bodyPr>
          <a:lstStyle/>
          <a:p>
            <a:r>
              <a:rPr lang="en-US" sz="4200"/>
              <a:t>SAMHSA		 </a:t>
            </a:r>
          </a:p>
        </p:txBody>
      </p:sp>
      <p:graphicFrame>
        <p:nvGraphicFramePr>
          <p:cNvPr id="5" name="Content Placeholder 2">
            <a:extLst>
              <a:ext uri="{FF2B5EF4-FFF2-40B4-BE49-F238E27FC236}">
                <a16:creationId xmlns:a16="http://schemas.microsoft.com/office/drawing/2014/main" id="{B628611E-393F-0018-945E-FEE7B6664205}"/>
              </a:ext>
            </a:extLst>
          </p:cNvPr>
          <p:cNvGraphicFramePr>
            <a:graphicFrameLocks noGrp="1"/>
          </p:cNvGraphicFramePr>
          <p:nvPr>
            <p:ph idx="1"/>
            <p:extLst>
              <p:ext uri="{D42A27DB-BD31-4B8C-83A1-F6EECF244321}">
                <p14:modId xmlns:p14="http://schemas.microsoft.com/office/powerpoint/2010/main" val="4141624455"/>
              </p:ext>
            </p:extLst>
          </p:nvPr>
        </p:nvGraphicFramePr>
        <p:xfrm>
          <a:off x="487065" y="2273239"/>
          <a:ext cx="778383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443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06A56-E399-3EE4-4658-5F24F855457A}"/>
              </a:ext>
            </a:extLst>
          </p:cNvPr>
          <p:cNvSpPr>
            <a:spLocks noGrp="1"/>
          </p:cNvSpPr>
          <p:nvPr>
            <p:ph type="title" idx="4294967295"/>
          </p:nvPr>
        </p:nvSpPr>
        <p:spPr>
          <a:xfrm>
            <a:off x="482601" y="643467"/>
            <a:ext cx="2561709" cy="5571066"/>
          </a:xfrm>
        </p:spPr>
        <p:txBody>
          <a:bodyPr vert="horz" lIns="91440" tIns="45720" rIns="91440" bIns="45720" rtlCol="0" anchor="ctr">
            <a:normAutofit/>
          </a:bodyPr>
          <a:lstStyle/>
          <a:p>
            <a:r>
              <a:rPr lang="en-US" sz="2800" kern="1200" cap="all" spc="100" baseline="0">
                <a:solidFill>
                  <a:srgbClr val="FFFFFF"/>
                </a:solidFill>
                <a:latin typeface="+mj-lt"/>
                <a:ea typeface="+mj-ea"/>
                <a:cs typeface="+mj-cs"/>
              </a:rPr>
              <a:t>Top Ranked Priorities/Trends</a:t>
            </a:r>
          </a:p>
        </p:txBody>
      </p:sp>
      <p:graphicFrame>
        <p:nvGraphicFramePr>
          <p:cNvPr id="5" name="Content Placeholder 2">
            <a:extLst>
              <a:ext uri="{FF2B5EF4-FFF2-40B4-BE49-F238E27FC236}">
                <a16:creationId xmlns:a16="http://schemas.microsoft.com/office/drawing/2014/main" id="{B6774AFF-3CBF-6D12-5ED7-E4438D78FCB9}"/>
              </a:ext>
            </a:extLst>
          </p:cNvPr>
          <p:cNvGraphicFramePr>
            <a:graphicFrameLocks noGrp="1"/>
          </p:cNvGraphicFramePr>
          <p:nvPr>
            <p:ph idx="4294967295"/>
            <p:extLst>
              <p:ext uri="{D42A27DB-BD31-4B8C-83A1-F6EECF244321}">
                <p14:modId xmlns:p14="http://schemas.microsoft.com/office/powerpoint/2010/main" val="3343084664"/>
              </p:ext>
            </p:extLst>
          </p:nvPr>
        </p:nvGraphicFramePr>
        <p:xfrm>
          <a:off x="3660646" y="287079"/>
          <a:ext cx="5000753" cy="645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58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61D8B-B4D5-4115-B50D-C8EBF01747E0}"/>
              </a:ext>
            </a:extLst>
          </p:cNvPr>
          <p:cNvPicPr>
            <a:picLocks noChangeAspect="1"/>
          </p:cNvPicPr>
          <p:nvPr/>
        </p:nvPicPr>
        <p:blipFill>
          <a:blip r:embed="rId3"/>
          <a:stretch>
            <a:fillRect/>
          </a:stretch>
        </p:blipFill>
        <p:spPr>
          <a:xfrm>
            <a:off x="2745132" y="2899165"/>
            <a:ext cx="4175896" cy="2252029"/>
          </a:xfrm>
          <a:prstGeom prst="rect">
            <a:avLst/>
          </a:prstGeom>
        </p:spPr>
      </p:pic>
      <p:pic>
        <p:nvPicPr>
          <p:cNvPr id="3" name="Picture 2">
            <a:extLst>
              <a:ext uri="{FF2B5EF4-FFF2-40B4-BE49-F238E27FC236}">
                <a16:creationId xmlns:a16="http://schemas.microsoft.com/office/drawing/2014/main" id="{D04D0444-71E1-4901-9180-15A8CDAAFC7D}"/>
              </a:ext>
            </a:extLst>
          </p:cNvPr>
          <p:cNvPicPr>
            <a:picLocks noChangeAspect="1"/>
          </p:cNvPicPr>
          <p:nvPr/>
        </p:nvPicPr>
        <p:blipFill>
          <a:blip r:embed="rId4">
            <a:duotone>
              <a:prstClr val="black"/>
              <a:schemeClr val="accent1">
                <a:tint val="45000"/>
                <a:satMod val="400000"/>
              </a:schemeClr>
            </a:duotone>
          </a:blip>
          <a:stretch>
            <a:fillRect/>
          </a:stretch>
        </p:blipFill>
        <p:spPr>
          <a:xfrm>
            <a:off x="1189234" y="1734775"/>
            <a:ext cx="6705254" cy="842963"/>
          </a:xfrm>
          <a:prstGeom prst="rect">
            <a:avLst/>
          </a:prstGeom>
          <a:solidFill>
            <a:schemeClr val="accent2"/>
          </a:solidFill>
          <a:ln>
            <a:solidFill>
              <a:schemeClr val="accent1"/>
            </a:solidFill>
          </a:ln>
        </p:spPr>
      </p:pic>
      <p:sp>
        <p:nvSpPr>
          <p:cNvPr id="5" name="Rectangle 4">
            <a:extLst>
              <a:ext uri="{FF2B5EF4-FFF2-40B4-BE49-F238E27FC236}">
                <a16:creationId xmlns:a16="http://schemas.microsoft.com/office/drawing/2014/main" id="{79D8EBCB-5F6C-4394-8ABD-255C7543BD64}"/>
              </a:ext>
            </a:extLst>
          </p:cNvPr>
          <p:cNvSpPr/>
          <p:nvPr/>
        </p:nvSpPr>
        <p:spPr>
          <a:xfrm>
            <a:off x="1143001" y="1565651"/>
            <a:ext cx="144480" cy="3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dirty="0">
              <a:solidFill>
                <a:prstClr val="white"/>
              </a:solidFill>
              <a:latin typeface="Segoe UI"/>
            </a:endParaRPr>
          </a:p>
        </p:txBody>
      </p:sp>
      <p:sp>
        <p:nvSpPr>
          <p:cNvPr id="6" name="Rectangle 5">
            <a:extLst>
              <a:ext uri="{FF2B5EF4-FFF2-40B4-BE49-F238E27FC236}">
                <a16:creationId xmlns:a16="http://schemas.microsoft.com/office/drawing/2014/main" id="{34CFF75B-68AC-4E78-A47F-D0584D674042}"/>
              </a:ext>
            </a:extLst>
          </p:cNvPr>
          <p:cNvSpPr/>
          <p:nvPr/>
        </p:nvSpPr>
        <p:spPr>
          <a:xfrm flipV="1">
            <a:off x="1143000" y="5287675"/>
            <a:ext cx="6858000" cy="11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dirty="0">
              <a:solidFill>
                <a:prstClr val="white"/>
              </a:solidFill>
              <a:latin typeface="Segoe UI"/>
            </a:endParaRPr>
          </a:p>
        </p:txBody>
      </p:sp>
      <p:sp>
        <p:nvSpPr>
          <p:cNvPr id="7" name="Rectangle 6">
            <a:extLst>
              <a:ext uri="{FF2B5EF4-FFF2-40B4-BE49-F238E27FC236}">
                <a16:creationId xmlns:a16="http://schemas.microsoft.com/office/drawing/2014/main" id="{0A25D4D0-27A9-496C-9862-7F6F3A0B3131}"/>
              </a:ext>
            </a:extLst>
          </p:cNvPr>
          <p:cNvSpPr/>
          <p:nvPr/>
        </p:nvSpPr>
        <p:spPr>
          <a:xfrm>
            <a:off x="1143000" y="2650463"/>
            <a:ext cx="6858000" cy="112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dirty="0">
              <a:solidFill>
                <a:prstClr val="white"/>
              </a:solidFill>
              <a:latin typeface="Segoe UI"/>
            </a:endParaRPr>
          </a:p>
        </p:txBody>
      </p:sp>
      <p:sp>
        <p:nvSpPr>
          <p:cNvPr id="8" name="Rectangle 7">
            <a:extLst>
              <a:ext uri="{FF2B5EF4-FFF2-40B4-BE49-F238E27FC236}">
                <a16:creationId xmlns:a16="http://schemas.microsoft.com/office/drawing/2014/main" id="{D253A791-8ED1-4517-8309-9E74D07563C5}"/>
              </a:ext>
            </a:extLst>
          </p:cNvPr>
          <p:cNvSpPr/>
          <p:nvPr/>
        </p:nvSpPr>
        <p:spPr>
          <a:xfrm>
            <a:off x="7838903" y="1500188"/>
            <a:ext cx="162098" cy="3857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dirty="0">
              <a:solidFill>
                <a:prstClr val="white"/>
              </a:solidFill>
              <a:latin typeface="Segoe UI"/>
            </a:endParaRPr>
          </a:p>
        </p:txBody>
      </p:sp>
      <p:sp>
        <p:nvSpPr>
          <p:cNvPr id="9" name="Rectangle 8">
            <a:extLst>
              <a:ext uri="{FF2B5EF4-FFF2-40B4-BE49-F238E27FC236}">
                <a16:creationId xmlns:a16="http://schemas.microsoft.com/office/drawing/2014/main" id="{73936ECD-07BD-436B-8FCE-2E9D9CA8E87E}"/>
              </a:ext>
            </a:extLst>
          </p:cNvPr>
          <p:cNvSpPr/>
          <p:nvPr/>
        </p:nvSpPr>
        <p:spPr>
          <a:xfrm>
            <a:off x="1143000" y="1500189"/>
            <a:ext cx="6858000" cy="112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dirty="0">
              <a:solidFill>
                <a:prstClr val="white"/>
              </a:solidFill>
              <a:latin typeface="Segoe UI"/>
            </a:endParaRPr>
          </a:p>
        </p:txBody>
      </p:sp>
      <p:sp>
        <p:nvSpPr>
          <p:cNvPr id="10" name="TextBox 9">
            <a:extLst>
              <a:ext uri="{FF2B5EF4-FFF2-40B4-BE49-F238E27FC236}">
                <a16:creationId xmlns:a16="http://schemas.microsoft.com/office/drawing/2014/main" id="{8792060D-F938-46F2-80DA-14386C1A7D26}"/>
              </a:ext>
            </a:extLst>
          </p:cNvPr>
          <p:cNvSpPr txBox="1"/>
          <p:nvPr/>
        </p:nvSpPr>
        <p:spPr>
          <a:xfrm>
            <a:off x="1287481" y="3112590"/>
            <a:ext cx="1378634" cy="1788951"/>
          </a:xfrm>
          <a:prstGeom prst="rect">
            <a:avLst/>
          </a:prstGeom>
          <a:noFill/>
        </p:spPr>
        <p:txBody>
          <a:bodyPr wrap="square" rtlCol="0">
            <a:spAutoFit/>
          </a:bodyPr>
          <a:lstStyle/>
          <a:p>
            <a:pPr defTabSz="685800">
              <a:defRPr/>
            </a:pPr>
            <a:r>
              <a:rPr lang="en-US" sz="1575" dirty="0">
                <a:solidFill>
                  <a:srgbClr val="000000"/>
                </a:solidFill>
                <a:latin typeface="Calibri" panose="020F0502020204030204" pitchFamily="34" charset="0"/>
                <a:cs typeface="Calibri" panose="020F0502020204030204" pitchFamily="34" charset="0"/>
              </a:rPr>
              <a:t>Effective Engagement begins with looking at relationships through a recovery Lens.</a:t>
            </a:r>
          </a:p>
        </p:txBody>
      </p:sp>
      <p:sp>
        <p:nvSpPr>
          <p:cNvPr id="11" name="TextBox 10">
            <a:extLst>
              <a:ext uri="{FF2B5EF4-FFF2-40B4-BE49-F238E27FC236}">
                <a16:creationId xmlns:a16="http://schemas.microsoft.com/office/drawing/2014/main" id="{473B590D-4DBB-4861-94F9-227D69C2C304}"/>
              </a:ext>
            </a:extLst>
          </p:cNvPr>
          <p:cNvSpPr txBox="1"/>
          <p:nvPr/>
        </p:nvSpPr>
        <p:spPr>
          <a:xfrm>
            <a:off x="8810625" y="5667941"/>
            <a:ext cx="333375" cy="207749"/>
          </a:xfrm>
          <a:prstGeom prst="rect">
            <a:avLst/>
          </a:prstGeom>
          <a:noFill/>
        </p:spPr>
        <p:txBody>
          <a:bodyPr wrap="square">
            <a:spAutoFit/>
          </a:bodyPr>
          <a:lstStyle/>
          <a:p>
            <a:pPr algn="r" defTabSz="685800">
              <a:spcAft>
                <a:spcPts val="450"/>
              </a:spcAft>
              <a:defRPr/>
            </a:pPr>
            <a:fld id="{00000000-1234-1234-1234-123412341234}" type="slidenum">
              <a:rPr lang="en-US" sz="750">
                <a:solidFill>
                  <a:srgbClr val="0F6FC6"/>
                </a:solidFill>
                <a:latin typeface="Corbel" panose="020B0503020204020204"/>
              </a:rPr>
              <a:pPr algn="r" defTabSz="685800">
                <a:spcAft>
                  <a:spcPts val="450"/>
                </a:spcAft>
                <a:defRPr/>
              </a:pPr>
              <a:t>6</a:t>
            </a:fld>
            <a:endParaRPr lang="en-US" sz="750" dirty="0">
              <a:solidFill>
                <a:srgbClr val="0F6FC6"/>
              </a:solidFill>
              <a:latin typeface="Corbel" panose="020B0503020204020204"/>
            </a:endParaRPr>
          </a:p>
        </p:txBody>
      </p:sp>
      <p:sp>
        <p:nvSpPr>
          <p:cNvPr id="4" name="Slide Number Placeholder 2">
            <a:extLst>
              <a:ext uri="{FF2B5EF4-FFF2-40B4-BE49-F238E27FC236}">
                <a16:creationId xmlns:a16="http://schemas.microsoft.com/office/drawing/2014/main" id="{7E08A6E8-A75D-C842-E399-0FFE209D0895}"/>
              </a:ext>
            </a:extLst>
          </p:cNvPr>
          <p:cNvSpPr>
            <a:spLocks noGrp="1"/>
          </p:cNvSpPr>
          <p:nvPr>
            <p:ph type="sldNum" sz="quarter" idx="12"/>
          </p:nvPr>
        </p:nvSpPr>
        <p:spPr>
          <a:xfrm>
            <a:off x="4448270" y="6247294"/>
            <a:ext cx="384810" cy="273844"/>
          </a:xfrm>
        </p:spPr>
        <p:txBody>
          <a:bodyPr>
            <a:normAutofit/>
          </a:bodyPr>
          <a:lstStyle/>
          <a:p>
            <a:pPr defTabSz="685800">
              <a:spcAft>
                <a:spcPts val="450"/>
              </a:spcAft>
              <a:defRPr/>
            </a:pPr>
            <a:fld id="{8F0AB5D1-9059-428D-ACFC-BA1258997AE0}" type="slidenum">
              <a:rPr lang="en-US" sz="750">
                <a:solidFill>
                  <a:srgbClr val="0F6FC6"/>
                </a:solidFill>
                <a:latin typeface="Calibri"/>
              </a:rPr>
              <a:pPr defTabSz="685800">
                <a:spcAft>
                  <a:spcPts val="450"/>
                </a:spcAft>
                <a:defRPr/>
              </a:pPr>
              <a:t>6</a:t>
            </a:fld>
            <a:endParaRPr lang="en-US" sz="750" dirty="0">
              <a:solidFill>
                <a:srgbClr val="0F6FC6"/>
              </a:solidFill>
              <a:latin typeface="Calibri"/>
            </a:endParaRPr>
          </a:p>
        </p:txBody>
      </p:sp>
      <p:pic>
        <p:nvPicPr>
          <p:cNvPr id="12" name="Picture 11">
            <a:extLst>
              <a:ext uri="{FF2B5EF4-FFF2-40B4-BE49-F238E27FC236}">
                <a16:creationId xmlns:a16="http://schemas.microsoft.com/office/drawing/2014/main" id="{03935CA8-681F-10F2-078C-35F9E99DE8F3}"/>
              </a:ext>
            </a:extLst>
          </p:cNvPr>
          <p:cNvPicPr>
            <a:picLocks noChangeAspect="1"/>
          </p:cNvPicPr>
          <p:nvPr/>
        </p:nvPicPr>
        <p:blipFill>
          <a:blip r:embed="rId5"/>
          <a:stretch>
            <a:fillRect/>
          </a:stretch>
        </p:blipFill>
        <p:spPr>
          <a:xfrm>
            <a:off x="7029450" y="6174666"/>
            <a:ext cx="1781175" cy="419100"/>
          </a:xfrm>
          <a:prstGeom prst="rect">
            <a:avLst/>
          </a:prstGeom>
        </p:spPr>
      </p:pic>
    </p:spTree>
    <p:extLst>
      <p:ext uri="{BB962C8B-B14F-4D97-AF65-F5344CB8AC3E}">
        <p14:creationId xmlns:p14="http://schemas.microsoft.com/office/powerpoint/2010/main" val="392900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5E627582-41D2-A2F9-4298-ABF375B7C57A}"/>
              </a:ext>
            </a:extLst>
          </p:cNvPr>
          <p:cNvGraphicFramePr/>
          <p:nvPr>
            <p:extLst>
              <p:ext uri="{D42A27DB-BD31-4B8C-83A1-F6EECF244321}">
                <p14:modId xmlns:p14="http://schemas.microsoft.com/office/powerpoint/2010/main" val="3341619411"/>
              </p:ext>
            </p:extLst>
          </p:nvPr>
        </p:nvGraphicFramePr>
        <p:xfrm>
          <a:off x="553986" y="468087"/>
          <a:ext cx="8036027" cy="5673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2">
            <a:extLst>
              <a:ext uri="{FF2B5EF4-FFF2-40B4-BE49-F238E27FC236}">
                <a16:creationId xmlns:a16="http://schemas.microsoft.com/office/drawing/2014/main" id="{7CFAC44D-158D-9E49-538E-D6CC54B8A122}"/>
              </a:ext>
            </a:extLst>
          </p:cNvPr>
          <p:cNvSpPr>
            <a:spLocks noGrp="1"/>
          </p:cNvSpPr>
          <p:nvPr>
            <p:ph type="sldNum" sz="quarter" idx="12"/>
          </p:nvPr>
        </p:nvSpPr>
        <p:spPr>
          <a:xfrm>
            <a:off x="4304931" y="6214637"/>
            <a:ext cx="384810" cy="273844"/>
          </a:xfrm>
        </p:spPr>
        <p:txBody>
          <a:bodyPr>
            <a:normAutofit/>
          </a:bodyPr>
          <a:lstStyle/>
          <a:p>
            <a:pPr defTabSz="685800">
              <a:spcAft>
                <a:spcPts val="450"/>
              </a:spcAft>
              <a:defRPr/>
            </a:pPr>
            <a:fld id="{8F0AB5D1-9059-428D-ACFC-BA1258997AE0}" type="slidenum">
              <a:rPr lang="en-US" sz="750">
                <a:solidFill>
                  <a:srgbClr val="0F6FC6"/>
                </a:solidFill>
                <a:latin typeface="Calibri"/>
              </a:rPr>
              <a:pPr defTabSz="685800">
                <a:spcAft>
                  <a:spcPts val="450"/>
                </a:spcAft>
                <a:defRPr/>
              </a:pPr>
              <a:t>7</a:t>
            </a:fld>
            <a:endParaRPr lang="en-US" sz="750" dirty="0">
              <a:solidFill>
                <a:srgbClr val="0F6FC6"/>
              </a:solidFill>
              <a:latin typeface="Calibri"/>
            </a:endParaRPr>
          </a:p>
        </p:txBody>
      </p:sp>
    </p:spTree>
    <p:extLst>
      <p:ext uri="{BB962C8B-B14F-4D97-AF65-F5344CB8AC3E}">
        <p14:creationId xmlns:p14="http://schemas.microsoft.com/office/powerpoint/2010/main" val="315581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E6F4CEB1-0F9F-6969-DEF7-356D91C032AF}"/>
              </a:ext>
            </a:extLst>
          </p:cNvPr>
          <p:cNvSpPr/>
          <p:nvPr/>
        </p:nvSpPr>
        <p:spPr>
          <a:xfrm>
            <a:off x="2794374" y="3078014"/>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Hexagon 6">
            <a:extLst>
              <a:ext uri="{FF2B5EF4-FFF2-40B4-BE49-F238E27FC236}">
                <a16:creationId xmlns:a16="http://schemas.microsoft.com/office/drawing/2014/main" id="{3410256C-CCDA-D009-B727-E742C18D438F}"/>
              </a:ext>
            </a:extLst>
          </p:cNvPr>
          <p:cNvSpPr/>
          <p:nvPr/>
        </p:nvSpPr>
        <p:spPr>
          <a:xfrm>
            <a:off x="2874886" y="4439724"/>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EA797194-BAC4-281E-D75A-2970330023E8}"/>
              </a:ext>
            </a:extLst>
          </p:cNvPr>
          <p:cNvSpPr>
            <a:spLocks noGrp="1"/>
          </p:cNvSpPr>
          <p:nvPr>
            <p:ph type="title"/>
          </p:nvPr>
        </p:nvSpPr>
        <p:spPr>
          <a:xfrm>
            <a:off x="153012" y="192797"/>
            <a:ext cx="7466988" cy="1057642"/>
          </a:xfrm>
        </p:spPr>
        <p:txBody>
          <a:bodyPr/>
          <a:lstStyle/>
          <a:p>
            <a:r>
              <a:rPr lang="en-US" dirty="0"/>
              <a:t>Principles of Recovery	</a:t>
            </a:r>
          </a:p>
        </p:txBody>
      </p:sp>
      <p:sp>
        <p:nvSpPr>
          <p:cNvPr id="3" name="Slide Number Placeholder 2">
            <a:extLst>
              <a:ext uri="{FF2B5EF4-FFF2-40B4-BE49-F238E27FC236}">
                <a16:creationId xmlns:a16="http://schemas.microsoft.com/office/drawing/2014/main" id="{B3EDA37B-0537-0674-1224-A5099E961A49}"/>
              </a:ext>
            </a:extLst>
          </p:cNvPr>
          <p:cNvSpPr>
            <a:spLocks noGrp="1"/>
          </p:cNvSpPr>
          <p:nvPr>
            <p:ph type="sldNum" sz="quarter" idx="12"/>
          </p:nvPr>
        </p:nvSpPr>
        <p:spPr/>
        <p:txBody>
          <a:bodyPr/>
          <a:lstStyle/>
          <a:p>
            <a:fld id="{8F0AB5D1-9059-428D-ACFC-BA1258997AE0}" type="slidenum">
              <a:rPr lang="en-US" smtClean="0"/>
              <a:pPr/>
              <a:t>8</a:t>
            </a:fld>
            <a:endParaRPr lang="en-US" dirty="0"/>
          </a:p>
        </p:txBody>
      </p:sp>
      <p:graphicFrame>
        <p:nvGraphicFramePr>
          <p:cNvPr id="6" name="Diagram 5">
            <a:extLst>
              <a:ext uri="{FF2B5EF4-FFF2-40B4-BE49-F238E27FC236}">
                <a16:creationId xmlns:a16="http://schemas.microsoft.com/office/drawing/2014/main" id="{32C97739-1E08-55DC-0297-0A8158CE66D0}"/>
              </a:ext>
            </a:extLst>
          </p:cNvPr>
          <p:cNvGraphicFramePr/>
          <p:nvPr>
            <p:extLst>
              <p:ext uri="{D42A27DB-BD31-4B8C-83A1-F6EECF244321}">
                <p14:modId xmlns:p14="http://schemas.microsoft.com/office/powerpoint/2010/main" val="1788956589"/>
              </p:ext>
            </p:extLst>
          </p:nvPr>
        </p:nvGraphicFramePr>
        <p:xfrm>
          <a:off x="669073" y="1706137"/>
          <a:ext cx="779470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Hexagon 7">
            <a:extLst>
              <a:ext uri="{FF2B5EF4-FFF2-40B4-BE49-F238E27FC236}">
                <a16:creationId xmlns:a16="http://schemas.microsoft.com/office/drawing/2014/main" id="{E25E5C93-D89E-6E27-F1C8-28F8D615AEB7}"/>
              </a:ext>
            </a:extLst>
          </p:cNvPr>
          <p:cNvSpPr/>
          <p:nvPr/>
        </p:nvSpPr>
        <p:spPr>
          <a:xfrm>
            <a:off x="2074128" y="3429000"/>
            <a:ext cx="1534286" cy="1281589"/>
          </a:xfrm>
          <a:prstGeom prst="hex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rPr>
              <a:t>Strength-Based</a:t>
            </a:r>
          </a:p>
        </p:txBody>
      </p:sp>
    </p:spTree>
    <p:extLst>
      <p:ext uri="{BB962C8B-B14F-4D97-AF65-F5344CB8AC3E}">
        <p14:creationId xmlns:p14="http://schemas.microsoft.com/office/powerpoint/2010/main" val="357397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160" y="417576"/>
            <a:ext cx="8182230" cy="1249394"/>
          </a:xfrm>
        </p:spPr>
        <p:txBody>
          <a:bodyPr vert="horz" lIns="91440" tIns="45720" rIns="91440" bIns="45720" rtlCol="0" anchor="ctr">
            <a:normAutofit/>
          </a:bodyPr>
          <a:lstStyle/>
          <a:p>
            <a:pPr algn="ctr" defTabSz="914400"/>
            <a:r>
              <a:rPr lang="en-US" sz="4400" kern="1200" dirty="0">
                <a:solidFill>
                  <a:schemeClr val="tx1"/>
                </a:solidFill>
                <a:latin typeface="+mj-lt"/>
                <a:ea typeface="+mj-ea"/>
                <a:cs typeface="+mj-cs"/>
              </a:rPr>
              <a:t>What does work mean to you? </a:t>
            </a:r>
          </a:p>
        </p:txBody>
      </p:sp>
      <p:pic>
        <p:nvPicPr>
          <p:cNvPr id="4" name="Picture 3">
            <a:extLst>
              <a:ext uri="{FF2B5EF4-FFF2-40B4-BE49-F238E27FC236}">
                <a16:creationId xmlns:a16="http://schemas.microsoft.com/office/drawing/2014/main" id="{ED278900-8FE3-6658-95C1-3DB86914DA23}"/>
              </a:ext>
            </a:extLst>
          </p:cNvPr>
          <p:cNvPicPr>
            <a:picLocks noChangeAspect="1"/>
          </p:cNvPicPr>
          <p:nvPr/>
        </p:nvPicPr>
        <p:blipFill>
          <a:blip r:embed="rId3"/>
          <a:stretch>
            <a:fillRect/>
          </a:stretch>
        </p:blipFill>
        <p:spPr>
          <a:xfrm>
            <a:off x="239448" y="2518270"/>
            <a:ext cx="8661654" cy="2771728"/>
          </a:xfrm>
          <a:prstGeom prst="rect">
            <a:avLst/>
          </a:prstGeom>
        </p:spPr>
      </p:pic>
      <p:sp>
        <p:nvSpPr>
          <p:cNvPr id="5" name="TextBox 4">
            <a:extLst>
              <a:ext uri="{FF2B5EF4-FFF2-40B4-BE49-F238E27FC236}">
                <a16:creationId xmlns:a16="http://schemas.microsoft.com/office/drawing/2014/main" id="{A3472393-141B-799A-01AF-A44ADB132CBB}"/>
              </a:ext>
            </a:extLst>
          </p:cNvPr>
          <p:cNvSpPr txBox="1"/>
          <p:nvPr/>
        </p:nvSpPr>
        <p:spPr>
          <a:xfrm>
            <a:off x="4412932" y="6315612"/>
            <a:ext cx="318135" cy="207749"/>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00000000-1234-1234-1234-123412341234}" type="slidenum">
              <a:rPr kumimoji="0" lang="en-US" sz="750" b="0" i="0" u="none" strike="noStrike" kern="1200" cap="none" spc="0" normalizeH="0" baseline="0" noProof="0" smtClean="0">
                <a:ln>
                  <a:noFill/>
                </a:ln>
                <a:solidFill>
                  <a:srgbClr val="0F6FC6"/>
                </a:solidFill>
                <a:effectLst/>
                <a:uLnTx/>
                <a:uFillTx/>
                <a:latin typeface="Corbel" panose="020B0503020204020204"/>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9</a:t>
            </a:fld>
            <a:endParaRPr kumimoji="0" lang="en-US" sz="750" b="0" i="0" u="none" strike="noStrike" kern="1200" cap="none" spc="0" normalizeH="0" baseline="0" noProof="0" dirty="0">
              <a:ln>
                <a:noFill/>
              </a:ln>
              <a:solidFill>
                <a:srgbClr val="0F6FC6"/>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7C1DEA16-FA6B-775A-A19B-AC955D21DF58}"/>
              </a:ext>
            </a:extLst>
          </p:cNvPr>
          <p:cNvPicPr>
            <a:picLocks noChangeAspect="1"/>
          </p:cNvPicPr>
          <p:nvPr/>
        </p:nvPicPr>
        <p:blipFill>
          <a:blip r:embed="rId4"/>
          <a:stretch>
            <a:fillRect/>
          </a:stretch>
        </p:blipFill>
        <p:spPr>
          <a:xfrm>
            <a:off x="7119927" y="6141298"/>
            <a:ext cx="1781175" cy="419100"/>
          </a:xfrm>
          <a:prstGeom prst="rect">
            <a:avLst/>
          </a:prstGeom>
        </p:spPr>
      </p:pic>
    </p:spTree>
    <p:extLst>
      <p:ext uri="{BB962C8B-B14F-4D97-AF65-F5344CB8AC3E}">
        <p14:creationId xmlns:p14="http://schemas.microsoft.com/office/powerpoint/2010/main" val="4059176243"/>
      </p:ext>
    </p:extLst>
  </p:cSld>
  <p:clrMapOvr>
    <a:masterClrMapping/>
  </p:clrMapOvr>
</p:sld>
</file>

<file path=ppt/theme/_rels/theme17.xml.rels><?xml version="1.0" encoding="UTF-8" standalone="yes"?>
<Relationships xmlns="http://schemas.openxmlformats.org/package/2006/relationships"><Relationship Id="rId1" Type="http://schemas.openxmlformats.org/officeDocument/2006/relationships/image" Target="../media/image25.jpeg"/></Relationships>
</file>

<file path=ppt/theme/_rels/theme18.xml.rels><?xml version="1.0" encoding="UTF-8" standalone="yes"?>
<Relationships xmlns="http://schemas.openxmlformats.org/package/2006/relationships"><Relationship Id="rId1" Type="http://schemas.openxmlformats.org/officeDocument/2006/relationships/image" Target="../media/image26.jpeg"/></Relationships>
</file>

<file path=ppt/theme/theme1.xml><?xml version="1.0" encoding="utf-8"?>
<a:theme xmlns:a="http://schemas.openxmlformats.org/drawingml/2006/main" name="3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8.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35777</TotalTime>
  <Words>4752</Words>
  <Application>Microsoft Office PowerPoint</Application>
  <PresentationFormat>On-screen Show (4:3)</PresentationFormat>
  <Paragraphs>268</Paragraphs>
  <Slides>35</Slides>
  <Notes>20</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35</vt:i4>
      </vt:variant>
    </vt:vector>
  </HeadingPairs>
  <TitlesOfParts>
    <vt:vector size="72" baseType="lpstr">
      <vt:lpstr>ADLaM Display</vt:lpstr>
      <vt:lpstr>Amasis MT Pro Black</vt:lpstr>
      <vt:lpstr>Amasis MT Pro Medium</vt:lpstr>
      <vt:lpstr>Aptos</vt:lpstr>
      <vt:lpstr>Arial</vt:lpstr>
      <vt:lpstr>Calibri</vt:lpstr>
      <vt:lpstr>Calibri Light</vt:lpstr>
      <vt:lpstr>Century Gothic</vt:lpstr>
      <vt:lpstr>Corbel</vt:lpstr>
      <vt:lpstr>helvetica</vt:lpstr>
      <vt:lpstr>Open Sans</vt:lpstr>
      <vt:lpstr>Roboto</vt:lpstr>
      <vt:lpstr>Segoe UI</vt:lpstr>
      <vt:lpstr>Segoe UI Semibold</vt:lpstr>
      <vt:lpstr>Tahoma</vt:lpstr>
      <vt:lpstr>Tw Cen MT</vt:lpstr>
      <vt:lpstr>Tw Cen MT Condensed</vt:lpstr>
      <vt:lpstr>Wingdings 2</vt:lpstr>
      <vt:lpstr>Wingdings 3</vt:lpstr>
      <vt:lpstr>3_Office Theme</vt:lpstr>
      <vt:lpstr>4_Office Theme</vt:lpstr>
      <vt:lpstr>2_Office Theme</vt:lpstr>
      <vt:lpstr>5_Office Theme</vt:lpstr>
      <vt:lpstr>6_Office Theme</vt:lpstr>
      <vt:lpstr>7_Office Theme</vt:lpstr>
      <vt:lpstr>8_Office Theme</vt:lpstr>
      <vt:lpstr>9_Office Theme</vt:lpstr>
      <vt:lpstr>1_Office Theme</vt:lpstr>
      <vt:lpstr>10_Office Theme</vt:lpstr>
      <vt:lpstr>11_Office Theme</vt:lpstr>
      <vt:lpstr>12_Office Theme</vt:lpstr>
      <vt:lpstr>13_Office Theme</vt:lpstr>
      <vt:lpstr>14_Office Theme</vt:lpstr>
      <vt:lpstr>15_Office Theme</vt:lpstr>
      <vt:lpstr>16_Office Theme</vt:lpstr>
      <vt:lpstr>Quotable</vt:lpstr>
      <vt:lpstr>Integral</vt:lpstr>
      <vt:lpstr>Purposeful activity for SUD recovery</vt:lpstr>
      <vt:lpstr>PowerPoint Presentation</vt:lpstr>
      <vt:lpstr>Training objectives</vt:lpstr>
      <vt:lpstr>SAMHSA   </vt:lpstr>
      <vt:lpstr>Top Ranked Priorities/Trends</vt:lpstr>
      <vt:lpstr>PowerPoint Presentation</vt:lpstr>
      <vt:lpstr>PowerPoint Presentation</vt:lpstr>
      <vt:lpstr>Principles of Recovery </vt:lpstr>
      <vt:lpstr>What does work mean to you? </vt:lpstr>
      <vt:lpstr>PowerPoint Presentation</vt:lpstr>
      <vt:lpstr>Recovery capital-RC</vt:lpstr>
      <vt:lpstr>Recovery Capital</vt:lpstr>
      <vt:lpstr>Recovery capital</vt:lpstr>
      <vt:lpstr>Recovery capital</vt:lpstr>
      <vt:lpstr>Barriers to Care</vt:lpstr>
      <vt:lpstr>Barriers to Employment</vt:lpstr>
      <vt:lpstr>Research Findings on                  Barriers to Service Engagement</vt:lpstr>
      <vt:lpstr>Increasing recovery capital</vt:lpstr>
      <vt:lpstr>Recovery-oriented systems of care(ROSC)   </vt:lpstr>
      <vt:lpstr>Examples of Recovery Capital</vt:lpstr>
      <vt:lpstr>Why are relationships important?</vt:lpstr>
      <vt:lpstr>PowerPoint Presentation</vt:lpstr>
      <vt:lpstr>Recovery goal setting</vt:lpstr>
      <vt:lpstr>The benefits of setting goals in recovery include: </vt:lpstr>
      <vt:lpstr>Current life priorities by abstinence duration stage</vt:lpstr>
      <vt:lpstr>Evidence based practice of supported employment</vt:lpstr>
      <vt:lpstr>Promising Practices of        Research on SUD &amp; IPS   </vt:lpstr>
      <vt:lpstr>Essential Features of Evidence Based Practices: IPS &amp; COD/ACT to provide stabilizing services in the  community  </vt:lpstr>
      <vt:lpstr>Benefits of Employment   </vt:lpstr>
      <vt:lpstr> Economic Self-Sufficiency</vt:lpstr>
      <vt:lpstr>Harm reduction</vt:lpstr>
      <vt:lpstr>Harm reduction orientation</vt:lpstr>
      <vt:lpstr>Harm reduction</vt:lpstr>
      <vt:lpstr>PowerPoint Presentation</vt:lpstr>
      <vt:lpstr>PowerPoint Presentation</vt:lpstr>
    </vt:vector>
  </TitlesOfParts>
  <Company>WA State Health Care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Grigg, Brenda E (HCA)</dc:creator>
  <cp:lastModifiedBy>Miller, Dawn K. (HCA)</cp:lastModifiedBy>
  <cp:revision>109</cp:revision>
  <dcterms:created xsi:type="dcterms:W3CDTF">2018-03-14T18:03:33Z</dcterms:created>
  <dcterms:modified xsi:type="dcterms:W3CDTF">2024-10-14T15:00:15Z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2023-02-08T15:49:40Z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8fbc144f-9c98-489e-8ca0-dba57972fcd7</vt:lpwstr>
  </property>
  <property fmtid="{D5CDD505-2E9C-101B-9397-08002B2CF9AE}" pid="8" name="MSIP_Label_1520fa42-cf58-4c22-8b93-58cf1d3bd1cb_ContentBits">
    <vt:lpwstr>0</vt:lpwstr>
  </property>
</Properties>
</file>