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704" r:id="rId6"/>
  </p:sldMasterIdLst>
  <p:notesMasterIdLst>
    <p:notesMasterId r:id="rId42"/>
  </p:notesMasterIdLst>
  <p:handoutMasterIdLst>
    <p:handoutMasterId r:id="rId43"/>
  </p:handoutMasterIdLst>
  <p:sldIdLst>
    <p:sldId id="718" r:id="rId7"/>
    <p:sldId id="710" r:id="rId8"/>
    <p:sldId id="714" r:id="rId9"/>
    <p:sldId id="712" r:id="rId10"/>
    <p:sldId id="713" r:id="rId11"/>
    <p:sldId id="708" r:id="rId12"/>
    <p:sldId id="707" r:id="rId13"/>
    <p:sldId id="727" r:id="rId14"/>
    <p:sldId id="725" r:id="rId15"/>
    <p:sldId id="716" r:id="rId16"/>
    <p:sldId id="697" r:id="rId17"/>
    <p:sldId id="320" r:id="rId18"/>
    <p:sldId id="721" r:id="rId19"/>
    <p:sldId id="715" r:id="rId20"/>
    <p:sldId id="688" r:id="rId21"/>
    <p:sldId id="260" r:id="rId22"/>
    <p:sldId id="303" r:id="rId23"/>
    <p:sldId id="704" r:id="rId24"/>
    <p:sldId id="705" r:id="rId25"/>
    <p:sldId id="261" r:id="rId26"/>
    <p:sldId id="706" r:id="rId27"/>
    <p:sldId id="689" r:id="rId28"/>
    <p:sldId id="700" r:id="rId29"/>
    <p:sldId id="699" r:id="rId30"/>
    <p:sldId id="304" r:id="rId31"/>
    <p:sldId id="691" r:id="rId32"/>
    <p:sldId id="313" r:id="rId33"/>
    <p:sldId id="719" r:id="rId34"/>
    <p:sldId id="698" r:id="rId35"/>
    <p:sldId id="305" r:id="rId36"/>
    <p:sldId id="683" r:id="rId37"/>
    <p:sldId id="703" r:id="rId38"/>
    <p:sldId id="724" r:id="rId39"/>
    <p:sldId id="551" r:id="rId40"/>
    <p:sldId id="308" r:id="rId4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yan Hartzler" initials="BH" lastIdx="15" clrIdx="0">
    <p:extLst>
      <p:ext uri="{19B8F6BF-5375-455C-9EA6-DF929625EA0E}">
        <p15:presenceInfo xmlns:p15="http://schemas.microsoft.com/office/powerpoint/2012/main" userId="S-1-5-21-602162358-562591055-1417001333-13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B87E"/>
    <a:srgbClr val="6600FF"/>
    <a:srgbClr val="70A8DA"/>
    <a:srgbClr val="497399"/>
    <a:srgbClr val="FDFDFD"/>
    <a:srgbClr val="FFFFFF"/>
    <a:srgbClr val="7E9DC0"/>
    <a:srgbClr val="D2DEEF"/>
    <a:srgbClr val="EAEFF7"/>
    <a:srgbClr val="B797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844" autoAdjust="0"/>
    <p:restoredTop sz="79592" autoAdjust="0"/>
  </p:normalViewPr>
  <p:slideViewPr>
    <p:cSldViewPr snapToGrid="0">
      <p:cViewPr varScale="1">
        <p:scale>
          <a:sx n="128" d="100"/>
          <a:sy n="128" d="100"/>
        </p:scale>
        <p:origin x="2472" y="176"/>
      </p:cViewPr>
      <p:guideLst/>
    </p:cSldViewPr>
  </p:slideViewPr>
  <p:notesTextViewPr>
    <p:cViewPr>
      <p:scale>
        <a:sx n="1" d="1"/>
        <a:sy n="1" d="1"/>
      </p:scale>
      <p:origin x="0" y="0"/>
    </p:cViewPr>
  </p:notesTextViewPr>
  <p:sorterViewPr>
    <p:cViewPr varScale="1">
      <p:scale>
        <a:sx n="1" d="1"/>
        <a:sy n="1" d="1"/>
      </p:scale>
      <p:origin x="0" y="-9452"/>
    </p:cViewPr>
  </p:sorterViewPr>
  <p:notesViewPr>
    <p:cSldViewPr snapToGrid="0">
      <p:cViewPr varScale="1">
        <p:scale>
          <a:sx n="54" d="100"/>
          <a:sy n="54" d="100"/>
        </p:scale>
        <p:origin x="2588" y="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3784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9" y="3"/>
            <a:ext cx="3037840" cy="466725"/>
          </a:xfrm>
          <a:prstGeom prst="rect">
            <a:avLst/>
          </a:prstGeom>
        </p:spPr>
        <p:txBody>
          <a:bodyPr vert="horz" lIns="91440" tIns="45720" rIns="91440" bIns="45720" rtlCol="0"/>
          <a:lstStyle>
            <a:lvl1pPr algn="r">
              <a:defRPr sz="1200"/>
            </a:lvl1pPr>
          </a:lstStyle>
          <a:p>
            <a:fld id="{BC4BB9EB-64E8-4243-ACD5-264D83B37479}" type="datetimeFigureOut">
              <a:rPr lang="en-US" smtClean="0"/>
              <a:t>10/2/24</a:t>
            </a:fld>
            <a:endParaRPr lang="en-US"/>
          </a:p>
        </p:txBody>
      </p:sp>
      <p:sp>
        <p:nvSpPr>
          <p:cNvPr id="4" name="Footer Placeholder 3"/>
          <p:cNvSpPr>
            <a:spLocks noGrp="1"/>
          </p:cNvSpPr>
          <p:nvPr>
            <p:ph type="ftr" sz="quarter" idx="2"/>
          </p:nvPr>
        </p:nvSpPr>
        <p:spPr>
          <a:xfrm>
            <a:off x="1" y="8829678"/>
            <a:ext cx="3037840"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678"/>
            <a:ext cx="3037840" cy="466725"/>
          </a:xfrm>
          <a:prstGeom prst="rect">
            <a:avLst/>
          </a:prstGeom>
        </p:spPr>
        <p:txBody>
          <a:bodyPr vert="horz" lIns="91440" tIns="45720" rIns="91440" bIns="45720" rtlCol="0" anchor="b"/>
          <a:lstStyle>
            <a:lvl1pPr algn="r">
              <a:defRPr sz="1200"/>
            </a:lvl1pPr>
          </a:lstStyle>
          <a:p>
            <a:fld id="{A9A8D09A-DF61-4F3E-B677-4026471B490E}" type="slidenum">
              <a:rPr lang="en-US" smtClean="0"/>
              <a:t>‹#›</a:t>
            </a:fld>
            <a:endParaRPr lang="en-US"/>
          </a:p>
        </p:txBody>
      </p:sp>
    </p:spTree>
    <p:extLst>
      <p:ext uri="{BB962C8B-B14F-4D97-AF65-F5344CB8AC3E}">
        <p14:creationId xmlns:p14="http://schemas.microsoft.com/office/powerpoint/2010/main" val="20522534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77" tIns="46589" rIns="93177" bIns="46589" rtlCol="0"/>
          <a:lstStyle>
            <a:lvl1pPr algn="r">
              <a:defRPr sz="1200"/>
            </a:lvl1pPr>
          </a:lstStyle>
          <a:p>
            <a:fld id="{8F2FDE97-5CFF-4CDE-9237-DBEB9BFE44F3}" type="datetimeFigureOut">
              <a:rPr lang="en-US" smtClean="0"/>
              <a:t>10/2/24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71"/>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71"/>
            <a:ext cx="3037840" cy="466433"/>
          </a:xfrm>
          <a:prstGeom prst="rect">
            <a:avLst/>
          </a:prstGeom>
        </p:spPr>
        <p:txBody>
          <a:bodyPr vert="horz" lIns="93177" tIns="46589" rIns="93177" bIns="46589" rtlCol="0" anchor="b"/>
          <a:lstStyle>
            <a:lvl1pPr algn="r">
              <a:defRPr sz="1200"/>
            </a:lvl1pPr>
          </a:lstStyle>
          <a:p>
            <a:fld id="{19830028-F795-42CC-97FF-657BA1BDD48D}" type="slidenum">
              <a:rPr lang="en-US" smtClean="0"/>
              <a:t>‹#›</a:t>
            </a:fld>
            <a:endParaRPr lang="en-US"/>
          </a:p>
        </p:txBody>
      </p:sp>
    </p:spTree>
    <p:extLst>
      <p:ext uri="{BB962C8B-B14F-4D97-AF65-F5344CB8AC3E}">
        <p14:creationId xmlns:p14="http://schemas.microsoft.com/office/powerpoint/2010/main" val="1237546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much the same way  that we’re constantly adapting in our efforts to be more culturally responsive – and as part of the ongoing learning that must happen with cultural humility– I think of ways we can all be conscious of differently abled people.  For instance, the language board we just saw from New York is very helpful for someone whose first language may not be English. What is a person walks in the clinic and their main language is sign? Perhaps we’d need to think about adding signage that speaks to how deaf interpretation is available.</a:t>
            </a:r>
          </a:p>
        </p:txBody>
      </p:sp>
      <p:sp>
        <p:nvSpPr>
          <p:cNvPr id="4" name="Slide Number Placeholder 3"/>
          <p:cNvSpPr>
            <a:spLocks noGrp="1"/>
          </p:cNvSpPr>
          <p:nvPr>
            <p:ph type="sldNum" sz="quarter" idx="5"/>
          </p:nvPr>
        </p:nvSpPr>
        <p:spPr/>
        <p:txBody>
          <a:bodyPr/>
          <a:lstStyle/>
          <a:p>
            <a:fld id="{19830028-F795-42CC-97FF-657BA1BDD48D}" type="slidenum">
              <a:rPr lang="en-US" smtClean="0"/>
              <a:t>3</a:t>
            </a:fld>
            <a:endParaRPr lang="en-US"/>
          </a:p>
        </p:txBody>
      </p:sp>
    </p:spTree>
    <p:extLst>
      <p:ext uri="{BB962C8B-B14F-4D97-AF65-F5344CB8AC3E}">
        <p14:creationId xmlns:p14="http://schemas.microsoft.com/office/powerpoint/2010/main" val="3219264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0028-F795-42CC-97FF-657BA1BDD48D}" type="slidenum">
              <a:rPr lang="en-US" smtClean="0"/>
              <a:t>24</a:t>
            </a:fld>
            <a:endParaRPr lang="en-US"/>
          </a:p>
        </p:txBody>
      </p:sp>
    </p:spTree>
    <p:extLst>
      <p:ext uri="{BB962C8B-B14F-4D97-AF65-F5344CB8AC3E}">
        <p14:creationId xmlns:p14="http://schemas.microsoft.com/office/powerpoint/2010/main" val="4262331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7800" y="1143000"/>
            <a:ext cx="4114800" cy="3086100"/>
          </a:xfrm>
        </p:spPr>
      </p:sp>
      <p:sp>
        <p:nvSpPr>
          <p:cNvPr id="3" name="Notes Placeholder 2"/>
          <p:cNvSpPr>
            <a:spLocks noGrp="1"/>
          </p:cNvSpPr>
          <p:nvPr>
            <p:ph type="body" idx="1"/>
          </p:nvPr>
        </p:nvSpPr>
        <p:spPr/>
        <p:txBody>
          <a:bodyPr/>
          <a:lstStyle/>
          <a:p>
            <a:pPr marL="228600" lvl="0" indent="-228600" algn="l" rtl="0">
              <a:lnSpc>
                <a:spcPct val="100000"/>
              </a:lnSpc>
              <a:spcBef>
                <a:spcPts val="0"/>
              </a:spcBef>
              <a:spcAft>
                <a:spcPts val="0"/>
              </a:spcAft>
              <a:buClr>
                <a:schemeClr val="dk1"/>
              </a:buClr>
              <a:buSzPts val="1100"/>
              <a:buFont typeface="Calibri"/>
              <a:buAutoNum type="arabicPeriod" startAt="12"/>
            </a:pPr>
            <a:r>
              <a:rPr lang="en-US" sz="1200" dirty="0"/>
              <a:t>Conduct regular assessments of community health assets and needs and use the results to plan and implement services that respond to the cultural and linguistic diversity of populations in the service area. </a:t>
            </a:r>
            <a:r>
              <a:rPr lang="en-US" sz="1200" dirty="0">
                <a:solidFill>
                  <a:srgbClr val="2F5496"/>
                </a:solidFill>
              </a:rPr>
              <a:t>Demographic changes in communities tend to occur every 3-4 years. Consider a periodic/annual review or conduct measures of current community issues to keep agency informed and staff trained and equipped to address presenting concerns.  (an innovative example of doing asset assessments is used when the ROSC approach is used.)</a:t>
            </a:r>
            <a:endParaRPr lang="en-US" dirty="0"/>
          </a:p>
          <a:p>
            <a:pPr marL="228600" lvl="0" indent="-228600" algn="l" rtl="0">
              <a:lnSpc>
                <a:spcPct val="100000"/>
              </a:lnSpc>
              <a:spcBef>
                <a:spcPts val="600"/>
              </a:spcBef>
              <a:spcAft>
                <a:spcPts val="0"/>
              </a:spcAft>
              <a:buClr>
                <a:schemeClr val="dk1"/>
              </a:buClr>
              <a:buSzPts val="1100"/>
              <a:buFont typeface="Calibri"/>
              <a:buAutoNum type="arabicPeriod" startAt="12"/>
            </a:pPr>
            <a:r>
              <a:rPr lang="en-US" sz="1200" dirty="0"/>
              <a:t>Partner with the community to design, implement, and evaluate policies, practices, and services to ensure cultural and linguistic appropriateness. </a:t>
            </a:r>
            <a:r>
              <a:rPr lang="en-US" sz="1200" dirty="0">
                <a:solidFill>
                  <a:srgbClr val="2F5496"/>
                </a:solidFill>
              </a:rPr>
              <a:t>The community is your most precious resource and are experts at what they need, making their input invaluable and necessary for any potential organizational changes. Agencies build credibility </a:t>
            </a:r>
            <a:r>
              <a:rPr lang="en-US" sz="1200" dirty="0">
                <a:solidFill>
                  <a:srgbClr val="2F5496"/>
                </a:solidFill>
                <a:highlight>
                  <a:srgbClr val="FFFF00"/>
                </a:highlight>
              </a:rPr>
              <a:t>when they do effective</a:t>
            </a:r>
            <a:r>
              <a:rPr lang="en-US" sz="1200" dirty="0">
                <a:solidFill>
                  <a:srgbClr val="2F5496"/>
                </a:solidFill>
              </a:rPr>
              <a:t> outreach and recruit community members to participate in advocacy committee meetings.</a:t>
            </a:r>
            <a:endParaRPr lang="en-US" sz="1200"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2A6E1BB-10E7-EE4F-A74D-7D0D33D436B4}" type="slidenum">
              <a:rPr lang="en-US" smtClean="0"/>
              <a:t>25</a:t>
            </a:fld>
            <a:endParaRPr lang="en-US"/>
          </a:p>
        </p:txBody>
      </p:sp>
    </p:spTree>
    <p:extLst>
      <p:ext uri="{BB962C8B-B14F-4D97-AF65-F5344CB8AC3E}">
        <p14:creationId xmlns:p14="http://schemas.microsoft.com/office/powerpoint/2010/main" val="3795476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2CAAE39-A595-47F6-B626-4265282AC32E}" type="slidenum">
              <a:rPr lang="en-US" smtClean="0"/>
              <a:pPr>
                <a:defRPr/>
              </a:pPr>
              <a:t>27</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7800" y="1143000"/>
            <a:ext cx="4114800" cy="3086100"/>
          </a:xfrm>
        </p:spPr>
      </p:sp>
      <p:sp>
        <p:nvSpPr>
          <p:cNvPr id="3" name="Notes Placeholder 2"/>
          <p:cNvSpPr>
            <a:spLocks noGrp="1"/>
          </p:cNvSpPr>
          <p:nvPr>
            <p:ph type="body" idx="1"/>
          </p:nvPr>
        </p:nvSpPr>
        <p:spPr/>
        <p:txBody>
          <a:bodyPr/>
          <a:lstStyle/>
          <a:p>
            <a:pPr marL="228600" lvl="0" indent="-228600" algn="l" rtl="0">
              <a:lnSpc>
                <a:spcPct val="100000"/>
              </a:lnSpc>
              <a:spcBef>
                <a:spcPts val="0"/>
              </a:spcBef>
              <a:spcAft>
                <a:spcPts val="0"/>
              </a:spcAft>
              <a:buClr>
                <a:schemeClr val="dk1"/>
              </a:buClr>
              <a:buSzPts val="1100"/>
              <a:buFont typeface="Calibri"/>
              <a:buAutoNum type="arabicPeriod" startAt="14"/>
            </a:pPr>
            <a:r>
              <a:rPr lang="en-US" sz="1200" dirty="0"/>
              <a:t>Create conflict and grievance resolution processes that are culturally and linguistically appropriate to identify, prevent, and resolve conflicts or complaints. </a:t>
            </a:r>
            <a:r>
              <a:rPr lang="en-US" sz="1200" dirty="0">
                <a:solidFill>
                  <a:srgbClr val="2F5496"/>
                </a:solidFill>
              </a:rPr>
              <a:t>Organizations should maintain protocols or processes by which consumers can address culturally based grievances, and organizations can confidentially process and address the concerns, and review current organizational and staff protocols to revise and align with culturally appropriate practices. </a:t>
            </a:r>
            <a:br>
              <a:rPr lang="en-US" sz="1200" dirty="0">
                <a:solidFill>
                  <a:srgbClr val="2F5496"/>
                </a:solidFill>
              </a:rPr>
            </a:br>
            <a:endParaRPr lang="en-US" dirty="0"/>
          </a:p>
          <a:p>
            <a:pPr marL="228600" lvl="0" indent="-228600" algn="l" rtl="0">
              <a:lnSpc>
                <a:spcPct val="100000"/>
              </a:lnSpc>
              <a:spcBef>
                <a:spcPts val="600"/>
              </a:spcBef>
              <a:spcAft>
                <a:spcPts val="0"/>
              </a:spcAft>
              <a:buClr>
                <a:schemeClr val="dk1"/>
              </a:buClr>
              <a:buSzPts val="1100"/>
              <a:buFont typeface="Calibri"/>
              <a:buAutoNum type="arabicPeriod" startAt="14"/>
            </a:pPr>
            <a:r>
              <a:rPr lang="en-US" sz="1200" dirty="0"/>
              <a:t>Communicate the organization’s progress in implementing and sustaining CLAS to all stakeholders, constituents, and the general public. </a:t>
            </a:r>
            <a:r>
              <a:rPr lang="en-US" sz="1200" dirty="0">
                <a:solidFill>
                  <a:srgbClr val="2F5496"/>
                </a:solidFill>
              </a:rPr>
              <a:t>For organizations that have committed to the implementation of the CLAS standards, conduct periodic review of progress reports.</a:t>
            </a:r>
            <a:endParaRPr lang="en-US" sz="1200"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2A6E1BB-10E7-EE4F-A74D-7D0D33D436B4}" type="slidenum">
              <a:rPr lang="en-US" smtClean="0"/>
              <a:t>30</a:t>
            </a:fld>
            <a:endParaRPr lang="en-US"/>
          </a:p>
        </p:txBody>
      </p:sp>
    </p:spTree>
    <p:extLst>
      <p:ext uri="{BB962C8B-B14F-4D97-AF65-F5344CB8AC3E}">
        <p14:creationId xmlns:p14="http://schemas.microsoft.com/office/powerpoint/2010/main" val="2607026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an easy process. You can set up grievance procedures galore but it may not be so easy to ensure accountability.  Rounding techniques can be used to revisit and have open dialogue (share reference).  Also share photo of UW effort…..</a:t>
            </a:r>
          </a:p>
        </p:txBody>
      </p:sp>
      <p:sp>
        <p:nvSpPr>
          <p:cNvPr id="4" name="Slide Number Placeholder 3"/>
          <p:cNvSpPr>
            <a:spLocks noGrp="1"/>
          </p:cNvSpPr>
          <p:nvPr>
            <p:ph type="sldNum" sz="quarter" idx="5"/>
          </p:nvPr>
        </p:nvSpPr>
        <p:spPr/>
        <p:txBody>
          <a:bodyPr/>
          <a:lstStyle/>
          <a:p>
            <a:fld id="{19830028-F795-42CC-97FF-657BA1BDD48D}" type="slidenum">
              <a:rPr lang="en-US" smtClean="0"/>
              <a:t>31</a:t>
            </a:fld>
            <a:endParaRPr lang="en-US"/>
          </a:p>
        </p:txBody>
      </p:sp>
    </p:spTree>
    <p:extLst>
      <p:ext uri="{BB962C8B-B14F-4D97-AF65-F5344CB8AC3E}">
        <p14:creationId xmlns:p14="http://schemas.microsoft.com/office/powerpoint/2010/main" val="911290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an easy process. You can set up grievance procedures galore but it may not be so easy to ensure accountability.  Rounding techniques can be used to revisit and have open dialogue (share reference).  Also share photo of UW effort…..</a:t>
            </a:r>
          </a:p>
        </p:txBody>
      </p:sp>
      <p:sp>
        <p:nvSpPr>
          <p:cNvPr id="4" name="Slide Number Placeholder 3"/>
          <p:cNvSpPr>
            <a:spLocks noGrp="1"/>
          </p:cNvSpPr>
          <p:nvPr>
            <p:ph type="sldNum" sz="quarter" idx="5"/>
          </p:nvPr>
        </p:nvSpPr>
        <p:spPr/>
        <p:txBody>
          <a:bodyPr/>
          <a:lstStyle/>
          <a:p>
            <a:fld id="{19830028-F795-42CC-97FF-657BA1BDD48D}" type="slidenum">
              <a:rPr lang="en-US" smtClean="0"/>
              <a:t>32</a:t>
            </a:fld>
            <a:endParaRPr lang="en-US"/>
          </a:p>
        </p:txBody>
      </p:sp>
    </p:spTree>
    <p:extLst>
      <p:ext uri="{BB962C8B-B14F-4D97-AF65-F5344CB8AC3E}">
        <p14:creationId xmlns:p14="http://schemas.microsoft.com/office/powerpoint/2010/main" val="3276159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78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A6E1BB-10E7-EE4F-A74D-7D0D33D436B4}" type="slidenum">
              <a:rPr lang="en-US" smtClean="0"/>
              <a:t>35</a:t>
            </a:fld>
            <a:endParaRPr lang="en-US"/>
          </a:p>
        </p:txBody>
      </p:sp>
    </p:spTree>
    <p:extLst>
      <p:ext uri="{BB962C8B-B14F-4D97-AF65-F5344CB8AC3E}">
        <p14:creationId xmlns:p14="http://schemas.microsoft.com/office/powerpoint/2010/main" val="2987873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0028-F795-42CC-97FF-657BA1BDD4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974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much the same way  that we’re constantly adapting in our efforts to be more culturally responsive – and as part of the ongoing learning that must happen with cultural humility– I think of ways we can all be conscious of differently abled people.  For instance, the language board we just saw from New York is very helpful for someone whose first language may not be English. What if a person walks in the clinic and their main language is sign? Perhaps we’d need to think about adding signage that speaks to how deaf interpretation is available. Or maybe their first language is </a:t>
            </a:r>
            <a:r>
              <a:rPr lang="en-US" b="0" i="0" dirty="0">
                <a:solidFill>
                  <a:srgbClr val="4D5156"/>
                </a:solidFill>
                <a:effectLst/>
                <a:highlight>
                  <a:srgbClr val="FFFFFF"/>
                </a:highlight>
                <a:latin typeface="Roboto" panose="02000000000000000000" pitchFamily="2" charset="0"/>
              </a:rPr>
              <a:t>Lushootseed and even though they are conversant in English, as an elder perhaps they would prefer to just point to how they are feeling.</a:t>
            </a:r>
            <a:endParaRPr lang="en-US" dirty="0"/>
          </a:p>
        </p:txBody>
      </p:sp>
      <p:sp>
        <p:nvSpPr>
          <p:cNvPr id="4" name="Slide Number Placeholder 3"/>
          <p:cNvSpPr>
            <a:spLocks noGrp="1"/>
          </p:cNvSpPr>
          <p:nvPr>
            <p:ph type="sldNum" sz="quarter" idx="5"/>
          </p:nvPr>
        </p:nvSpPr>
        <p:spPr/>
        <p:txBody>
          <a:bodyPr/>
          <a:lstStyle/>
          <a:p>
            <a:fld id="{19830028-F795-42CC-97FF-657BA1BDD48D}" type="slidenum">
              <a:rPr lang="en-US" smtClean="0"/>
              <a:t>15</a:t>
            </a:fld>
            <a:endParaRPr lang="en-US"/>
          </a:p>
        </p:txBody>
      </p:sp>
    </p:spTree>
    <p:extLst>
      <p:ext uri="{BB962C8B-B14F-4D97-AF65-F5344CB8AC3E}">
        <p14:creationId xmlns:p14="http://schemas.microsoft.com/office/powerpoint/2010/main" val="3219264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0028-F795-42CC-97FF-657BA1BDD4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51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7800" y="1143000"/>
            <a:ext cx="4114800" cy="3086100"/>
          </a:xfrm>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050"/>
              <a:buFont typeface="+mj-lt"/>
              <a:buNone/>
            </a:pPr>
            <a:r>
              <a:rPr lang="en-US" sz="1200" dirty="0"/>
              <a:t>When considering any type of change or integration of new programs, protocols or organizational enhancements, it is imperative that measure and processes are identified for monitoring implementation strategies and opportunities to adapt along the way.  THIS IS AN ONGOING PROCESS. Not a ONCE AND DONE kind of thing. (CONNECTS TO NIATX in that you will want to know the baseline and consider what you are wanting to measure right?</a:t>
            </a:r>
          </a:p>
          <a:p>
            <a:pPr marL="228600" marR="0" lvl="0" indent="-228600" algn="l" rtl="0">
              <a:spcBef>
                <a:spcPts val="0"/>
              </a:spcBef>
              <a:spcAft>
                <a:spcPts val="0"/>
              </a:spcAft>
              <a:buClr>
                <a:schemeClr val="dk1"/>
              </a:buClr>
              <a:buSzPts val="1050"/>
              <a:buFont typeface="Calibri"/>
              <a:buAutoNum type="arabicPeriod" startAt="9"/>
            </a:pPr>
            <a:r>
              <a:rPr lang="en-US" sz="1200" dirty="0"/>
              <a:t>Establish culturally and linguistically appropriate goals, policies, and management accountability, and infuse them throughout the organization’s planning and operations.  </a:t>
            </a:r>
            <a:r>
              <a:rPr lang="en-US" sz="1200" dirty="0">
                <a:solidFill>
                  <a:srgbClr val="1E4E79"/>
                </a:solidFill>
              </a:rPr>
              <a:t>Ensure that organizations review their policies, procedural protocols and manuals, and identify means or personnel responsible for reviewing and updating processes to be inclusive of culturally informed and linguistically appropriate standards. Organizations can form in-service committees to review governance policies and protocols on all operations levels to ensure that they are inclusive, culturally and linguistically appropriate</a:t>
            </a:r>
            <a:r>
              <a:rPr lang="en-US" sz="1200" i="1" dirty="0">
                <a:solidFill>
                  <a:srgbClr val="1E4E79"/>
                </a:solidFill>
              </a:rPr>
              <a:t>. i.e., mission statement, hiring practices, annual cultural training for all staff, etc</a:t>
            </a:r>
            <a:r>
              <a:rPr lang="en-US" sz="1200" dirty="0">
                <a:solidFill>
                  <a:srgbClr val="1E4E79"/>
                </a:solidFill>
              </a:rPr>
              <a:t>.  (IN YOUR ORGANIZ. WHO DOES THIS? This could fall to a DEI Committee, or a self-styles group, or some group involving HR) ??</a:t>
            </a:r>
            <a:endParaRPr lang="en-US" sz="1200" dirty="0"/>
          </a:p>
          <a:p>
            <a:pPr marL="228600" marR="0" lvl="0" indent="-228600" algn="l" rtl="0">
              <a:spcBef>
                <a:spcPts val="600"/>
              </a:spcBef>
              <a:spcAft>
                <a:spcPts val="0"/>
              </a:spcAft>
              <a:buClr>
                <a:schemeClr val="dk1"/>
              </a:buClr>
              <a:buSzPts val="1050"/>
              <a:buFont typeface="Calibri"/>
              <a:buAutoNum type="arabicPeriod" startAt="9"/>
            </a:pPr>
            <a:r>
              <a:rPr lang="en-US" sz="1200" dirty="0"/>
              <a:t>Conduct ongoing assessments of the organization’s CLAS-related activities and integrate CLAS-related measures into measurement and continuous quality improvement activities</a:t>
            </a:r>
            <a:r>
              <a:rPr lang="en-US" sz="1200" dirty="0">
                <a:solidFill>
                  <a:srgbClr val="00467F"/>
                </a:solidFill>
              </a:rPr>
              <a:t>.  Evaluation is key to successful implementation and sustainability of steps to build equity in service provision. </a:t>
            </a:r>
            <a:r>
              <a:rPr lang="en-US" sz="1200" dirty="0">
                <a:solidFill>
                  <a:srgbClr val="1E4E79"/>
                </a:solidFill>
              </a:rPr>
              <a:t>Three general levels of evaluation can be used to organize an approach to evaluating successful outcomes of implementation. </a:t>
            </a:r>
            <a:endParaRPr lang="en-US" dirty="0"/>
          </a:p>
          <a:p>
            <a:pPr marL="233363" marR="0" lvl="0" indent="-115888" algn="l" rtl="0">
              <a:spcBef>
                <a:spcPts val="600"/>
              </a:spcBef>
              <a:spcAft>
                <a:spcPts val="0"/>
              </a:spcAft>
              <a:buClr>
                <a:srgbClr val="00467F"/>
              </a:buClr>
              <a:buSzPts val="1050"/>
              <a:buFont typeface="Arial"/>
              <a:buChar char="•"/>
            </a:pPr>
            <a:r>
              <a:rPr lang="en-US" sz="1200" b="1" dirty="0">
                <a:solidFill>
                  <a:srgbClr val="00467F"/>
                </a:solidFill>
              </a:rPr>
              <a:t>Formative evaluation</a:t>
            </a:r>
            <a:r>
              <a:rPr lang="en-US" sz="1200" dirty="0">
                <a:solidFill>
                  <a:srgbClr val="00467F"/>
                </a:solidFill>
              </a:rPr>
              <a:t> involves examining the problem or situation for which a program is being created and projecting the effectiveness of the program components based on the goals and objectives of the program itself.</a:t>
            </a:r>
            <a:endParaRPr lang="en-US" dirty="0"/>
          </a:p>
          <a:p>
            <a:pPr marL="233363" marR="0" lvl="0" indent="-115888" algn="l" rtl="0">
              <a:spcBef>
                <a:spcPts val="600"/>
              </a:spcBef>
              <a:spcAft>
                <a:spcPts val="0"/>
              </a:spcAft>
              <a:buClr>
                <a:srgbClr val="00467F"/>
              </a:buClr>
              <a:buSzPts val="1050"/>
              <a:buFont typeface="Arial"/>
              <a:buChar char="•"/>
            </a:pPr>
            <a:r>
              <a:rPr lang="en-US" sz="1200" b="1" dirty="0">
                <a:solidFill>
                  <a:srgbClr val="00467F"/>
                </a:solidFill>
              </a:rPr>
              <a:t>Process evaluation</a:t>
            </a:r>
            <a:r>
              <a:rPr lang="en-US" sz="1200" dirty="0">
                <a:solidFill>
                  <a:srgbClr val="00467F"/>
                </a:solidFill>
              </a:rPr>
              <a:t> involves examining the situation, events, problems, people and interactions as a program unfolds.  Process evaluation occurs during program development, program implementation and data collection. Process evaluation can be approached in several different manners.  Among the methods for process evaluation include:</a:t>
            </a:r>
            <a:endParaRPr lang="en-US" dirty="0"/>
          </a:p>
          <a:p>
            <a:pPr marL="233363" lvl="0" indent="-115888" algn="l" rtl="0">
              <a:spcBef>
                <a:spcPts val="600"/>
              </a:spcBef>
              <a:spcAft>
                <a:spcPts val="0"/>
              </a:spcAft>
              <a:buClr>
                <a:srgbClr val="00467F"/>
              </a:buClr>
              <a:buSzPts val="1050"/>
              <a:buFont typeface="Arial"/>
              <a:buChar char="•"/>
            </a:pPr>
            <a:r>
              <a:rPr lang="en-US" sz="1200" b="1" dirty="0">
                <a:solidFill>
                  <a:srgbClr val="00467F"/>
                </a:solidFill>
              </a:rPr>
              <a:t>Program evaluation</a:t>
            </a:r>
            <a:r>
              <a:rPr lang="en-US" sz="1200" dirty="0">
                <a:solidFill>
                  <a:srgbClr val="00467F"/>
                </a:solidFill>
              </a:rPr>
              <a:t> is the assessment of the effectiveness of a program.  It examines the impact of an intervention applied at a given location to a specified population</a:t>
            </a:r>
            <a:endParaRPr lang="en-US" sz="1200" dirty="0"/>
          </a:p>
          <a:p>
            <a:pPr marL="228600" marR="0" lvl="0" indent="-228600" algn="l" rtl="0">
              <a:spcBef>
                <a:spcPts val="600"/>
              </a:spcBef>
              <a:spcAft>
                <a:spcPts val="0"/>
              </a:spcAft>
              <a:buClr>
                <a:schemeClr val="dk1"/>
              </a:buClr>
              <a:buSzPts val="1050"/>
              <a:buFont typeface="Calibri"/>
              <a:buAutoNum type="arabicPeriod" startAt="11"/>
            </a:pPr>
            <a:r>
              <a:rPr lang="en-US" sz="1200" dirty="0"/>
              <a:t>Collect and maintain accurate and reliable demographic data to monitor and evaluate the impact of CLAS on health equity and outcomes and to inform service delivery.  </a:t>
            </a:r>
            <a:r>
              <a:rPr lang="en-US" sz="1200" dirty="0">
                <a:solidFill>
                  <a:srgbClr val="00467F"/>
                </a:solidFill>
              </a:rPr>
              <a:t>Consistently gather information regarding community demographics and initiate and assess current linkages to cultural and language appropriate ancillary services.</a:t>
            </a:r>
            <a:endParaRPr lang="en-US" dirty="0"/>
          </a:p>
          <a:p>
            <a:pPr marL="0" lvl="0" indent="0" algn="l" rtl="0">
              <a:spcBef>
                <a:spcPts val="600"/>
              </a:spcBef>
              <a:spcAft>
                <a:spcPts val="0"/>
              </a:spcAft>
              <a:buNone/>
            </a:pPr>
            <a:endParaRPr lang="en-US"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2A6E1BB-10E7-EE4F-A74D-7D0D33D436B4}" type="slidenum">
              <a:rPr lang="en-US" smtClean="0"/>
              <a:t>17</a:t>
            </a:fld>
            <a:endParaRPr lang="en-US"/>
          </a:p>
        </p:txBody>
      </p:sp>
    </p:spTree>
    <p:extLst>
      <p:ext uri="{BB962C8B-B14F-4D97-AF65-F5344CB8AC3E}">
        <p14:creationId xmlns:p14="http://schemas.microsoft.com/office/powerpoint/2010/main" val="3171117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7800" y="1143000"/>
            <a:ext cx="4114800" cy="3086100"/>
          </a:xfrm>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050"/>
              <a:buFont typeface="+mj-lt"/>
              <a:buNone/>
            </a:pPr>
            <a:r>
              <a:rPr lang="en-US" sz="1200" dirty="0"/>
              <a:t>When considering any type of change or integration of new programs, protocols or organizational enhancements, it is imperative that measure and processes are identified for monitoring implementation strategies and opportunities to adapt along the way.  THIS IS AN ONGOING PROCESS. Not a ONCE AND DONE kind of thing. (CONNECTS TO NIATX in that you will want to know the baseline and consider what you are wanting to measure right?</a:t>
            </a:r>
          </a:p>
          <a:p>
            <a:pPr marL="228600" marR="0" lvl="0" indent="-228600" algn="l" rtl="0">
              <a:spcBef>
                <a:spcPts val="0"/>
              </a:spcBef>
              <a:spcAft>
                <a:spcPts val="0"/>
              </a:spcAft>
              <a:buClr>
                <a:schemeClr val="dk1"/>
              </a:buClr>
              <a:buSzPts val="1050"/>
              <a:buFont typeface="Calibri"/>
              <a:buAutoNum type="arabicPeriod" startAt="9"/>
            </a:pPr>
            <a:r>
              <a:rPr lang="en-US" sz="1200" dirty="0"/>
              <a:t>Establish culturally and linguistically appropriate goals, policies, and management accountability, and infuse them throughout the organization’s planning and operations.  </a:t>
            </a:r>
            <a:r>
              <a:rPr lang="en-US" sz="1200" dirty="0">
                <a:solidFill>
                  <a:srgbClr val="1E4E79"/>
                </a:solidFill>
              </a:rPr>
              <a:t>Ensure that organizations review their policies, procedural protocols and manuals, and identify means or personnel responsible for reviewing and updating processes to be inclusive of culturally informed and linguistically appropriate standards. Organizations can form in-service committees to review governance policies and protocols on all operations levels to ensure that they are inclusive, culturally and linguistically appropriate</a:t>
            </a:r>
            <a:r>
              <a:rPr lang="en-US" sz="1200" i="1" dirty="0">
                <a:solidFill>
                  <a:srgbClr val="1E4E79"/>
                </a:solidFill>
              </a:rPr>
              <a:t>. i.e., mission statement, hiring practices, annual cultural training for all staff, etc</a:t>
            </a:r>
            <a:r>
              <a:rPr lang="en-US" sz="1200" dirty="0">
                <a:solidFill>
                  <a:srgbClr val="1E4E79"/>
                </a:solidFill>
              </a:rPr>
              <a:t>.  (IN YOUR ORGANIZ. WHO DOES THIS? This could fall to a DEI Committee, or a self-styles group, or some group involving HR) ??</a:t>
            </a:r>
            <a:endParaRPr lang="en-US" sz="1200" dirty="0"/>
          </a:p>
          <a:p>
            <a:pPr marL="228600" marR="0" lvl="0" indent="-228600" algn="l" rtl="0">
              <a:spcBef>
                <a:spcPts val="600"/>
              </a:spcBef>
              <a:spcAft>
                <a:spcPts val="0"/>
              </a:spcAft>
              <a:buClr>
                <a:schemeClr val="dk1"/>
              </a:buClr>
              <a:buSzPts val="1050"/>
              <a:buFont typeface="Calibri"/>
              <a:buAutoNum type="arabicPeriod" startAt="9"/>
            </a:pPr>
            <a:r>
              <a:rPr lang="en-US" sz="1200" dirty="0"/>
              <a:t>Conduct ongoing assessments of the organization’s CLAS-related activities and integrate CLAS-related measures into measurement and continuous quality improvement activities</a:t>
            </a:r>
            <a:r>
              <a:rPr lang="en-US" sz="1200" dirty="0">
                <a:solidFill>
                  <a:srgbClr val="00467F"/>
                </a:solidFill>
              </a:rPr>
              <a:t>.  Evaluation is key to successful implementation and sustainability of steps to build equity in service provision. </a:t>
            </a:r>
            <a:r>
              <a:rPr lang="en-US" sz="1200" dirty="0">
                <a:solidFill>
                  <a:srgbClr val="1E4E79"/>
                </a:solidFill>
              </a:rPr>
              <a:t>Three general levels of evaluation can be used to organize an approach to evaluating successful outcomes of implementation. </a:t>
            </a:r>
            <a:endParaRPr lang="en-US" dirty="0"/>
          </a:p>
          <a:p>
            <a:pPr marL="233363" marR="0" lvl="0" indent="-115888" algn="l" rtl="0">
              <a:spcBef>
                <a:spcPts val="600"/>
              </a:spcBef>
              <a:spcAft>
                <a:spcPts val="0"/>
              </a:spcAft>
              <a:buClr>
                <a:srgbClr val="00467F"/>
              </a:buClr>
              <a:buSzPts val="1050"/>
              <a:buFont typeface="Arial"/>
              <a:buChar char="•"/>
            </a:pPr>
            <a:r>
              <a:rPr lang="en-US" sz="1200" b="1" dirty="0">
                <a:solidFill>
                  <a:srgbClr val="00467F"/>
                </a:solidFill>
              </a:rPr>
              <a:t>Formative evaluation</a:t>
            </a:r>
            <a:r>
              <a:rPr lang="en-US" sz="1200" dirty="0">
                <a:solidFill>
                  <a:srgbClr val="00467F"/>
                </a:solidFill>
              </a:rPr>
              <a:t> involves examining the problem or situation for which a program is being created and projecting the effectiveness of the program components based on the goals and objectives of the program itself.</a:t>
            </a:r>
            <a:endParaRPr lang="en-US" dirty="0"/>
          </a:p>
          <a:p>
            <a:pPr marL="233363" marR="0" lvl="0" indent="-115888" algn="l" rtl="0">
              <a:spcBef>
                <a:spcPts val="600"/>
              </a:spcBef>
              <a:spcAft>
                <a:spcPts val="0"/>
              </a:spcAft>
              <a:buClr>
                <a:srgbClr val="00467F"/>
              </a:buClr>
              <a:buSzPts val="1050"/>
              <a:buFont typeface="Arial"/>
              <a:buChar char="•"/>
            </a:pPr>
            <a:r>
              <a:rPr lang="en-US" sz="1200" b="1" dirty="0">
                <a:solidFill>
                  <a:srgbClr val="00467F"/>
                </a:solidFill>
              </a:rPr>
              <a:t>Process evaluation</a:t>
            </a:r>
            <a:r>
              <a:rPr lang="en-US" sz="1200" dirty="0">
                <a:solidFill>
                  <a:srgbClr val="00467F"/>
                </a:solidFill>
              </a:rPr>
              <a:t> involves examining the situation, events, problems, people and interactions as a program unfolds.  Process evaluation occurs during program development, program implementation and data collection. Process evaluation can be approached in several different manners.  Among the methods for process evaluation include:</a:t>
            </a:r>
            <a:endParaRPr lang="en-US" dirty="0"/>
          </a:p>
          <a:p>
            <a:pPr marL="233363" lvl="0" indent="-115888" algn="l" rtl="0">
              <a:spcBef>
                <a:spcPts val="600"/>
              </a:spcBef>
              <a:spcAft>
                <a:spcPts val="0"/>
              </a:spcAft>
              <a:buClr>
                <a:srgbClr val="00467F"/>
              </a:buClr>
              <a:buSzPts val="1050"/>
              <a:buFont typeface="Arial"/>
              <a:buChar char="•"/>
            </a:pPr>
            <a:r>
              <a:rPr lang="en-US" sz="1200" b="1" dirty="0">
                <a:solidFill>
                  <a:srgbClr val="00467F"/>
                </a:solidFill>
              </a:rPr>
              <a:t>Program evaluation</a:t>
            </a:r>
            <a:r>
              <a:rPr lang="en-US" sz="1200" dirty="0">
                <a:solidFill>
                  <a:srgbClr val="00467F"/>
                </a:solidFill>
              </a:rPr>
              <a:t> is the assessment of the effectiveness of a program.  It examines the impact of an intervention applied at a given location to a specified population</a:t>
            </a:r>
            <a:endParaRPr lang="en-US" sz="1200" dirty="0"/>
          </a:p>
          <a:p>
            <a:pPr marL="228600" marR="0" lvl="0" indent="-228600" algn="l" rtl="0">
              <a:spcBef>
                <a:spcPts val="600"/>
              </a:spcBef>
              <a:spcAft>
                <a:spcPts val="0"/>
              </a:spcAft>
              <a:buClr>
                <a:schemeClr val="dk1"/>
              </a:buClr>
              <a:buSzPts val="1050"/>
              <a:buFont typeface="Calibri"/>
              <a:buAutoNum type="arabicPeriod" startAt="11"/>
            </a:pPr>
            <a:r>
              <a:rPr lang="en-US" sz="1200" dirty="0"/>
              <a:t>Collect and maintain accurate and reliable demographic data to monitor and evaluate the impact of CLAS on health equity and outcomes and to inform service delivery.  </a:t>
            </a:r>
            <a:r>
              <a:rPr lang="en-US" sz="1200" dirty="0">
                <a:solidFill>
                  <a:srgbClr val="00467F"/>
                </a:solidFill>
              </a:rPr>
              <a:t>Consistently gather information regarding community demographics and initiate and assess current linkages to cultural and language appropriate ancillary services.</a:t>
            </a:r>
            <a:endParaRPr lang="en-US" dirty="0"/>
          </a:p>
          <a:p>
            <a:pPr marL="0" lvl="0" indent="0" algn="l" rtl="0">
              <a:spcBef>
                <a:spcPts val="600"/>
              </a:spcBef>
              <a:spcAft>
                <a:spcPts val="0"/>
              </a:spcAft>
              <a:buNone/>
            </a:pPr>
            <a:endParaRPr lang="en-US"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2A6E1BB-10E7-EE4F-A74D-7D0D33D436B4}" type="slidenum">
              <a:rPr lang="en-US" smtClean="0"/>
              <a:t>18</a:t>
            </a:fld>
            <a:endParaRPr lang="en-US"/>
          </a:p>
        </p:txBody>
      </p:sp>
    </p:spTree>
    <p:extLst>
      <p:ext uri="{BB962C8B-B14F-4D97-AF65-F5344CB8AC3E}">
        <p14:creationId xmlns:p14="http://schemas.microsoft.com/office/powerpoint/2010/main" val="3740870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7800" y="1143000"/>
            <a:ext cx="4114800" cy="3086100"/>
          </a:xfrm>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050"/>
              <a:buFont typeface="+mj-lt"/>
              <a:buNone/>
            </a:pPr>
            <a:r>
              <a:rPr lang="en-US" sz="1200" dirty="0"/>
              <a:t>When considering any type of change or integration of new programs, protocols or organizational enhancements, it is imperative that measure and processes are identified for monitoring implementation strategies and opportunities to adapt along the way.  THIS IS AN ONGOING PROCESS. Not a ONCE AND DONE kind of thing. (CONNECTS TO NIATX in that you will want to know the baseline and consider what you are wanting to measure right?</a:t>
            </a:r>
          </a:p>
          <a:p>
            <a:pPr marL="228600" marR="0" lvl="0" indent="-228600" algn="l" rtl="0">
              <a:spcBef>
                <a:spcPts val="0"/>
              </a:spcBef>
              <a:spcAft>
                <a:spcPts val="0"/>
              </a:spcAft>
              <a:buClr>
                <a:schemeClr val="dk1"/>
              </a:buClr>
              <a:buSzPts val="1050"/>
              <a:buFont typeface="Calibri"/>
              <a:buAutoNum type="arabicPeriod" startAt="9"/>
            </a:pPr>
            <a:r>
              <a:rPr lang="en-US" sz="1200" dirty="0"/>
              <a:t>Establish culturally and linguistically appropriate goals, policies, and management accountability, and infuse them throughout the organization’s planning and operations.  </a:t>
            </a:r>
            <a:r>
              <a:rPr lang="en-US" sz="1200" dirty="0">
                <a:solidFill>
                  <a:srgbClr val="1E4E79"/>
                </a:solidFill>
              </a:rPr>
              <a:t>Ensure that organizations review their policies, procedural protocols and manuals, and identify means or personnel responsible for reviewing and updating processes to be inclusive of culturally informed and linguistically appropriate standards. Organizations can form in-service committees to review governance policies and protocols on all operations levels to ensure that they are inclusive, culturally and linguistically appropriate</a:t>
            </a:r>
            <a:r>
              <a:rPr lang="en-US" sz="1200" i="1" dirty="0">
                <a:solidFill>
                  <a:srgbClr val="1E4E79"/>
                </a:solidFill>
              </a:rPr>
              <a:t>. i.e., mission statement, hiring practices, annual cultural training for all staff, etc</a:t>
            </a:r>
            <a:r>
              <a:rPr lang="en-US" sz="1200" dirty="0">
                <a:solidFill>
                  <a:srgbClr val="1E4E79"/>
                </a:solidFill>
              </a:rPr>
              <a:t>.  (IN YOUR ORGANIZ. WHO DOES THIS? This could fall to a DEI Committee, or a self-styles group, or some group involving HR) ??</a:t>
            </a:r>
            <a:endParaRPr lang="en-US" sz="1200" dirty="0"/>
          </a:p>
          <a:p>
            <a:pPr marL="228600" marR="0" lvl="0" indent="-228600" algn="l" rtl="0">
              <a:spcBef>
                <a:spcPts val="600"/>
              </a:spcBef>
              <a:spcAft>
                <a:spcPts val="0"/>
              </a:spcAft>
              <a:buClr>
                <a:schemeClr val="dk1"/>
              </a:buClr>
              <a:buSzPts val="1050"/>
              <a:buFont typeface="Calibri"/>
              <a:buAutoNum type="arabicPeriod" startAt="9"/>
            </a:pPr>
            <a:r>
              <a:rPr lang="en-US" sz="1200" dirty="0"/>
              <a:t>Conduct ongoing assessments of the organization’s CLAS-related activities and integrate CLAS-related measures into measurement and continuous quality improvement activities</a:t>
            </a:r>
            <a:r>
              <a:rPr lang="en-US" sz="1200" dirty="0">
                <a:solidFill>
                  <a:srgbClr val="00467F"/>
                </a:solidFill>
              </a:rPr>
              <a:t>.  Evaluation is key to successful implementation and sustainability of steps to build equity in service provision. </a:t>
            </a:r>
            <a:r>
              <a:rPr lang="en-US" sz="1200" dirty="0">
                <a:solidFill>
                  <a:srgbClr val="1E4E79"/>
                </a:solidFill>
              </a:rPr>
              <a:t>Three general levels of evaluation can be used to organize an approach to evaluating successful outcomes of implementation. </a:t>
            </a:r>
            <a:endParaRPr lang="en-US" dirty="0"/>
          </a:p>
          <a:p>
            <a:pPr marL="233363" marR="0" lvl="0" indent="-115888" algn="l" rtl="0">
              <a:spcBef>
                <a:spcPts val="600"/>
              </a:spcBef>
              <a:spcAft>
                <a:spcPts val="0"/>
              </a:spcAft>
              <a:buClr>
                <a:srgbClr val="00467F"/>
              </a:buClr>
              <a:buSzPts val="1050"/>
              <a:buFont typeface="Arial"/>
              <a:buChar char="•"/>
            </a:pPr>
            <a:r>
              <a:rPr lang="en-US" sz="1200" b="1" dirty="0">
                <a:solidFill>
                  <a:srgbClr val="00467F"/>
                </a:solidFill>
              </a:rPr>
              <a:t>Formative evaluation</a:t>
            </a:r>
            <a:r>
              <a:rPr lang="en-US" sz="1200" dirty="0">
                <a:solidFill>
                  <a:srgbClr val="00467F"/>
                </a:solidFill>
              </a:rPr>
              <a:t> involves examining the problem or situation for which a program is being created and projecting the effectiveness of the program components based on the goals and objectives of the program itself.</a:t>
            </a:r>
            <a:endParaRPr lang="en-US" dirty="0"/>
          </a:p>
          <a:p>
            <a:pPr marL="233363" marR="0" lvl="0" indent="-115888" algn="l" rtl="0">
              <a:spcBef>
                <a:spcPts val="600"/>
              </a:spcBef>
              <a:spcAft>
                <a:spcPts val="0"/>
              </a:spcAft>
              <a:buClr>
                <a:srgbClr val="00467F"/>
              </a:buClr>
              <a:buSzPts val="1050"/>
              <a:buFont typeface="Arial"/>
              <a:buChar char="•"/>
            </a:pPr>
            <a:r>
              <a:rPr lang="en-US" sz="1200" b="1" dirty="0">
                <a:solidFill>
                  <a:srgbClr val="00467F"/>
                </a:solidFill>
              </a:rPr>
              <a:t>Process evaluation</a:t>
            </a:r>
            <a:r>
              <a:rPr lang="en-US" sz="1200" dirty="0">
                <a:solidFill>
                  <a:srgbClr val="00467F"/>
                </a:solidFill>
              </a:rPr>
              <a:t> involves examining the situation, events, problems, people and interactions as a program unfolds.  Process evaluation occurs during program development, program implementation and data collection. Process evaluation can be approached in several different manners.  Among the methods for process evaluation include:</a:t>
            </a:r>
            <a:endParaRPr lang="en-US" dirty="0"/>
          </a:p>
          <a:p>
            <a:pPr marL="233363" lvl="0" indent="-115888" algn="l" rtl="0">
              <a:spcBef>
                <a:spcPts val="600"/>
              </a:spcBef>
              <a:spcAft>
                <a:spcPts val="0"/>
              </a:spcAft>
              <a:buClr>
                <a:srgbClr val="00467F"/>
              </a:buClr>
              <a:buSzPts val="1050"/>
              <a:buFont typeface="Arial"/>
              <a:buChar char="•"/>
            </a:pPr>
            <a:r>
              <a:rPr lang="en-US" sz="1200" b="1" dirty="0">
                <a:solidFill>
                  <a:srgbClr val="00467F"/>
                </a:solidFill>
              </a:rPr>
              <a:t>Program evaluation</a:t>
            </a:r>
            <a:r>
              <a:rPr lang="en-US" sz="1200" dirty="0">
                <a:solidFill>
                  <a:srgbClr val="00467F"/>
                </a:solidFill>
              </a:rPr>
              <a:t> is the assessment of the effectiveness of a program.  It examines the impact of an intervention applied at a given location to a specified population</a:t>
            </a:r>
            <a:endParaRPr lang="en-US" sz="1200" dirty="0"/>
          </a:p>
          <a:p>
            <a:pPr marL="228600" marR="0" lvl="0" indent="-228600" algn="l" rtl="0">
              <a:spcBef>
                <a:spcPts val="600"/>
              </a:spcBef>
              <a:spcAft>
                <a:spcPts val="0"/>
              </a:spcAft>
              <a:buClr>
                <a:schemeClr val="dk1"/>
              </a:buClr>
              <a:buSzPts val="1050"/>
              <a:buFont typeface="Calibri"/>
              <a:buAutoNum type="arabicPeriod" startAt="11"/>
            </a:pPr>
            <a:r>
              <a:rPr lang="en-US" sz="1200" dirty="0"/>
              <a:t>Collect and maintain accurate and reliable demographic data to monitor and evaluate the impact of CLAS on health equity and outcomes and to inform service delivery.  </a:t>
            </a:r>
            <a:r>
              <a:rPr lang="en-US" sz="1200" dirty="0">
                <a:solidFill>
                  <a:srgbClr val="00467F"/>
                </a:solidFill>
              </a:rPr>
              <a:t>Consistently gather information regarding community demographics and initiate and assess current linkages to cultural and language appropriate ancillary services.</a:t>
            </a:r>
            <a:endParaRPr lang="en-US" dirty="0"/>
          </a:p>
          <a:p>
            <a:pPr marL="0" lvl="0" indent="0" algn="l" rtl="0">
              <a:spcBef>
                <a:spcPts val="600"/>
              </a:spcBef>
              <a:spcAft>
                <a:spcPts val="0"/>
              </a:spcAft>
              <a:buNone/>
            </a:pPr>
            <a:endParaRPr lang="en-US"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2A6E1BB-10E7-EE4F-A74D-7D0D33D436B4}" type="slidenum">
              <a:rPr lang="en-US" smtClean="0"/>
              <a:t>19</a:t>
            </a:fld>
            <a:endParaRPr lang="en-US"/>
          </a:p>
        </p:txBody>
      </p:sp>
    </p:spTree>
    <p:extLst>
      <p:ext uri="{BB962C8B-B14F-4D97-AF65-F5344CB8AC3E}">
        <p14:creationId xmlns:p14="http://schemas.microsoft.com/office/powerpoint/2010/main" val="3882777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78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375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7800" y="1143000"/>
            <a:ext cx="4114800" cy="3086100"/>
          </a:xfrm>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050"/>
              <a:buFont typeface="+mj-lt"/>
              <a:buNone/>
            </a:pPr>
            <a:r>
              <a:rPr lang="en-US" sz="1200" dirty="0"/>
              <a:t>When considering any type of change or integration of new programs, protocols or organizational enhancements, it is imperative that measure and processes are identified for monitoring implementation strategies and opportunities to adapt along the way.  THIS IS AN ONGOING PROCESS. Not a ONCE AND DONE kind of thing. (CONNECTS TO NIATX in that you will want to know the baseline and consider what you are wanting to measure right?</a:t>
            </a:r>
          </a:p>
          <a:p>
            <a:pPr marL="228600" marR="0" lvl="0" indent="-228600" algn="l" rtl="0">
              <a:spcBef>
                <a:spcPts val="0"/>
              </a:spcBef>
              <a:spcAft>
                <a:spcPts val="0"/>
              </a:spcAft>
              <a:buClr>
                <a:schemeClr val="dk1"/>
              </a:buClr>
              <a:buSzPts val="1050"/>
              <a:buFont typeface="Calibri"/>
              <a:buAutoNum type="arabicPeriod" startAt="9"/>
            </a:pPr>
            <a:r>
              <a:rPr lang="en-US" sz="1200" dirty="0"/>
              <a:t>Establish culturally and linguistically appropriate goals, policies, and management accountability, and infuse them throughout the organization’s planning and operations.  </a:t>
            </a:r>
            <a:r>
              <a:rPr lang="en-US" sz="1200" dirty="0">
                <a:solidFill>
                  <a:srgbClr val="1E4E79"/>
                </a:solidFill>
              </a:rPr>
              <a:t>Ensure that organizations review their policies, procedural protocols and manuals, and identify means or personnel responsible for reviewing and updating processes to be inclusive of culturally informed and linguistically appropriate standards. Organizations can form in-service committees to review governance policies and protocols on all operations levels to ensure that they are inclusive, culturally and linguistically appropriate</a:t>
            </a:r>
            <a:r>
              <a:rPr lang="en-US" sz="1200" i="1" dirty="0">
                <a:solidFill>
                  <a:srgbClr val="1E4E79"/>
                </a:solidFill>
              </a:rPr>
              <a:t>. i.e., mission statement, hiring practices, annual cultural training for all staff, etc</a:t>
            </a:r>
            <a:r>
              <a:rPr lang="en-US" sz="1200" dirty="0">
                <a:solidFill>
                  <a:srgbClr val="1E4E79"/>
                </a:solidFill>
              </a:rPr>
              <a:t>.  (IN YOUR ORGANIZ. WHO DOES THIS? This could fall to a DEI Committee, or a self-styles group, or some group involving HR) ??</a:t>
            </a:r>
            <a:endParaRPr lang="en-US" sz="1200" dirty="0"/>
          </a:p>
          <a:p>
            <a:pPr marL="228600" marR="0" lvl="0" indent="-228600" algn="l" rtl="0">
              <a:spcBef>
                <a:spcPts val="600"/>
              </a:spcBef>
              <a:spcAft>
                <a:spcPts val="0"/>
              </a:spcAft>
              <a:buClr>
                <a:schemeClr val="dk1"/>
              </a:buClr>
              <a:buSzPts val="1050"/>
              <a:buFont typeface="Calibri"/>
              <a:buAutoNum type="arabicPeriod" startAt="9"/>
            </a:pPr>
            <a:r>
              <a:rPr lang="en-US" sz="1200" dirty="0"/>
              <a:t>Conduct ongoing assessments of the organization’s CLAS-related activities and integrate CLAS-related measures into measurement and continuous quality improvement activities</a:t>
            </a:r>
            <a:r>
              <a:rPr lang="en-US" sz="1200" dirty="0">
                <a:solidFill>
                  <a:srgbClr val="00467F"/>
                </a:solidFill>
              </a:rPr>
              <a:t>.  Evaluation is key to successful implementation and sustainability of steps to build equity in service provision. </a:t>
            </a:r>
            <a:r>
              <a:rPr lang="en-US" sz="1200" dirty="0">
                <a:solidFill>
                  <a:srgbClr val="1E4E79"/>
                </a:solidFill>
              </a:rPr>
              <a:t>Three general levels of evaluation can be used to organize an approach to evaluating successful outcomes of implementation. </a:t>
            </a:r>
            <a:endParaRPr lang="en-US" dirty="0"/>
          </a:p>
          <a:p>
            <a:pPr marL="233363" marR="0" lvl="0" indent="-115888" algn="l" rtl="0">
              <a:spcBef>
                <a:spcPts val="600"/>
              </a:spcBef>
              <a:spcAft>
                <a:spcPts val="0"/>
              </a:spcAft>
              <a:buClr>
                <a:srgbClr val="00467F"/>
              </a:buClr>
              <a:buSzPts val="1050"/>
              <a:buFont typeface="Arial"/>
              <a:buChar char="•"/>
            </a:pPr>
            <a:r>
              <a:rPr lang="en-US" sz="1200" b="1" dirty="0">
                <a:solidFill>
                  <a:srgbClr val="00467F"/>
                </a:solidFill>
              </a:rPr>
              <a:t>Formative evaluation</a:t>
            </a:r>
            <a:r>
              <a:rPr lang="en-US" sz="1200" dirty="0">
                <a:solidFill>
                  <a:srgbClr val="00467F"/>
                </a:solidFill>
              </a:rPr>
              <a:t> involves examining the problem or situation for which a program is being created and projecting the effectiveness of the program components based on the goals and objectives of the program itself.</a:t>
            </a:r>
            <a:endParaRPr lang="en-US" dirty="0"/>
          </a:p>
          <a:p>
            <a:pPr marL="233363" marR="0" lvl="0" indent="-115888" algn="l" rtl="0">
              <a:spcBef>
                <a:spcPts val="600"/>
              </a:spcBef>
              <a:spcAft>
                <a:spcPts val="0"/>
              </a:spcAft>
              <a:buClr>
                <a:srgbClr val="00467F"/>
              </a:buClr>
              <a:buSzPts val="1050"/>
              <a:buFont typeface="Arial"/>
              <a:buChar char="•"/>
            </a:pPr>
            <a:r>
              <a:rPr lang="en-US" sz="1200" b="1" dirty="0">
                <a:solidFill>
                  <a:srgbClr val="00467F"/>
                </a:solidFill>
              </a:rPr>
              <a:t>Process evaluation</a:t>
            </a:r>
            <a:r>
              <a:rPr lang="en-US" sz="1200" dirty="0">
                <a:solidFill>
                  <a:srgbClr val="00467F"/>
                </a:solidFill>
              </a:rPr>
              <a:t> involves examining the situation, events, problems, people and interactions as a program unfolds.  Process evaluation occurs during program development, program implementation and data collection. Process evaluation can be approached in several different manners.  Among the methods for process evaluation include:</a:t>
            </a:r>
            <a:endParaRPr lang="en-US" dirty="0"/>
          </a:p>
          <a:p>
            <a:pPr marL="233363" lvl="0" indent="-115888" algn="l" rtl="0">
              <a:spcBef>
                <a:spcPts val="600"/>
              </a:spcBef>
              <a:spcAft>
                <a:spcPts val="0"/>
              </a:spcAft>
              <a:buClr>
                <a:srgbClr val="00467F"/>
              </a:buClr>
              <a:buSzPts val="1050"/>
              <a:buFont typeface="Arial"/>
              <a:buChar char="•"/>
            </a:pPr>
            <a:r>
              <a:rPr lang="en-US" sz="1200" b="1" dirty="0">
                <a:solidFill>
                  <a:srgbClr val="00467F"/>
                </a:solidFill>
              </a:rPr>
              <a:t>Program evaluation</a:t>
            </a:r>
            <a:r>
              <a:rPr lang="en-US" sz="1200" dirty="0">
                <a:solidFill>
                  <a:srgbClr val="00467F"/>
                </a:solidFill>
              </a:rPr>
              <a:t> is the assessment of the effectiveness of a program.  It examines the impact of an intervention applied at a given location to a specified population</a:t>
            </a:r>
            <a:endParaRPr lang="en-US" sz="1200" dirty="0"/>
          </a:p>
          <a:p>
            <a:pPr marL="228600" marR="0" lvl="0" indent="-228600" algn="l" rtl="0">
              <a:spcBef>
                <a:spcPts val="600"/>
              </a:spcBef>
              <a:spcAft>
                <a:spcPts val="0"/>
              </a:spcAft>
              <a:buClr>
                <a:schemeClr val="dk1"/>
              </a:buClr>
              <a:buSzPts val="1050"/>
              <a:buFont typeface="Calibri"/>
              <a:buAutoNum type="arabicPeriod" startAt="11"/>
            </a:pPr>
            <a:r>
              <a:rPr lang="en-US" sz="1200" dirty="0"/>
              <a:t>Collect and maintain accurate and reliable demographic data to monitor and evaluate the impact of CLAS on health equity and outcomes and to inform service delivery.  </a:t>
            </a:r>
            <a:r>
              <a:rPr lang="en-US" sz="1200" dirty="0">
                <a:solidFill>
                  <a:srgbClr val="00467F"/>
                </a:solidFill>
              </a:rPr>
              <a:t>Consistently gather information regarding community demographics and initiate and assess current linkages to cultural and language appropriate ancillary services.</a:t>
            </a:r>
            <a:endParaRPr lang="en-US" dirty="0"/>
          </a:p>
          <a:p>
            <a:pPr marL="0" lvl="0" indent="0" algn="l" rtl="0">
              <a:spcBef>
                <a:spcPts val="600"/>
              </a:spcBef>
              <a:spcAft>
                <a:spcPts val="0"/>
              </a:spcAft>
              <a:buNone/>
            </a:pPr>
            <a:endParaRPr lang="en-US"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2A6E1BB-10E7-EE4F-A74D-7D0D33D436B4}" type="slidenum">
              <a:rPr lang="en-US" smtClean="0"/>
              <a:t>21</a:t>
            </a:fld>
            <a:endParaRPr lang="en-US"/>
          </a:p>
        </p:txBody>
      </p:sp>
    </p:spTree>
    <p:extLst>
      <p:ext uri="{BB962C8B-B14F-4D97-AF65-F5344CB8AC3E}">
        <p14:creationId xmlns:p14="http://schemas.microsoft.com/office/powerpoint/2010/main" val="4272210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ags" Target="../tags/tag2.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ags" Target="../tags/tag3.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ags" Target="../tags/tag4.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573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D6DCF1-D695-40A0-8081-70AC27DD2EDA}" type="datetimeFigureOut">
              <a:rPr lang="en-US" smtClean="0"/>
              <a:t>10/2/24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DAEBA9-6914-4196-B2D6-5D324CBF180F}" type="slidenum">
              <a:rPr lang="en-US" smtClean="0"/>
              <a:t>‹#›</a:t>
            </a:fld>
            <a:endParaRPr lang="en-US"/>
          </a:p>
        </p:txBody>
      </p:sp>
    </p:spTree>
    <p:extLst>
      <p:ext uri="{BB962C8B-B14F-4D97-AF65-F5344CB8AC3E}">
        <p14:creationId xmlns:p14="http://schemas.microsoft.com/office/powerpoint/2010/main" val="3789734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D6DCF1-D695-40A0-8081-70AC27DD2EDA}" type="datetimeFigureOut">
              <a:rPr lang="en-US" smtClean="0"/>
              <a:t>10/2/24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DAEBA9-6914-4196-B2D6-5D324CBF180F}" type="slidenum">
              <a:rPr lang="en-US" smtClean="0"/>
              <a:t>‹#›</a:t>
            </a:fld>
            <a:endParaRPr lang="en-US"/>
          </a:p>
        </p:txBody>
      </p:sp>
    </p:spTree>
    <p:extLst>
      <p:ext uri="{BB962C8B-B14F-4D97-AF65-F5344CB8AC3E}">
        <p14:creationId xmlns:p14="http://schemas.microsoft.com/office/powerpoint/2010/main" val="3325950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09600" y="6086246"/>
            <a:ext cx="1676400"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1481328"/>
            <a:ext cx="8077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609600" y="274638"/>
            <a:ext cx="8077200" cy="1143000"/>
          </a:xfrm>
        </p:spPr>
        <p:txBody>
          <a:bodyPr rtlCol="0"/>
          <a:lstStyle/>
          <a:p>
            <a:r>
              <a:rPr lang="en-US" dirty="0"/>
              <a:t>Click to edit Master title style</a:t>
            </a:r>
          </a:p>
        </p:txBody>
      </p:sp>
      <p:sp>
        <p:nvSpPr>
          <p:cNvPr id="5" name="Date Placeholder 3"/>
          <p:cNvSpPr>
            <a:spLocks noGrp="1"/>
          </p:cNvSpPr>
          <p:nvPr>
            <p:ph type="dt" sz="half" idx="10"/>
          </p:nvPr>
        </p:nvSpPr>
        <p:spPr/>
        <p:txBody>
          <a:bodyPr/>
          <a:lstStyle>
            <a:lvl1pPr>
              <a:defRPr/>
            </a:lvl1pPr>
            <a:extLst/>
          </a:lstStyle>
          <a:p>
            <a:pPr>
              <a:defRPr/>
            </a:pPr>
            <a:fld id="{2A578812-EED8-45CC-A5EF-6D60950D6486}" type="datetime1">
              <a:rPr lang="en-US"/>
              <a:pPr>
                <a:defRPr/>
              </a:pPr>
              <a:t>10/2/24</a:t>
            </a:fld>
            <a:endParaRPr lang="en-US" dirty="0"/>
          </a:p>
        </p:txBody>
      </p:sp>
      <p:sp>
        <p:nvSpPr>
          <p:cNvPr id="6" name="Footer Placeholder 4"/>
          <p:cNvSpPr>
            <a:spLocks noGrp="1"/>
          </p:cNvSpPr>
          <p:nvPr>
            <p:ph type="ftr" sz="quarter" idx="11"/>
          </p:nvPr>
        </p:nvSpPr>
        <p:spPr/>
        <p:txBody>
          <a:bodyPr/>
          <a:lstStyle>
            <a:lvl1pPr>
              <a:defRPr/>
            </a:lvl1pPr>
            <a:extLst/>
          </a:lstStyle>
          <a:p>
            <a:pPr>
              <a:defRPr/>
            </a:pPr>
            <a:endParaRPr lang="en-US" dirty="0"/>
          </a:p>
        </p:txBody>
      </p:sp>
      <p:sp>
        <p:nvSpPr>
          <p:cNvPr id="8" name="Slide Number Placeholder 5"/>
          <p:cNvSpPr>
            <a:spLocks noGrp="1"/>
          </p:cNvSpPr>
          <p:nvPr>
            <p:ph type="sldNum" sz="quarter" idx="12"/>
          </p:nvPr>
        </p:nvSpPr>
        <p:spPr/>
        <p:txBody>
          <a:bodyPr/>
          <a:lstStyle>
            <a:lvl1pPr>
              <a:defRPr/>
            </a:lvl1pPr>
            <a:extLst/>
          </a:lstStyle>
          <a:p>
            <a:pPr>
              <a:defRPr/>
            </a:pPr>
            <a:fld id="{9649B99E-7CD1-49DB-88AB-7D37F2CF62D7}" type="slidenum">
              <a:rPr lang="en-US"/>
              <a:pPr>
                <a:defRPr/>
              </a:pPr>
              <a:t>‹#›</a:t>
            </a:fld>
            <a:endParaRPr lang="en-US" dirty="0"/>
          </a:p>
        </p:txBody>
      </p:sp>
    </p:spTree>
    <p:extLst>
      <p:ext uri="{BB962C8B-B14F-4D97-AF65-F5344CB8AC3E}">
        <p14:creationId xmlns:p14="http://schemas.microsoft.com/office/powerpoint/2010/main" val="314380769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39958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09576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10/2/24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96180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18309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10/2/24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96942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10/2/24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33522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10/2/24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06839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6416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02807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58616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921989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67551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95100"/>
            <a:ext cx="77724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3716915"/>
            <a:ext cx="6858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p:cNvSpPr>
            <a:spLocks noGrp="1"/>
          </p:cNvSpPr>
          <p:nvPr>
            <p:ph type="pic" sz="quarter" idx="10" hasCustomPrompt="1"/>
          </p:nvPr>
        </p:nvSpPr>
        <p:spPr>
          <a:xfrm>
            <a:off x="1611315" y="4"/>
            <a:ext cx="6618287"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4718050" y="4718050"/>
            <a:ext cx="4425950" cy="2139950"/>
          </a:xfrm>
        </p:spPr>
        <p:txBody>
          <a:bodyPr/>
          <a:lstStyle>
            <a:lvl1pPr>
              <a:defRPr baseline="0"/>
            </a:lvl1pPr>
          </a:lstStyle>
          <a:p>
            <a:r>
              <a:rPr lang="en-US" dirty="0"/>
              <a:t>Add ATTC Stacked bars here on actual first slide (not in Master).  Don’t forget to add alt text.</a:t>
            </a:r>
          </a:p>
        </p:txBody>
      </p:sp>
    </p:spTree>
    <p:custDataLst>
      <p:tags r:id="rId1"/>
    </p:custDataLst>
    <p:extLst>
      <p:ext uri="{BB962C8B-B14F-4D97-AF65-F5344CB8AC3E}">
        <p14:creationId xmlns:p14="http://schemas.microsoft.com/office/powerpoint/2010/main" val="1078851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7802" y="1343552"/>
            <a:ext cx="4320381" cy="442912"/>
          </a:xfrm>
        </p:spPr>
        <p:txBody>
          <a:bodyPr anchor="b"/>
          <a:lstStyle>
            <a:lvl1pPr marL="0" indent="0">
              <a:buNone/>
              <a:defRPr sz="1800" b="1">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177802" y="1786464"/>
            <a:ext cx="4320381" cy="420793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386" y="1343551"/>
            <a:ext cx="4328347" cy="442913"/>
          </a:xfrm>
        </p:spPr>
        <p:txBody>
          <a:bodyPr anchor="b"/>
          <a:lstStyle>
            <a:lvl1pPr marL="0" indent="0">
              <a:buNone/>
              <a:defRPr sz="1800" b="1">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386" y="1786464"/>
            <a:ext cx="4328347" cy="420793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2" name="Picture 3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9334" y="6319925"/>
            <a:ext cx="2700866" cy="485061"/>
          </a:xfrm>
          <a:prstGeom prst="rect">
            <a:avLst/>
          </a:prstGeom>
        </p:spPr>
      </p:pic>
      <p:pic>
        <p:nvPicPr>
          <p:cNvPr id="33" name="Picture 3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12476" y="6061350"/>
            <a:ext cx="1331523" cy="996143"/>
          </a:xfrm>
          <a:prstGeom prst="rect">
            <a:avLst/>
          </a:prstGeom>
        </p:spPr>
      </p:pic>
      <p:cxnSp>
        <p:nvCxnSpPr>
          <p:cNvPr id="34" name="Straight Connector 33"/>
          <p:cNvCxnSpPr/>
          <p:nvPr userDrawn="1"/>
        </p:nvCxnSpPr>
        <p:spPr>
          <a:xfrm flipH="1">
            <a:off x="177804" y="6256870"/>
            <a:ext cx="7840129"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rotWithShape="1">
          <a:blip r:embed="rId5">
            <a:extLst>
              <a:ext uri="{28A0092B-C50C-407E-A947-70E740481C1C}">
                <a14:useLocalDpi xmlns:a14="http://schemas.microsoft.com/office/drawing/2010/main" val="0"/>
              </a:ext>
            </a:extLst>
          </a:blip>
          <a:srcRect l="8387" r="74615"/>
          <a:stretch/>
        </p:blipFill>
        <p:spPr>
          <a:xfrm>
            <a:off x="-8466" y="1"/>
            <a:ext cx="1303867" cy="795594"/>
          </a:xfrm>
          <a:prstGeom prst="rect">
            <a:avLst/>
          </a:prstGeom>
        </p:spPr>
      </p:pic>
      <p:sp>
        <p:nvSpPr>
          <p:cNvPr id="12" name="Rectangle 3"/>
          <p:cNvSpPr/>
          <p:nvPr userDrawn="1"/>
        </p:nvSpPr>
        <p:spPr>
          <a:xfrm>
            <a:off x="872066" y="0"/>
            <a:ext cx="8271934" cy="795595"/>
          </a:xfrm>
          <a:custGeom>
            <a:avLst/>
            <a:gdLst>
              <a:gd name="connsiteX0" fmla="*/ 0 w 8102600"/>
              <a:gd name="connsiteY0" fmla="*/ 0 h 795595"/>
              <a:gd name="connsiteX1" fmla="*/ 8102600 w 8102600"/>
              <a:gd name="connsiteY1" fmla="*/ 0 h 795595"/>
              <a:gd name="connsiteX2" fmla="*/ 8102600 w 8102600"/>
              <a:gd name="connsiteY2" fmla="*/ 795595 h 795595"/>
              <a:gd name="connsiteX3" fmla="*/ 0 w 8102600"/>
              <a:gd name="connsiteY3" fmla="*/ 795595 h 795595"/>
              <a:gd name="connsiteX4" fmla="*/ 0 w 8102600"/>
              <a:gd name="connsiteY4" fmla="*/ 0 h 795595"/>
              <a:gd name="connsiteX0" fmla="*/ 0 w 8102600"/>
              <a:gd name="connsiteY0" fmla="*/ 0 h 795595"/>
              <a:gd name="connsiteX1" fmla="*/ 8102600 w 8102600"/>
              <a:gd name="connsiteY1" fmla="*/ 0 h 795595"/>
              <a:gd name="connsiteX2" fmla="*/ 8102600 w 8102600"/>
              <a:gd name="connsiteY2" fmla="*/ 795595 h 795595"/>
              <a:gd name="connsiteX3" fmla="*/ 372533 w 8102600"/>
              <a:gd name="connsiteY3" fmla="*/ 787128 h 795595"/>
              <a:gd name="connsiteX4" fmla="*/ 0 w 8102600"/>
              <a:gd name="connsiteY4" fmla="*/ 0 h 795595"/>
              <a:gd name="connsiteX0" fmla="*/ 0 w 8102600"/>
              <a:gd name="connsiteY0" fmla="*/ 0 h 795595"/>
              <a:gd name="connsiteX1" fmla="*/ 8102600 w 8102600"/>
              <a:gd name="connsiteY1" fmla="*/ 0 h 795595"/>
              <a:gd name="connsiteX2" fmla="*/ 8102600 w 8102600"/>
              <a:gd name="connsiteY2" fmla="*/ 795595 h 795595"/>
              <a:gd name="connsiteX3" fmla="*/ 228600 w 8102600"/>
              <a:gd name="connsiteY3" fmla="*/ 795595 h 795595"/>
              <a:gd name="connsiteX4" fmla="*/ 0 w 8102600"/>
              <a:gd name="connsiteY4" fmla="*/ 0 h 795595"/>
              <a:gd name="connsiteX0" fmla="*/ 0 w 8271934"/>
              <a:gd name="connsiteY0" fmla="*/ 0 h 795595"/>
              <a:gd name="connsiteX1" fmla="*/ 8271934 w 8271934"/>
              <a:gd name="connsiteY1" fmla="*/ 0 h 795595"/>
              <a:gd name="connsiteX2" fmla="*/ 8271934 w 8271934"/>
              <a:gd name="connsiteY2" fmla="*/ 795595 h 795595"/>
              <a:gd name="connsiteX3" fmla="*/ 397934 w 8271934"/>
              <a:gd name="connsiteY3" fmla="*/ 795595 h 795595"/>
              <a:gd name="connsiteX4" fmla="*/ 0 w 8271934"/>
              <a:gd name="connsiteY4" fmla="*/ 0 h 795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1934" h="795595">
                <a:moveTo>
                  <a:pt x="0" y="0"/>
                </a:moveTo>
                <a:lnTo>
                  <a:pt x="8271934" y="0"/>
                </a:lnTo>
                <a:lnTo>
                  <a:pt x="8271934" y="795595"/>
                </a:lnTo>
                <a:lnTo>
                  <a:pt x="397934" y="795595"/>
                </a:lnTo>
                <a:lnTo>
                  <a:pt x="0" y="0"/>
                </a:lnTo>
                <a:close/>
              </a:path>
            </a:pathLst>
          </a:cu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1295402" y="-1546"/>
            <a:ext cx="7748390" cy="899014"/>
          </a:xfrm>
        </p:spPr>
        <p:txBody>
          <a:bodyPr>
            <a:normAutofit/>
          </a:bodyPr>
          <a:lstStyle>
            <a:lvl1pPr algn="l">
              <a:defRPr sz="4000" b="1" u="none">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726637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Content Placeholder 8"/>
          <p:cNvSpPr>
            <a:spLocks noGrp="1"/>
          </p:cNvSpPr>
          <p:nvPr>
            <p:ph sz="quarter" idx="11"/>
          </p:nvPr>
        </p:nvSpPr>
        <p:spPr>
          <a:xfrm>
            <a:off x="177802" y="1343551"/>
            <a:ext cx="4360331" cy="466778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4622800" y="1343551"/>
            <a:ext cx="4334933" cy="466778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9334" y="6319925"/>
            <a:ext cx="2700866" cy="485061"/>
          </a:xfrm>
          <a:prstGeom prst="rect">
            <a:avLst/>
          </a:prstGeom>
        </p:spPr>
      </p:pic>
      <p:pic>
        <p:nvPicPr>
          <p:cNvPr id="29" name="Pictur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12476" y="6061350"/>
            <a:ext cx="1331523" cy="996143"/>
          </a:xfrm>
          <a:prstGeom prst="rect">
            <a:avLst/>
          </a:prstGeom>
        </p:spPr>
      </p:pic>
      <p:cxnSp>
        <p:nvCxnSpPr>
          <p:cNvPr id="30" name="Straight Connector 29"/>
          <p:cNvCxnSpPr/>
          <p:nvPr userDrawn="1"/>
        </p:nvCxnSpPr>
        <p:spPr>
          <a:xfrm flipH="1">
            <a:off x="177804" y="6256870"/>
            <a:ext cx="7840129"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8387" r="74615"/>
          <a:stretch/>
        </p:blipFill>
        <p:spPr>
          <a:xfrm>
            <a:off x="-8466" y="1"/>
            <a:ext cx="1303867" cy="795594"/>
          </a:xfrm>
          <a:prstGeom prst="rect">
            <a:avLst/>
          </a:prstGeom>
        </p:spPr>
      </p:pic>
      <p:sp>
        <p:nvSpPr>
          <p:cNvPr id="12" name="Rectangle 3"/>
          <p:cNvSpPr/>
          <p:nvPr userDrawn="1"/>
        </p:nvSpPr>
        <p:spPr>
          <a:xfrm>
            <a:off x="872066" y="0"/>
            <a:ext cx="8271934" cy="795595"/>
          </a:xfrm>
          <a:custGeom>
            <a:avLst/>
            <a:gdLst>
              <a:gd name="connsiteX0" fmla="*/ 0 w 8102600"/>
              <a:gd name="connsiteY0" fmla="*/ 0 h 795595"/>
              <a:gd name="connsiteX1" fmla="*/ 8102600 w 8102600"/>
              <a:gd name="connsiteY1" fmla="*/ 0 h 795595"/>
              <a:gd name="connsiteX2" fmla="*/ 8102600 w 8102600"/>
              <a:gd name="connsiteY2" fmla="*/ 795595 h 795595"/>
              <a:gd name="connsiteX3" fmla="*/ 0 w 8102600"/>
              <a:gd name="connsiteY3" fmla="*/ 795595 h 795595"/>
              <a:gd name="connsiteX4" fmla="*/ 0 w 8102600"/>
              <a:gd name="connsiteY4" fmla="*/ 0 h 795595"/>
              <a:gd name="connsiteX0" fmla="*/ 0 w 8102600"/>
              <a:gd name="connsiteY0" fmla="*/ 0 h 795595"/>
              <a:gd name="connsiteX1" fmla="*/ 8102600 w 8102600"/>
              <a:gd name="connsiteY1" fmla="*/ 0 h 795595"/>
              <a:gd name="connsiteX2" fmla="*/ 8102600 w 8102600"/>
              <a:gd name="connsiteY2" fmla="*/ 795595 h 795595"/>
              <a:gd name="connsiteX3" fmla="*/ 372533 w 8102600"/>
              <a:gd name="connsiteY3" fmla="*/ 787128 h 795595"/>
              <a:gd name="connsiteX4" fmla="*/ 0 w 8102600"/>
              <a:gd name="connsiteY4" fmla="*/ 0 h 795595"/>
              <a:gd name="connsiteX0" fmla="*/ 0 w 8102600"/>
              <a:gd name="connsiteY0" fmla="*/ 0 h 795595"/>
              <a:gd name="connsiteX1" fmla="*/ 8102600 w 8102600"/>
              <a:gd name="connsiteY1" fmla="*/ 0 h 795595"/>
              <a:gd name="connsiteX2" fmla="*/ 8102600 w 8102600"/>
              <a:gd name="connsiteY2" fmla="*/ 795595 h 795595"/>
              <a:gd name="connsiteX3" fmla="*/ 228600 w 8102600"/>
              <a:gd name="connsiteY3" fmla="*/ 795595 h 795595"/>
              <a:gd name="connsiteX4" fmla="*/ 0 w 8102600"/>
              <a:gd name="connsiteY4" fmla="*/ 0 h 795595"/>
              <a:gd name="connsiteX0" fmla="*/ 0 w 8271934"/>
              <a:gd name="connsiteY0" fmla="*/ 0 h 795595"/>
              <a:gd name="connsiteX1" fmla="*/ 8271934 w 8271934"/>
              <a:gd name="connsiteY1" fmla="*/ 0 h 795595"/>
              <a:gd name="connsiteX2" fmla="*/ 8271934 w 8271934"/>
              <a:gd name="connsiteY2" fmla="*/ 795595 h 795595"/>
              <a:gd name="connsiteX3" fmla="*/ 397934 w 8271934"/>
              <a:gd name="connsiteY3" fmla="*/ 795595 h 795595"/>
              <a:gd name="connsiteX4" fmla="*/ 0 w 8271934"/>
              <a:gd name="connsiteY4" fmla="*/ 0 h 795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1934" h="795595">
                <a:moveTo>
                  <a:pt x="0" y="0"/>
                </a:moveTo>
                <a:lnTo>
                  <a:pt x="8271934" y="0"/>
                </a:lnTo>
                <a:lnTo>
                  <a:pt x="8271934" y="795595"/>
                </a:lnTo>
                <a:lnTo>
                  <a:pt x="397934" y="795595"/>
                </a:lnTo>
                <a:lnTo>
                  <a:pt x="0" y="0"/>
                </a:lnTo>
                <a:close/>
              </a:path>
            </a:pathLst>
          </a:cu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1295402" y="-1546"/>
            <a:ext cx="7748390" cy="899014"/>
          </a:xfrm>
        </p:spPr>
        <p:txBody>
          <a:bodyPr>
            <a:normAutofit/>
          </a:bodyPr>
          <a:lstStyle>
            <a:lvl1pPr algn="l">
              <a:defRPr sz="4000" b="1" u="none">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317485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169334" y="3767667"/>
            <a:ext cx="4834465" cy="218362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2"/>
          </p:nvPr>
        </p:nvSpPr>
        <p:spPr>
          <a:xfrm>
            <a:off x="177802" y="1335085"/>
            <a:ext cx="4834465" cy="227940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14"/>
          <p:cNvSpPr>
            <a:spLocks noGrp="1"/>
          </p:cNvSpPr>
          <p:nvPr>
            <p:ph type="pic" sz="quarter" idx="13"/>
          </p:nvPr>
        </p:nvSpPr>
        <p:spPr>
          <a:xfrm>
            <a:off x="5240867" y="1335083"/>
            <a:ext cx="3716866" cy="2279405"/>
          </a:xfrm>
        </p:spPr>
        <p:txBody>
          <a:bodyPr/>
          <a:lstStyle>
            <a:lvl1pPr>
              <a:defRPr>
                <a:latin typeface="Arial" panose="020B0604020202020204" pitchFamily="34" charset="0"/>
                <a:cs typeface="Arial" panose="020B0604020202020204" pitchFamily="34" charset="0"/>
              </a:defRPr>
            </a:lvl1pPr>
          </a:lstStyle>
          <a:p>
            <a:endParaRPr lang="en-US"/>
          </a:p>
        </p:txBody>
      </p:sp>
      <p:sp>
        <p:nvSpPr>
          <p:cNvPr id="17" name="Picture Placeholder 16"/>
          <p:cNvSpPr>
            <a:spLocks noGrp="1"/>
          </p:cNvSpPr>
          <p:nvPr>
            <p:ph type="pic" sz="quarter" idx="14"/>
          </p:nvPr>
        </p:nvSpPr>
        <p:spPr>
          <a:xfrm>
            <a:off x="5240867" y="3763073"/>
            <a:ext cx="3716866" cy="2188215"/>
          </a:xfrm>
        </p:spPr>
        <p:txBody>
          <a:bodyPr/>
          <a:lstStyle>
            <a:lvl1pPr>
              <a:defRPr>
                <a:latin typeface="Arial" panose="020B0604020202020204" pitchFamily="34" charset="0"/>
                <a:cs typeface="Arial" panose="020B0604020202020204" pitchFamily="34" charset="0"/>
              </a:defRPr>
            </a:lvl1pPr>
          </a:lstStyle>
          <a:p>
            <a:endParaRPr lang="en-US"/>
          </a:p>
        </p:txBody>
      </p:sp>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9334" y="6319925"/>
            <a:ext cx="2700866" cy="485061"/>
          </a:xfrm>
          <a:prstGeom prst="rect">
            <a:avLst/>
          </a:prstGeom>
        </p:spPr>
      </p:pic>
      <p:pic>
        <p:nvPicPr>
          <p:cNvPr id="32" name="Picture 3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12476" y="6061350"/>
            <a:ext cx="1331523" cy="996143"/>
          </a:xfrm>
          <a:prstGeom prst="rect">
            <a:avLst/>
          </a:prstGeom>
        </p:spPr>
      </p:pic>
      <p:cxnSp>
        <p:nvCxnSpPr>
          <p:cNvPr id="33" name="Straight Connector 32"/>
          <p:cNvCxnSpPr/>
          <p:nvPr userDrawn="1"/>
        </p:nvCxnSpPr>
        <p:spPr>
          <a:xfrm flipH="1">
            <a:off x="177804" y="6256870"/>
            <a:ext cx="7840129"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8387" r="74615"/>
          <a:stretch/>
        </p:blipFill>
        <p:spPr>
          <a:xfrm>
            <a:off x="-8466" y="1"/>
            <a:ext cx="1303867" cy="795594"/>
          </a:xfrm>
          <a:prstGeom prst="rect">
            <a:avLst/>
          </a:prstGeom>
        </p:spPr>
      </p:pic>
      <p:sp>
        <p:nvSpPr>
          <p:cNvPr id="14" name="Rectangle 3"/>
          <p:cNvSpPr/>
          <p:nvPr userDrawn="1"/>
        </p:nvSpPr>
        <p:spPr>
          <a:xfrm>
            <a:off x="872066" y="0"/>
            <a:ext cx="8271934" cy="795595"/>
          </a:xfrm>
          <a:custGeom>
            <a:avLst/>
            <a:gdLst>
              <a:gd name="connsiteX0" fmla="*/ 0 w 8102600"/>
              <a:gd name="connsiteY0" fmla="*/ 0 h 795595"/>
              <a:gd name="connsiteX1" fmla="*/ 8102600 w 8102600"/>
              <a:gd name="connsiteY1" fmla="*/ 0 h 795595"/>
              <a:gd name="connsiteX2" fmla="*/ 8102600 w 8102600"/>
              <a:gd name="connsiteY2" fmla="*/ 795595 h 795595"/>
              <a:gd name="connsiteX3" fmla="*/ 0 w 8102600"/>
              <a:gd name="connsiteY3" fmla="*/ 795595 h 795595"/>
              <a:gd name="connsiteX4" fmla="*/ 0 w 8102600"/>
              <a:gd name="connsiteY4" fmla="*/ 0 h 795595"/>
              <a:gd name="connsiteX0" fmla="*/ 0 w 8102600"/>
              <a:gd name="connsiteY0" fmla="*/ 0 h 795595"/>
              <a:gd name="connsiteX1" fmla="*/ 8102600 w 8102600"/>
              <a:gd name="connsiteY1" fmla="*/ 0 h 795595"/>
              <a:gd name="connsiteX2" fmla="*/ 8102600 w 8102600"/>
              <a:gd name="connsiteY2" fmla="*/ 795595 h 795595"/>
              <a:gd name="connsiteX3" fmla="*/ 372533 w 8102600"/>
              <a:gd name="connsiteY3" fmla="*/ 787128 h 795595"/>
              <a:gd name="connsiteX4" fmla="*/ 0 w 8102600"/>
              <a:gd name="connsiteY4" fmla="*/ 0 h 795595"/>
              <a:gd name="connsiteX0" fmla="*/ 0 w 8102600"/>
              <a:gd name="connsiteY0" fmla="*/ 0 h 795595"/>
              <a:gd name="connsiteX1" fmla="*/ 8102600 w 8102600"/>
              <a:gd name="connsiteY1" fmla="*/ 0 h 795595"/>
              <a:gd name="connsiteX2" fmla="*/ 8102600 w 8102600"/>
              <a:gd name="connsiteY2" fmla="*/ 795595 h 795595"/>
              <a:gd name="connsiteX3" fmla="*/ 228600 w 8102600"/>
              <a:gd name="connsiteY3" fmla="*/ 795595 h 795595"/>
              <a:gd name="connsiteX4" fmla="*/ 0 w 8102600"/>
              <a:gd name="connsiteY4" fmla="*/ 0 h 795595"/>
              <a:gd name="connsiteX0" fmla="*/ 0 w 8271934"/>
              <a:gd name="connsiteY0" fmla="*/ 0 h 795595"/>
              <a:gd name="connsiteX1" fmla="*/ 8271934 w 8271934"/>
              <a:gd name="connsiteY1" fmla="*/ 0 h 795595"/>
              <a:gd name="connsiteX2" fmla="*/ 8271934 w 8271934"/>
              <a:gd name="connsiteY2" fmla="*/ 795595 h 795595"/>
              <a:gd name="connsiteX3" fmla="*/ 397934 w 8271934"/>
              <a:gd name="connsiteY3" fmla="*/ 795595 h 795595"/>
              <a:gd name="connsiteX4" fmla="*/ 0 w 8271934"/>
              <a:gd name="connsiteY4" fmla="*/ 0 h 795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1934" h="795595">
                <a:moveTo>
                  <a:pt x="0" y="0"/>
                </a:moveTo>
                <a:lnTo>
                  <a:pt x="8271934" y="0"/>
                </a:lnTo>
                <a:lnTo>
                  <a:pt x="8271934" y="795595"/>
                </a:lnTo>
                <a:lnTo>
                  <a:pt x="397934" y="795595"/>
                </a:lnTo>
                <a:lnTo>
                  <a:pt x="0" y="0"/>
                </a:lnTo>
                <a:close/>
              </a:path>
            </a:pathLst>
          </a:cu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a:spLocks noGrp="1"/>
          </p:cNvSpPr>
          <p:nvPr>
            <p:ph type="title"/>
          </p:nvPr>
        </p:nvSpPr>
        <p:spPr>
          <a:xfrm>
            <a:off x="1295402" y="-1546"/>
            <a:ext cx="7748390" cy="899014"/>
          </a:xfrm>
        </p:spPr>
        <p:txBody>
          <a:bodyPr>
            <a:normAutofit/>
          </a:bodyPr>
          <a:lstStyle>
            <a:lvl1pPr algn="l">
              <a:defRPr sz="4000" b="1" u="none">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8509679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7880" y="1411764"/>
            <a:ext cx="7772400" cy="2387600"/>
          </a:xfrm>
        </p:spPr>
        <p:txBody>
          <a:bodyPr anchor="ctr">
            <a:normAutofit/>
          </a:bodyPr>
          <a:lstStyle>
            <a:lvl1pPr algn="ctr">
              <a:defRPr lang="en-US" sz="4500" b="1" kern="1200" dirty="0">
                <a:solidFill>
                  <a:srgbClr val="425F82"/>
                </a:solidFill>
                <a:latin typeface="Arial" panose="020B0604020202020204" pitchFamily="34" charset="0"/>
                <a:ea typeface="Yu Gothic UI" panose="020B0500000000000000" pitchFamily="34" charset="-128"/>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4107828"/>
            <a:ext cx="6858000" cy="1025380"/>
          </a:xfrm>
        </p:spPr>
        <p:txBody>
          <a:bodyPr>
            <a:normAutofit/>
          </a:bodyPr>
          <a:lstStyle>
            <a:lvl1pPr marL="0" indent="0" algn="ctr">
              <a:buNone/>
              <a:defRPr lang="en-US" sz="2800" kern="1200" dirty="0">
                <a:solidFill>
                  <a:srgbClr val="809E62"/>
                </a:solidFill>
                <a:latin typeface="Arial" panose="020B0604020202020204" pitchFamily="34" charset="0"/>
                <a:ea typeface="Open Sans" panose="020B0606030504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42535"/>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21650" y="6375572"/>
            <a:ext cx="1190625" cy="342305"/>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42549" y="6417863"/>
            <a:ext cx="365026" cy="245784"/>
          </a:xfrm>
          <a:prstGeom prst="rect">
            <a:avLst/>
          </a:prstGeom>
        </p:spPr>
      </p:pic>
      <p:cxnSp>
        <p:nvCxnSpPr>
          <p:cNvPr id="10" name="Straight Connector 9"/>
          <p:cNvCxnSpPr/>
          <p:nvPr userDrawn="1"/>
        </p:nvCxnSpPr>
        <p:spPr>
          <a:xfrm flipH="1">
            <a:off x="360588" y="6327947"/>
            <a:ext cx="8446987" cy="0"/>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11" name="Rectangle 10"/>
          <p:cNvSpPr/>
          <p:nvPr userDrawn="1"/>
        </p:nvSpPr>
        <p:spPr>
          <a:xfrm>
            <a:off x="54100" y="6375572"/>
            <a:ext cx="5583381" cy="369332"/>
          </a:xfrm>
          <a:prstGeom prst="rect">
            <a:avLst/>
          </a:prstGeom>
        </p:spPr>
        <p:txBody>
          <a:bodyPr wrap="square">
            <a:spAutoFit/>
          </a:bodyPr>
          <a:lstStyle/>
          <a:p>
            <a:pPr marL="0" indent="0" algn="ctr">
              <a:lnSpc>
                <a:spcPct val="100000"/>
              </a:lnSpc>
              <a:spcBef>
                <a:spcPts val="0"/>
              </a:spcBef>
              <a:buNone/>
            </a:pPr>
            <a:r>
              <a:rPr lang="en-US" sz="1800" dirty="0">
                <a:solidFill>
                  <a:schemeClr val="bg2">
                    <a:lumMod val="75000"/>
                  </a:schemeClr>
                </a:solidFill>
                <a:latin typeface="Arial" panose="020B0604020202020204" pitchFamily="34" charset="0"/>
                <a:ea typeface="Open Sans" panose="020B0606030504020204" pitchFamily="34" charset="0"/>
                <a:cs typeface="Arial" panose="020B0604020202020204" pitchFamily="34" charset="0"/>
              </a:rPr>
              <a:t>Northwest Addiction Technology Transfer Center</a:t>
            </a:r>
          </a:p>
        </p:txBody>
      </p:sp>
    </p:spTree>
    <p:extLst>
      <p:ext uri="{BB962C8B-B14F-4D97-AF65-F5344CB8AC3E}">
        <p14:creationId xmlns:p14="http://schemas.microsoft.com/office/powerpoint/2010/main" val="4158070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575" y="115743"/>
            <a:ext cx="7886700" cy="743238"/>
          </a:xfrm>
        </p:spPr>
        <p:txBody>
          <a:bodyPr>
            <a:normAutofit/>
          </a:bodyPr>
          <a:lstStyle>
            <a:lvl1pPr>
              <a:defRPr lang="en-US" sz="4400" kern="1200" dirty="0">
                <a:solidFill>
                  <a:srgbClr val="425F8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48506" y="1271440"/>
            <a:ext cx="8333097" cy="483773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flipH="1">
            <a:off x="348506" y="799215"/>
            <a:ext cx="8446987" cy="0"/>
          </a:xfrm>
          <a:prstGeom prst="line">
            <a:avLst/>
          </a:prstGeom>
          <a:ln w="28575">
            <a:solidFill>
              <a:srgbClr val="809CBE"/>
            </a:solidFill>
          </a:ln>
        </p:spPr>
        <p:style>
          <a:lnRef idx="1">
            <a:schemeClr val="accent3"/>
          </a:lnRef>
          <a:fillRef idx="0">
            <a:schemeClr val="accent3"/>
          </a:fillRef>
          <a:effectRef idx="0">
            <a:schemeClr val="accent3"/>
          </a:effectRef>
          <a:fontRef idx="minor">
            <a:schemeClr val="tx1"/>
          </a:fontRef>
        </p:style>
      </p:cxnSp>
      <p:cxnSp>
        <p:nvCxnSpPr>
          <p:cNvPr id="8" name="Straight Connector 7"/>
          <p:cNvCxnSpPr/>
          <p:nvPr userDrawn="1"/>
        </p:nvCxnSpPr>
        <p:spPr>
          <a:xfrm flipH="1">
            <a:off x="348506" y="824613"/>
            <a:ext cx="8446987" cy="0"/>
          </a:xfrm>
          <a:prstGeom prst="line">
            <a:avLst/>
          </a:prstGeom>
          <a:ln w="28575">
            <a:solidFill>
              <a:srgbClr val="ACBED4"/>
            </a:solidFill>
          </a:ln>
        </p:spPr>
        <p:style>
          <a:lnRef idx="1">
            <a:schemeClr val="accent3"/>
          </a:lnRef>
          <a:fillRef idx="0">
            <a:schemeClr val="accent3"/>
          </a:fillRef>
          <a:effectRef idx="0">
            <a:schemeClr val="accent3"/>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21650" y="6375572"/>
            <a:ext cx="1190625" cy="342305"/>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42549" y="6417863"/>
            <a:ext cx="365026" cy="245784"/>
          </a:xfrm>
          <a:prstGeom prst="rect">
            <a:avLst/>
          </a:prstGeom>
        </p:spPr>
      </p:pic>
      <p:cxnSp>
        <p:nvCxnSpPr>
          <p:cNvPr id="11" name="Straight Connector 10"/>
          <p:cNvCxnSpPr/>
          <p:nvPr userDrawn="1"/>
        </p:nvCxnSpPr>
        <p:spPr>
          <a:xfrm flipH="1">
            <a:off x="360588" y="6327947"/>
            <a:ext cx="8446987" cy="0"/>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588" y="6375572"/>
            <a:ext cx="846324" cy="352635"/>
          </a:xfrm>
          <a:prstGeom prst="rect">
            <a:avLst/>
          </a:prstGeom>
        </p:spPr>
      </p:pic>
      <p:sp>
        <p:nvSpPr>
          <p:cNvPr id="14" name="TextBox 13"/>
          <p:cNvSpPr txBox="1"/>
          <p:nvPr userDrawn="1"/>
        </p:nvSpPr>
        <p:spPr>
          <a:xfrm>
            <a:off x="1337186" y="6469085"/>
            <a:ext cx="5528734" cy="246221"/>
          </a:xfrm>
          <a:prstGeom prst="rect">
            <a:avLst/>
          </a:prstGeom>
          <a:noFill/>
        </p:spPr>
        <p:txBody>
          <a:bodyPr wrap="square" rtlCol="0">
            <a:spAutoFit/>
          </a:bodyPr>
          <a:lstStyle/>
          <a:p>
            <a:pPr algn="ctr"/>
            <a:r>
              <a:rPr lang="en-US" sz="1000" dirty="0">
                <a:solidFill>
                  <a:schemeClr val="tx2">
                    <a:lumMod val="60000"/>
                    <a:lumOff val="40000"/>
                  </a:schemeClr>
                </a:solidFill>
                <a:latin typeface="Arial" panose="020B0604020202020204" pitchFamily="34" charset="0"/>
                <a:cs typeface="Arial" panose="020B0604020202020204" pitchFamily="34" charset="0"/>
              </a:rPr>
              <a:t>northwest@attcnetwork.org</a:t>
            </a:r>
            <a:r>
              <a:rPr lang="en-US" sz="1000" baseline="0" dirty="0">
                <a:solidFill>
                  <a:schemeClr val="tx2">
                    <a:lumMod val="60000"/>
                    <a:lumOff val="40000"/>
                  </a:schemeClr>
                </a:solidFill>
                <a:latin typeface="Arial" panose="020B0604020202020204" pitchFamily="34" charset="0"/>
                <a:cs typeface="Arial" panose="020B0604020202020204" pitchFamily="34" charset="0"/>
              </a:rPr>
              <a:t>  |  http://attcnetwork.org/northwest  |  phone. 206-685-4419</a:t>
            </a:r>
            <a:endParaRPr lang="en-US" sz="1000" dirty="0">
              <a:solidFill>
                <a:schemeClr val="tx2">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2847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D6DCF1-D695-40A0-8081-70AC27DD2EDA}" type="datetimeFigureOut">
              <a:rPr lang="en-US" smtClean="0"/>
              <a:t>10/2/24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DAEBA9-6914-4196-B2D6-5D324CBF180F}" type="slidenum">
              <a:rPr lang="en-US" smtClean="0"/>
              <a:t>‹#›</a:t>
            </a:fld>
            <a:endParaRPr lang="en-US"/>
          </a:p>
        </p:txBody>
      </p:sp>
    </p:spTree>
    <p:extLst>
      <p:ext uri="{BB962C8B-B14F-4D97-AF65-F5344CB8AC3E}">
        <p14:creationId xmlns:p14="http://schemas.microsoft.com/office/powerpoint/2010/main" val="5596867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D6DCF1-D695-40A0-8081-70AC27DD2EDA}" type="datetimeFigureOut">
              <a:rPr lang="en-US" smtClean="0"/>
              <a:t>10/2/24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DAEBA9-6914-4196-B2D6-5D324CBF180F}" type="slidenum">
              <a:rPr lang="en-US" smtClean="0"/>
              <a:t>‹#›</a:t>
            </a:fld>
            <a:endParaRPr lang="en-US"/>
          </a:p>
        </p:txBody>
      </p:sp>
    </p:spTree>
    <p:extLst>
      <p:ext uri="{BB962C8B-B14F-4D97-AF65-F5344CB8AC3E}">
        <p14:creationId xmlns:p14="http://schemas.microsoft.com/office/powerpoint/2010/main" val="33715062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D6DCF1-D695-40A0-8081-70AC27DD2EDA}" type="datetimeFigureOut">
              <a:rPr lang="en-US" smtClean="0"/>
              <a:t>10/2/24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DAEBA9-6914-4196-B2D6-5D324CBF180F}" type="slidenum">
              <a:rPr lang="en-US" smtClean="0"/>
              <a:t>‹#›</a:t>
            </a:fld>
            <a:endParaRPr lang="en-US"/>
          </a:p>
        </p:txBody>
      </p:sp>
    </p:spTree>
    <p:extLst>
      <p:ext uri="{BB962C8B-B14F-4D97-AF65-F5344CB8AC3E}">
        <p14:creationId xmlns:p14="http://schemas.microsoft.com/office/powerpoint/2010/main" val="3041711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D6DCF1-D695-40A0-8081-70AC27DD2EDA}" type="datetimeFigureOut">
              <a:rPr lang="en-US" smtClean="0"/>
              <a:t>10/2/24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DAEBA9-6914-4196-B2D6-5D324CBF180F}" type="slidenum">
              <a:rPr lang="en-US" smtClean="0"/>
              <a:t>‹#›</a:t>
            </a:fld>
            <a:endParaRPr lang="en-US"/>
          </a:p>
        </p:txBody>
      </p:sp>
    </p:spTree>
    <p:extLst>
      <p:ext uri="{BB962C8B-B14F-4D97-AF65-F5344CB8AC3E}">
        <p14:creationId xmlns:p14="http://schemas.microsoft.com/office/powerpoint/2010/main" val="3623835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D6DCF1-D695-40A0-8081-70AC27DD2EDA}" type="datetimeFigureOut">
              <a:rPr lang="en-US" smtClean="0"/>
              <a:t>10/2/24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DAEBA9-6914-4196-B2D6-5D324CBF180F}" type="slidenum">
              <a:rPr lang="en-US" smtClean="0"/>
              <a:t>‹#›</a:t>
            </a:fld>
            <a:endParaRPr lang="en-US"/>
          </a:p>
        </p:txBody>
      </p:sp>
    </p:spTree>
    <p:extLst>
      <p:ext uri="{BB962C8B-B14F-4D97-AF65-F5344CB8AC3E}">
        <p14:creationId xmlns:p14="http://schemas.microsoft.com/office/powerpoint/2010/main" val="3639301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D6DCF1-D695-40A0-8081-70AC27DD2EDA}" type="datetimeFigureOut">
              <a:rPr lang="en-US" smtClean="0"/>
              <a:t>10/2/24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DAEBA9-6914-4196-B2D6-5D324CBF180F}" type="slidenum">
              <a:rPr lang="en-US" smtClean="0"/>
              <a:t>‹#›</a:t>
            </a:fld>
            <a:endParaRPr lang="en-US"/>
          </a:p>
        </p:txBody>
      </p:sp>
    </p:spTree>
    <p:extLst>
      <p:ext uri="{BB962C8B-B14F-4D97-AF65-F5344CB8AC3E}">
        <p14:creationId xmlns:p14="http://schemas.microsoft.com/office/powerpoint/2010/main" val="143150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D6DCF1-D695-40A0-8081-70AC27DD2EDA}" type="datetimeFigureOut">
              <a:rPr lang="en-US" smtClean="0"/>
              <a:t>10/2/24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DAEBA9-6914-4196-B2D6-5D324CBF180F}" type="slidenum">
              <a:rPr lang="en-US" smtClean="0"/>
              <a:t>‹#›</a:t>
            </a:fld>
            <a:endParaRPr lang="en-US"/>
          </a:p>
        </p:txBody>
      </p:sp>
    </p:spTree>
    <p:extLst>
      <p:ext uri="{BB962C8B-B14F-4D97-AF65-F5344CB8AC3E}">
        <p14:creationId xmlns:p14="http://schemas.microsoft.com/office/powerpoint/2010/main" val="22316590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D6DCF1-D695-40A0-8081-70AC27DD2EDA}" type="datetimeFigureOut">
              <a:rPr lang="en-US" smtClean="0"/>
              <a:t>10/2/24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DAEBA9-6914-4196-B2D6-5D324CBF180F}" type="slidenum">
              <a:rPr lang="en-US" smtClean="0"/>
              <a:t>‹#›</a:t>
            </a:fld>
            <a:endParaRPr lang="en-US"/>
          </a:p>
        </p:txBody>
      </p:sp>
    </p:spTree>
    <p:extLst>
      <p:ext uri="{BB962C8B-B14F-4D97-AF65-F5344CB8AC3E}">
        <p14:creationId xmlns:p14="http://schemas.microsoft.com/office/powerpoint/2010/main" val="10612980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D6DCF1-D695-40A0-8081-70AC27DD2EDA}" type="datetimeFigureOut">
              <a:rPr lang="en-US" smtClean="0"/>
              <a:t>10/2/24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DAEBA9-6914-4196-B2D6-5D324CBF180F}" type="slidenum">
              <a:rPr lang="en-US" smtClean="0"/>
              <a:t>‹#›</a:t>
            </a:fld>
            <a:endParaRPr lang="en-US"/>
          </a:p>
        </p:txBody>
      </p:sp>
    </p:spTree>
    <p:extLst>
      <p:ext uri="{BB962C8B-B14F-4D97-AF65-F5344CB8AC3E}">
        <p14:creationId xmlns:p14="http://schemas.microsoft.com/office/powerpoint/2010/main" val="1932235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D6DCF1-D695-40A0-8081-70AC27DD2EDA}" type="datetimeFigureOut">
              <a:rPr lang="en-US" smtClean="0"/>
              <a:t>10/2/24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DAEBA9-6914-4196-B2D6-5D324CBF180F}" type="slidenum">
              <a:rPr lang="en-US" smtClean="0"/>
              <a:t>‹#›</a:t>
            </a:fld>
            <a:endParaRPr lang="en-US"/>
          </a:p>
        </p:txBody>
      </p:sp>
    </p:spTree>
    <p:extLst>
      <p:ext uri="{BB962C8B-B14F-4D97-AF65-F5344CB8AC3E}">
        <p14:creationId xmlns:p14="http://schemas.microsoft.com/office/powerpoint/2010/main" val="16997392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977199" y="6330860"/>
            <a:ext cx="2057400" cy="365125"/>
          </a:xfrm>
          <a:prstGeom prst="rect">
            <a:avLst/>
          </a:prstGeom>
        </p:spPr>
        <p:txBody>
          <a:bodyPr/>
          <a:lstStyle/>
          <a:p>
            <a:fld id="{90EBEF87-C08A-4984-84E5-5ED9A067193A}" type="slidenum">
              <a:rPr lang="en-US" smtClean="0"/>
              <a:t>‹#›</a:t>
            </a:fld>
            <a:endParaRPr lang="en-US"/>
          </a:p>
        </p:txBody>
      </p:sp>
    </p:spTree>
    <p:extLst>
      <p:ext uri="{BB962C8B-B14F-4D97-AF65-F5344CB8AC3E}">
        <p14:creationId xmlns:p14="http://schemas.microsoft.com/office/powerpoint/2010/main" val="14693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D6DCF1-D695-40A0-8081-70AC27DD2EDA}" type="datetimeFigureOut">
              <a:rPr lang="en-US" smtClean="0"/>
              <a:t>10/2/24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DAEBA9-6914-4196-B2D6-5D324CBF180F}" type="slidenum">
              <a:rPr lang="en-US" smtClean="0"/>
              <a:t>‹#›</a:t>
            </a:fld>
            <a:endParaRPr lang="en-US"/>
          </a:p>
        </p:txBody>
      </p:sp>
    </p:spTree>
    <p:extLst>
      <p:ext uri="{BB962C8B-B14F-4D97-AF65-F5344CB8AC3E}">
        <p14:creationId xmlns:p14="http://schemas.microsoft.com/office/powerpoint/2010/main" val="2483798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D6DCF1-D695-40A0-8081-70AC27DD2EDA}" type="datetimeFigureOut">
              <a:rPr lang="en-US" smtClean="0"/>
              <a:t>10/2/24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DAEBA9-6914-4196-B2D6-5D324CBF180F}" type="slidenum">
              <a:rPr lang="en-US" smtClean="0"/>
              <a:t>‹#›</a:t>
            </a:fld>
            <a:endParaRPr lang="en-US"/>
          </a:p>
        </p:txBody>
      </p:sp>
    </p:spTree>
    <p:extLst>
      <p:ext uri="{BB962C8B-B14F-4D97-AF65-F5344CB8AC3E}">
        <p14:creationId xmlns:p14="http://schemas.microsoft.com/office/powerpoint/2010/main" val="2173521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D6DCF1-D695-40A0-8081-70AC27DD2EDA}" type="datetimeFigureOut">
              <a:rPr lang="en-US" smtClean="0"/>
              <a:t>10/2/24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DAEBA9-6914-4196-B2D6-5D324CBF180F}" type="slidenum">
              <a:rPr lang="en-US" smtClean="0"/>
              <a:t>‹#›</a:t>
            </a:fld>
            <a:endParaRPr lang="en-US"/>
          </a:p>
        </p:txBody>
      </p:sp>
    </p:spTree>
    <p:extLst>
      <p:ext uri="{BB962C8B-B14F-4D97-AF65-F5344CB8AC3E}">
        <p14:creationId xmlns:p14="http://schemas.microsoft.com/office/powerpoint/2010/main" val="724194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D6DCF1-D695-40A0-8081-70AC27DD2EDA}" type="datetimeFigureOut">
              <a:rPr lang="en-US" smtClean="0"/>
              <a:t>10/2/24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DAEBA9-6914-4196-B2D6-5D324CBF180F}" type="slidenum">
              <a:rPr lang="en-US" smtClean="0"/>
              <a:t>‹#›</a:t>
            </a:fld>
            <a:endParaRPr lang="en-US"/>
          </a:p>
        </p:txBody>
      </p:sp>
    </p:spTree>
    <p:extLst>
      <p:ext uri="{BB962C8B-B14F-4D97-AF65-F5344CB8AC3E}">
        <p14:creationId xmlns:p14="http://schemas.microsoft.com/office/powerpoint/2010/main" val="1215218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D6DCF1-D695-40A0-8081-70AC27DD2EDA}" type="datetimeFigureOut">
              <a:rPr lang="en-US" smtClean="0"/>
              <a:t>10/2/24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DAEBA9-6914-4196-B2D6-5D324CBF180F}" type="slidenum">
              <a:rPr lang="en-US" smtClean="0"/>
              <a:t>‹#›</a:t>
            </a:fld>
            <a:endParaRPr lang="en-US"/>
          </a:p>
        </p:txBody>
      </p:sp>
    </p:spTree>
    <p:extLst>
      <p:ext uri="{BB962C8B-B14F-4D97-AF65-F5344CB8AC3E}">
        <p14:creationId xmlns:p14="http://schemas.microsoft.com/office/powerpoint/2010/main" val="3862787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D6DCF1-D695-40A0-8081-70AC27DD2EDA}" type="datetimeFigureOut">
              <a:rPr lang="en-US" smtClean="0"/>
              <a:t>10/2/24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DAEBA9-6914-4196-B2D6-5D324CBF180F}" type="slidenum">
              <a:rPr lang="en-US" smtClean="0"/>
              <a:t>‹#›</a:t>
            </a:fld>
            <a:endParaRPr lang="en-US"/>
          </a:p>
        </p:txBody>
      </p:sp>
    </p:spTree>
    <p:extLst>
      <p:ext uri="{BB962C8B-B14F-4D97-AF65-F5344CB8AC3E}">
        <p14:creationId xmlns:p14="http://schemas.microsoft.com/office/powerpoint/2010/main" val="327628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D6DCF1-D695-40A0-8081-70AC27DD2EDA}" type="datetimeFigureOut">
              <a:rPr lang="en-US" smtClean="0"/>
              <a:t>10/2/24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DAEBA9-6914-4196-B2D6-5D324CBF180F}" type="slidenum">
              <a:rPr lang="en-US" smtClean="0"/>
              <a:t>‹#›</a:t>
            </a:fld>
            <a:endParaRPr lang="en-US"/>
          </a:p>
        </p:txBody>
      </p:sp>
    </p:spTree>
    <p:extLst>
      <p:ext uri="{BB962C8B-B14F-4D97-AF65-F5344CB8AC3E}">
        <p14:creationId xmlns:p14="http://schemas.microsoft.com/office/powerpoint/2010/main" val="29242082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10/2/24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7618418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D6DCF1-D695-40A0-8081-70AC27DD2EDA}" type="datetimeFigureOut">
              <a:rPr lang="en-US" smtClean="0"/>
              <a:t>10/2/24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DAEBA9-6914-4196-B2D6-5D324CBF180F}" type="slidenum">
              <a:rPr lang="en-US" smtClean="0"/>
              <a:t>‹#›</a:t>
            </a:fld>
            <a:endParaRPr lang="en-US"/>
          </a:p>
        </p:txBody>
      </p:sp>
    </p:spTree>
    <p:extLst>
      <p:ext uri="{BB962C8B-B14F-4D97-AF65-F5344CB8AC3E}">
        <p14:creationId xmlns:p14="http://schemas.microsoft.com/office/powerpoint/2010/main" val="55621014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4.xml"/><Relationship Id="rId1" Type="http://schemas.openxmlformats.org/officeDocument/2006/relationships/tags" Target="../tags/tag5.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kff.org/mental-health/issue-brief/five-key-findings-on-mental-health-and-substance-use-disorders-by-race-ethnicity/" TargetMode="Externa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https://www.kff.org/person/nambi-ndugga/" TargetMode="External"/><Relationship Id="rId5" Type="http://schemas.openxmlformats.org/officeDocument/2006/relationships/hyperlink" Target="https://www.kff.org/person/heather-saunders/" TargetMode="External"/><Relationship Id="rId4" Type="http://schemas.openxmlformats.org/officeDocument/2006/relationships/hyperlink" Target="https://www.kff.org/person/nirmita-pancha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F265EE0-CE9E-79AA-CD0F-008855732053}"/>
              </a:ext>
            </a:extLst>
          </p:cNvPr>
          <p:cNvSpPr>
            <a:spLocks noGrp="1"/>
          </p:cNvSpPr>
          <p:nvPr>
            <p:ph type="title"/>
          </p:nvPr>
        </p:nvSpPr>
        <p:spPr>
          <a:xfrm>
            <a:off x="1028699" y="294538"/>
            <a:ext cx="7421963" cy="1033669"/>
          </a:xfrm>
        </p:spPr>
        <p:txBody>
          <a:bodyPr>
            <a:noAutofit/>
          </a:bodyPr>
          <a:lstStyle/>
          <a:p>
            <a:r>
              <a:rPr lang="en-US" dirty="0">
                <a:solidFill>
                  <a:srgbClr val="FFFFFF"/>
                </a:solidFill>
              </a:rPr>
              <a:t>How to be Culturally Responsive in Your Practice</a:t>
            </a:r>
          </a:p>
        </p:txBody>
      </p:sp>
      <p:sp>
        <p:nvSpPr>
          <p:cNvPr id="2" name="Content Placeholder 1">
            <a:extLst>
              <a:ext uri="{FF2B5EF4-FFF2-40B4-BE49-F238E27FC236}">
                <a16:creationId xmlns:a16="http://schemas.microsoft.com/office/drawing/2014/main" id="{FDB6D70B-9674-8BE9-2F7B-EC865ADEF090}"/>
              </a:ext>
            </a:extLst>
          </p:cNvPr>
          <p:cNvSpPr>
            <a:spLocks noGrp="1"/>
          </p:cNvSpPr>
          <p:nvPr>
            <p:ph idx="1"/>
          </p:nvPr>
        </p:nvSpPr>
        <p:spPr>
          <a:xfrm>
            <a:off x="569343" y="1802921"/>
            <a:ext cx="7752379" cy="4198634"/>
          </a:xfrm>
        </p:spPr>
        <p:txBody>
          <a:bodyPr anchor="ctr">
            <a:normAutofit fontScale="92500" lnSpcReduction="20000"/>
          </a:bodyPr>
          <a:lstStyle/>
          <a:p>
            <a:pPr marL="0" indent="0" algn="ctr">
              <a:buNone/>
            </a:pPr>
            <a:r>
              <a:rPr lang="en-US" dirty="0"/>
              <a:t>CODs &amp; Treatment Conference, Yakima, WA</a:t>
            </a:r>
          </a:p>
          <a:p>
            <a:pPr marL="0" indent="0" algn="ctr">
              <a:buNone/>
            </a:pPr>
            <a:r>
              <a:rPr lang="en-US" dirty="0"/>
              <a:t>October 8, 2024</a:t>
            </a:r>
          </a:p>
          <a:p>
            <a:endParaRPr lang="en-US" sz="1700" dirty="0"/>
          </a:p>
          <a:p>
            <a:pPr marL="0" indent="0" algn="ctr">
              <a:buNone/>
            </a:pPr>
            <a:r>
              <a:rPr lang="en-US" sz="3600" b="1" dirty="0">
                <a:solidFill>
                  <a:schemeClr val="accent5">
                    <a:lumMod val="50000"/>
                  </a:schemeClr>
                </a:solidFill>
              </a:rPr>
              <a:t>Presenters:</a:t>
            </a:r>
          </a:p>
          <a:p>
            <a:pPr marL="0" indent="0" algn="ctr">
              <a:buNone/>
            </a:pPr>
            <a:r>
              <a:rPr lang="en-US" sz="3600" b="1" dirty="0">
                <a:solidFill>
                  <a:schemeClr val="accent5">
                    <a:lumMod val="50000"/>
                  </a:schemeClr>
                </a:solidFill>
              </a:rPr>
              <a:t>Laura Cooley (she/her), MA, Continuing Education Specialist, Washington State</a:t>
            </a:r>
          </a:p>
          <a:p>
            <a:pPr marL="0" indent="0" algn="ctr">
              <a:buNone/>
            </a:pPr>
            <a:r>
              <a:rPr lang="en-US" sz="3600" b="1" dirty="0">
                <a:solidFill>
                  <a:schemeClr val="accent5">
                    <a:lumMod val="50000"/>
                  </a:schemeClr>
                </a:solidFill>
              </a:rPr>
              <a:t>and</a:t>
            </a:r>
          </a:p>
          <a:p>
            <a:pPr marL="0" indent="0" algn="ctr">
              <a:buNone/>
            </a:pPr>
            <a:r>
              <a:rPr lang="en-US" sz="3600" b="1" dirty="0">
                <a:solidFill>
                  <a:schemeClr val="accent5">
                    <a:lumMod val="50000"/>
                  </a:schemeClr>
                </a:solidFill>
              </a:rPr>
              <a:t>Sean Mahoney (he/him), PWS, CRM, Mental Health and </a:t>
            </a:r>
          </a:p>
          <a:p>
            <a:pPr marL="0" indent="0" algn="ctr">
              <a:buNone/>
            </a:pPr>
            <a:r>
              <a:rPr lang="en-US" sz="3600" b="1" dirty="0">
                <a:solidFill>
                  <a:schemeClr val="accent5">
                    <a:lumMod val="50000"/>
                  </a:schemeClr>
                </a:solidFill>
              </a:rPr>
              <a:t>Addiction Association of Oregon</a:t>
            </a:r>
          </a:p>
          <a:p>
            <a:endParaRPr lang="en-US" sz="1700" dirty="0"/>
          </a:p>
        </p:txBody>
      </p:sp>
    </p:spTree>
    <p:extLst>
      <p:ext uri="{BB962C8B-B14F-4D97-AF65-F5344CB8AC3E}">
        <p14:creationId xmlns:p14="http://schemas.microsoft.com/office/powerpoint/2010/main" val="193350671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7EA5B-250F-8108-8A67-F302557F1878}"/>
              </a:ext>
            </a:extLst>
          </p:cNvPr>
          <p:cNvSpPr>
            <a:spLocks noGrp="1"/>
          </p:cNvSpPr>
          <p:nvPr>
            <p:ph type="title"/>
          </p:nvPr>
        </p:nvSpPr>
        <p:spPr/>
        <p:txBody>
          <a:bodyPr/>
          <a:lstStyle/>
          <a:p>
            <a:r>
              <a:rPr lang="en-US" b="1" dirty="0">
                <a:solidFill>
                  <a:srgbClr val="002060"/>
                </a:solidFill>
              </a:rPr>
              <a:t>Why We Should Care About CLAS?</a:t>
            </a:r>
          </a:p>
        </p:txBody>
      </p:sp>
      <p:sp>
        <p:nvSpPr>
          <p:cNvPr id="3" name="TextBox 2">
            <a:extLst>
              <a:ext uri="{FF2B5EF4-FFF2-40B4-BE49-F238E27FC236}">
                <a16:creationId xmlns:a16="http://schemas.microsoft.com/office/drawing/2014/main" id="{B92BCA0C-F8A0-53EB-523A-E50245C630AB}"/>
              </a:ext>
            </a:extLst>
          </p:cNvPr>
          <p:cNvSpPr txBox="1"/>
          <p:nvPr/>
        </p:nvSpPr>
        <p:spPr>
          <a:xfrm>
            <a:off x="714103" y="2002972"/>
            <a:ext cx="6808552" cy="3693319"/>
          </a:xfrm>
          <a:prstGeom prst="rect">
            <a:avLst/>
          </a:prstGeom>
          <a:noFill/>
        </p:spPr>
        <p:txBody>
          <a:bodyPr wrap="square" rtlCol="0">
            <a:spAutoFit/>
          </a:bodyPr>
          <a:lstStyle/>
          <a:p>
            <a:r>
              <a:rPr lang="en-US" sz="3600" dirty="0"/>
              <a:t>Another reason to implement CLAS standards:</a:t>
            </a:r>
          </a:p>
          <a:p>
            <a:pPr marL="571500" indent="-571500">
              <a:buFont typeface="Arial" panose="020B0604020202020204" pitchFamily="34" charset="0"/>
              <a:buChar char="•"/>
            </a:pPr>
            <a:r>
              <a:rPr lang="en-US" sz="3600" dirty="0"/>
              <a:t>To improve the quality of services provided to </a:t>
            </a:r>
            <a:r>
              <a:rPr lang="en-US" sz="3600" u="sng" dirty="0"/>
              <a:t>all</a:t>
            </a:r>
            <a:r>
              <a:rPr lang="en-US" sz="3600" dirty="0"/>
              <a:t> individuals</a:t>
            </a:r>
          </a:p>
          <a:p>
            <a:pPr marL="571500" indent="-571500">
              <a:buFont typeface="Arial" panose="020B0604020202020204" pitchFamily="34" charset="0"/>
              <a:buChar char="•"/>
            </a:pPr>
            <a:r>
              <a:rPr lang="en-US" sz="3600" dirty="0"/>
              <a:t>Better health outcomes </a:t>
            </a:r>
          </a:p>
          <a:p>
            <a:endParaRPr lang="en-US" dirty="0"/>
          </a:p>
        </p:txBody>
      </p:sp>
    </p:spTree>
    <p:extLst>
      <p:ext uri="{BB962C8B-B14F-4D97-AF65-F5344CB8AC3E}">
        <p14:creationId xmlns:p14="http://schemas.microsoft.com/office/powerpoint/2010/main" val="1629475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46" y="554152"/>
            <a:ext cx="4306641"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0FAD669-B3A6-5EA5-3D75-7897AB45685A}"/>
              </a:ext>
            </a:extLst>
          </p:cNvPr>
          <p:cNvSpPr txBox="1">
            <a:spLocks/>
          </p:cNvSpPr>
          <p:nvPr/>
        </p:nvSpPr>
        <p:spPr>
          <a:xfrm>
            <a:off x="971256" y="813623"/>
            <a:ext cx="2560744" cy="39503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fontAlgn="auto">
              <a:spcAft>
                <a:spcPts val="600"/>
              </a:spcAft>
              <a:buClrTx/>
              <a:buSzTx/>
              <a:tabLst/>
              <a:defRPr/>
            </a:pPr>
            <a:r>
              <a:rPr kumimoji="0" lang="en-US" sz="3600" b="1" i="0" u="none" strike="noStrike" kern="1200" cap="none" spc="0" normalizeH="0" baseline="0" noProof="0" dirty="0">
                <a:ln>
                  <a:noFill/>
                </a:ln>
                <a:solidFill>
                  <a:srgbClr val="FFFFFF"/>
                </a:solidFill>
                <a:effectLst/>
                <a:uLnTx/>
                <a:uFillTx/>
                <a:latin typeface="+mj-lt"/>
                <a:ea typeface="+mj-ea"/>
                <a:cs typeface="+mj-cs"/>
              </a:rPr>
              <a:t>Ensure you meet Federal and State Require-</a:t>
            </a:r>
            <a:r>
              <a:rPr kumimoji="0" lang="en-US" sz="3600" b="1" i="0" u="none" strike="noStrike" kern="1200" cap="none" spc="0" normalizeH="0" baseline="0" noProof="0" dirty="0" err="1">
                <a:ln>
                  <a:noFill/>
                </a:ln>
                <a:solidFill>
                  <a:srgbClr val="FFFFFF"/>
                </a:solidFill>
                <a:effectLst/>
                <a:uLnTx/>
                <a:uFillTx/>
                <a:latin typeface="+mj-lt"/>
                <a:ea typeface="+mj-ea"/>
                <a:cs typeface="+mj-cs"/>
              </a:rPr>
              <a:t>ments</a:t>
            </a:r>
            <a:endParaRPr kumimoji="0" lang="en-US" sz="3600" b="1" i="0" u="none" strike="noStrike" kern="1200" cap="none" spc="0" normalizeH="0" baseline="0" noProof="0" dirty="0">
              <a:ln>
                <a:noFill/>
              </a:ln>
              <a:solidFill>
                <a:srgbClr val="FFFFFF"/>
              </a:solidFill>
              <a:effectLst/>
              <a:uLnTx/>
              <a:uFillTx/>
              <a:latin typeface="+mj-lt"/>
              <a:ea typeface="+mj-ea"/>
              <a:cs typeface="+mj-cs"/>
            </a:endParaRPr>
          </a:p>
        </p:txBody>
      </p:sp>
      <p:sp>
        <p:nvSpPr>
          <p:cNvPr id="1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19" y="374394"/>
            <a:ext cx="128637"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581" y="1084507"/>
            <a:ext cx="118159"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2" name="Rectangle: Single Corner Rounded 1">
            <a:extLst>
              <a:ext uri="{FF2B5EF4-FFF2-40B4-BE49-F238E27FC236}">
                <a16:creationId xmlns:a16="http://schemas.microsoft.com/office/drawing/2014/main" id="{2E8EF04C-2C27-FB20-929B-B3B3465FF854}"/>
              </a:ext>
            </a:extLst>
          </p:cNvPr>
          <p:cNvSpPr/>
          <p:nvPr/>
        </p:nvSpPr>
        <p:spPr>
          <a:xfrm>
            <a:off x="4161729" y="286439"/>
            <a:ext cx="4684816" cy="6071069"/>
          </a:xfrm>
          <a:prstGeom prst="round1Rect">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lnSpc>
                <a:spcPct val="90000"/>
              </a:lnSpc>
              <a:spcAft>
                <a:spcPts val="600"/>
              </a:spcAft>
            </a:pPr>
            <a:r>
              <a:rPr lang="en-US" sz="3600" dirty="0">
                <a:solidFill>
                  <a:schemeClr val="tx1">
                    <a:alpha val="80000"/>
                  </a:schemeClr>
                </a:solidFill>
              </a:rPr>
              <a:t>Language Action Plan from SAMHSA</a:t>
            </a:r>
          </a:p>
          <a:p>
            <a:pPr>
              <a:lnSpc>
                <a:spcPct val="90000"/>
              </a:lnSpc>
              <a:spcAft>
                <a:spcPts val="600"/>
              </a:spcAft>
            </a:pPr>
            <a:r>
              <a:rPr lang="en-US" sz="2800" dirty="0">
                <a:solidFill>
                  <a:schemeClr val="tx1">
                    <a:alpha val="80000"/>
                  </a:schemeClr>
                </a:solidFill>
              </a:rPr>
              <a:t>Calls on agencies/its financial award recipients to: Understand and comply with their obligations under </a:t>
            </a:r>
          </a:p>
          <a:p>
            <a:pPr>
              <a:lnSpc>
                <a:spcPct val="90000"/>
              </a:lnSpc>
              <a:spcAft>
                <a:spcPts val="600"/>
              </a:spcAft>
            </a:pPr>
            <a:r>
              <a:rPr lang="en-US" sz="2800" dirty="0">
                <a:solidFill>
                  <a:schemeClr val="tx1">
                    <a:alpha val="80000"/>
                  </a:schemeClr>
                </a:solidFill>
              </a:rPr>
              <a:t>civil rights statutes and regulations enforced by HHS that require them to provide language assistance services. </a:t>
            </a:r>
          </a:p>
        </p:txBody>
      </p:sp>
      <p:sp>
        <p:nvSpPr>
          <p:cNvPr id="1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7410" y="5751820"/>
            <a:ext cx="84319"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20" name="Straight Connector 1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2951F44-C7E7-3B66-AAD8-B706A769929A}"/>
              </a:ext>
            </a:extLst>
          </p:cNvPr>
          <p:cNvSpPr txBox="1"/>
          <p:nvPr/>
        </p:nvSpPr>
        <p:spPr>
          <a:xfrm>
            <a:off x="297455" y="4566008"/>
            <a:ext cx="3779955" cy="1569660"/>
          </a:xfrm>
          <a:prstGeom prst="rect">
            <a:avLst/>
          </a:prstGeom>
          <a:noFill/>
        </p:spPr>
        <p:txBody>
          <a:bodyPr wrap="square" rtlCol="0">
            <a:spAutoFit/>
          </a:bodyPr>
          <a:lstStyle/>
          <a:p>
            <a:r>
              <a:rPr lang="en-US" sz="1600" dirty="0"/>
              <a:t>Source: </a:t>
            </a:r>
            <a:r>
              <a:rPr lang="en-US" sz="1600" i="1" dirty="0"/>
              <a:t>Language Action Plan, 2024. U.S. Department of Health and Human Services </a:t>
            </a:r>
          </a:p>
          <a:p>
            <a:r>
              <a:rPr lang="en-US" sz="1600" i="1" dirty="0"/>
              <a:t>Substance Abuse and Mental Health Services Administration</a:t>
            </a:r>
          </a:p>
          <a:p>
            <a:r>
              <a:rPr lang="en-US" sz="1600" i="1" dirty="0"/>
              <a:t> Office of Behavioral Health Equity and Office of Communications</a:t>
            </a:r>
          </a:p>
        </p:txBody>
      </p:sp>
    </p:spTree>
    <p:extLst>
      <p:ext uri="{BB962C8B-B14F-4D97-AF65-F5344CB8AC3E}">
        <p14:creationId xmlns:p14="http://schemas.microsoft.com/office/powerpoint/2010/main" val="1188463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74710"/>
          <a:stretch/>
        </p:blipFill>
        <p:spPr>
          <a:xfrm>
            <a:off x="6691203" y="37136"/>
            <a:ext cx="2440716" cy="951597"/>
          </a:xfrm>
          <a:prstGeom prst="rect">
            <a:avLst/>
          </a:prstGeom>
        </p:spPr>
      </p:pic>
      <p:cxnSp>
        <p:nvCxnSpPr>
          <p:cNvPr id="9" name="Straight Connector 8"/>
          <p:cNvCxnSpPr/>
          <p:nvPr/>
        </p:nvCxnSpPr>
        <p:spPr>
          <a:xfrm>
            <a:off x="0" y="934068"/>
            <a:ext cx="9144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60588" y="6075533"/>
            <a:ext cx="8446987" cy="0"/>
          </a:xfrm>
          <a:prstGeom prst="line">
            <a:avLst/>
          </a:prstGeom>
          <a:ln w="9525">
            <a:solidFill>
              <a:schemeClr val="bg1">
                <a:lumMod val="75000"/>
              </a:schemeClr>
            </a:solidFill>
          </a:ln>
        </p:spPr>
        <p:style>
          <a:lnRef idx="1">
            <a:schemeClr val="accent3"/>
          </a:lnRef>
          <a:fillRef idx="0">
            <a:schemeClr val="accent3"/>
          </a:fillRef>
          <a:effectRef idx="0">
            <a:schemeClr val="accent3"/>
          </a:effectRef>
          <a:fontRef idx="minor">
            <a:schemeClr val="tx1"/>
          </a:fontRef>
        </p:style>
      </p:cxnSp>
      <p:pic>
        <p:nvPicPr>
          <p:cNvPr id="10" name="Google Shape;347;g22139a5d88c_0_68">
            <a:extLst>
              <a:ext uri="{FF2B5EF4-FFF2-40B4-BE49-F238E27FC236}">
                <a16:creationId xmlns:a16="http://schemas.microsoft.com/office/drawing/2014/main" id="{3E509B2E-425C-38FC-174C-639567EBD8BE}"/>
              </a:ext>
            </a:extLst>
          </p:cNvPr>
          <p:cNvPicPr preferRelativeResize="0"/>
          <p:nvPr/>
        </p:nvPicPr>
        <p:blipFill rotWithShape="1">
          <a:blip r:embed="rId4"/>
          <a:srcRect l="180" t="23021" r="544" b="19075"/>
          <a:stretch/>
        </p:blipFill>
        <p:spPr>
          <a:xfrm flipH="1">
            <a:off x="12081" y="837288"/>
            <a:ext cx="9144000" cy="5143500"/>
          </a:xfrm>
          <a:prstGeom prst="rect">
            <a:avLst/>
          </a:prstGeom>
          <a:noFill/>
          <a:ln>
            <a:noFill/>
          </a:ln>
        </p:spPr>
      </p:pic>
      <p:pic>
        <p:nvPicPr>
          <p:cNvPr id="11" name="Picture 10">
            <a:extLst>
              <a:ext uri="{FF2B5EF4-FFF2-40B4-BE49-F238E27FC236}">
                <a16:creationId xmlns:a16="http://schemas.microsoft.com/office/drawing/2014/main" id="{5E0B2275-7E85-742F-415F-7D51BF349703}"/>
              </a:ext>
            </a:extLst>
          </p:cNvPr>
          <p:cNvPicPr>
            <a:picLocks noChangeAspect="1"/>
          </p:cNvPicPr>
          <p:nvPr/>
        </p:nvPicPr>
        <p:blipFill>
          <a:blip r:embed="rId5"/>
          <a:stretch>
            <a:fillRect/>
          </a:stretch>
        </p:blipFill>
        <p:spPr>
          <a:xfrm>
            <a:off x="-12081" y="827271"/>
            <a:ext cx="9144000" cy="5138927"/>
          </a:xfrm>
          <a:prstGeom prst="rect">
            <a:avLst/>
          </a:prstGeom>
        </p:spPr>
      </p:pic>
      <p:pic>
        <p:nvPicPr>
          <p:cNvPr id="15" name="Picture 14">
            <a:extLst>
              <a:ext uri="{FF2B5EF4-FFF2-40B4-BE49-F238E27FC236}">
                <a16:creationId xmlns:a16="http://schemas.microsoft.com/office/drawing/2014/main" id="{C52CCD68-3EA9-EFE8-9B91-59CB9815CF6E}"/>
              </a:ext>
            </a:extLst>
          </p:cNvPr>
          <p:cNvPicPr>
            <a:picLocks noChangeAspect="1"/>
          </p:cNvPicPr>
          <p:nvPr/>
        </p:nvPicPr>
        <p:blipFill>
          <a:blip r:embed="rId6"/>
          <a:stretch>
            <a:fillRect/>
          </a:stretch>
        </p:blipFill>
        <p:spPr>
          <a:xfrm>
            <a:off x="0" y="2734056"/>
            <a:ext cx="9144000" cy="1389887"/>
          </a:xfrm>
          <a:prstGeom prst="rect">
            <a:avLst/>
          </a:prstGeom>
        </p:spPr>
      </p:pic>
      <p:sp>
        <p:nvSpPr>
          <p:cNvPr id="19" name="TextBox 18">
            <a:extLst>
              <a:ext uri="{FF2B5EF4-FFF2-40B4-BE49-F238E27FC236}">
                <a16:creationId xmlns:a16="http://schemas.microsoft.com/office/drawing/2014/main" id="{44854409-FE51-3954-39C1-F9EFC257745B}"/>
              </a:ext>
            </a:extLst>
          </p:cNvPr>
          <p:cNvSpPr txBox="1"/>
          <p:nvPr/>
        </p:nvSpPr>
        <p:spPr>
          <a:xfrm>
            <a:off x="561860" y="2897436"/>
            <a:ext cx="7601638" cy="1323439"/>
          </a:xfrm>
          <a:prstGeom prst="rect">
            <a:avLst/>
          </a:prstGeom>
          <a:noFill/>
        </p:spPr>
        <p:txBody>
          <a:bodyPr wrap="square">
            <a:spAutoFit/>
          </a:bodyPr>
          <a:lstStyle/>
          <a:p>
            <a:pPr marL="47625" marR="0" lvl="0" indent="-9525" algn="ctr" defTabSz="457200" rtl="0" eaLnBrk="1" fontAlgn="auto" latinLnBrk="0" hangingPunct="1">
              <a:lnSpc>
                <a:spcPts val="3225"/>
              </a:lnSpc>
              <a:spcBef>
                <a:spcPts val="270"/>
              </a:spcBef>
              <a:spcAft>
                <a:spcPts val="0"/>
              </a:spcAft>
              <a:buClr>
                <a:prstClr val="black"/>
              </a:buClr>
              <a:buSzPts val="1800"/>
              <a:buFontTx/>
              <a:buNone/>
              <a:tabLst/>
              <a:defRPr/>
            </a:pPr>
            <a:r>
              <a:rPr kumimoji="0" lang="en-US" sz="3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CLAS Standards: </a:t>
            </a:r>
            <a:r>
              <a:rPr kumimoji="0" lang="en-US" sz="3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Engagement, Continuous Improvement, and Accountability</a:t>
            </a:r>
          </a:p>
        </p:txBody>
      </p:sp>
      <p:pic>
        <p:nvPicPr>
          <p:cNvPr id="2" name="Picture 1">
            <a:extLst>
              <a:ext uri="{FF2B5EF4-FFF2-40B4-BE49-F238E27FC236}">
                <a16:creationId xmlns:a16="http://schemas.microsoft.com/office/drawing/2014/main" id="{3D55A63A-2E12-27AB-1089-12C30CB47C20}"/>
              </a:ext>
            </a:extLst>
          </p:cNvPr>
          <p:cNvPicPr>
            <a:picLocks noChangeAspect="1"/>
          </p:cNvPicPr>
          <p:nvPr/>
        </p:nvPicPr>
        <p:blipFill>
          <a:blip r:embed="rId5"/>
          <a:stretch>
            <a:fillRect/>
          </a:stretch>
        </p:blipFill>
        <p:spPr>
          <a:xfrm>
            <a:off x="140319" y="1016761"/>
            <a:ext cx="9144000" cy="5138927"/>
          </a:xfrm>
          <a:prstGeom prst="rect">
            <a:avLst/>
          </a:prstGeom>
        </p:spPr>
      </p:pic>
    </p:spTree>
    <p:extLst>
      <p:ext uri="{BB962C8B-B14F-4D97-AF65-F5344CB8AC3E}">
        <p14:creationId xmlns:p14="http://schemas.microsoft.com/office/powerpoint/2010/main" val="1119744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96760-FE06-DE11-59F8-7212D36FCC17}"/>
              </a:ext>
            </a:extLst>
          </p:cNvPr>
          <p:cNvSpPr>
            <a:spLocks noGrp="1"/>
          </p:cNvSpPr>
          <p:nvPr>
            <p:ph type="title"/>
          </p:nvPr>
        </p:nvSpPr>
        <p:spPr/>
        <p:txBody>
          <a:bodyPr/>
          <a:lstStyle/>
          <a:p>
            <a:r>
              <a:rPr lang="en-US" b="1" dirty="0">
                <a:solidFill>
                  <a:srgbClr val="002060"/>
                </a:solidFill>
              </a:rPr>
              <a:t>Bringing CLAS into  Your Practice</a:t>
            </a:r>
            <a:endParaRPr lang="en-US" b="1" dirty="0"/>
          </a:p>
        </p:txBody>
      </p:sp>
      <p:sp>
        <p:nvSpPr>
          <p:cNvPr id="3" name="Content Placeholder 2">
            <a:extLst>
              <a:ext uri="{FF2B5EF4-FFF2-40B4-BE49-F238E27FC236}">
                <a16:creationId xmlns:a16="http://schemas.microsoft.com/office/drawing/2014/main" id="{03F142CA-116D-CBC2-3173-A9A5CF80DDC4}"/>
              </a:ext>
            </a:extLst>
          </p:cNvPr>
          <p:cNvSpPr>
            <a:spLocks noGrp="1"/>
          </p:cNvSpPr>
          <p:nvPr>
            <p:ph idx="1"/>
          </p:nvPr>
        </p:nvSpPr>
        <p:spPr/>
        <p:txBody>
          <a:bodyPr/>
          <a:lstStyle/>
          <a:p>
            <a:r>
              <a:rPr lang="en-US" b="1" dirty="0">
                <a:solidFill>
                  <a:srgbClr val="002060"/>
                </a:solidFill>
              </a:rPr>
              <a:t>Identify opportunities for infusing CLAS into your practice</a:t>
            </a:r>
          </a:p>
          <a:p>
            <a:r>
              <a:rPr lang="en-US" b="1" dirty="0">
                <a:solidFill>
                  <a:srgbClr val="002060"/>
                </a:solidFill>
              </a:rPr>
              <a:t>Become familiar with tools that can be used to incorporate CLAS standards in your practice or agency</a:t>
            </a:r>
          </a:p>
          <a:p>
            <a:endParaRPr lang="en-US" dirty="0"/>
          </a:p>
        </p:txBody>
      </p:sp>
    </p:spTree>
    <p:extLst>
      <p:ext uri="{BB962C8B-B14F-4D97-AF65-F5344CB8AC3E}">
        <p14:creationId xmlns:p14="http://schemas.microsoft.com/office/powerpoint/2010/main" val="1036277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551961"/>
            <a:ext cx="8249304"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193DFA32-FF7B-DAE7-E4DB-8C230035BED6}"/>
              </a:ext>
            </a:extLst>
          </p:cNvPr>
          <p:cNvPicPr>
            <a:picLocks noChangeAspect="1"/>
          </p:cNvPicPr>
          <p:nvPr/>
        </p:nvPicPr>
        <p:blipFill>
          <a:blip r:embed="rId2"/>
          <a:srcRect l="-2268" t="-9977" r="1327" b="6140"/>
          <a:stretch/>
        </p:blipFill>
        <p:spPr>
          <a:xfrm>
            <a:off x="447347" y="255716"/>
            <a:ext cx="8068003" cy="5187142"/>
          </a:xfrm>
          <a:prstGeom prst="rect">
            <a:avLst/>
          </a:prstGeom>
        </p:spPr>
      </p:pic>
      <p:cxnSp>
        <p:nvCxnSpPr>
          <p:cNvPr id="14" name="Straight Connector 13">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47348" y="6329769"/>
            <a:ext cx="825017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ABFCA42-1BD4-A687-2743-A2935AE5FDB2}"/>
              </a:ext>
            </a:extLst>
          </p:cNvPr>
          <p:cNvSpPr txBox="1"/>
          <p:nvPr/>
        </p:nvSpPr>
        <p:spPr>
          <a:xfrm>
            <a:off x="705394" y="5442857"/>
            <a:ext cx="6831455" cy="646331"/>
          </a:xfrm>
          <a:prstGeom prst="rect">
            <a:avLst/>
          </a:prstGeom>
          <a:noFill/>
        </p:spPr>
        <p:txBody>
          <a:bodyPr wrap="square" rtlCol="0">
            <a:spAutoFit/>
          </a:bodyPr>
          <a:lstStyle/>
          <a:p>
            <a:r>
              <a:rPr lang="en-US" dirty="0"/>
              <a:t>Source: Think Cultural Website, HHS: https://thinkculturalhealth.hhs.gov/education/behavioral-health</a:t>
            </a:r>
          </a:p>
        </p:txBody>
      </p:sp>
    </p:spTree>
    <p:extLst>
      <p:ext uri="{BB962C8B-B14F-4D97-AF65-F5344CB8AC3E}">
        <p14:creationId xmlns:p14="http://schemas.microsoft.com/office/powerpoint/2010/main" val="1373656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with headscarf&#10;&#10;Description automatically generated">
            <a:extLst>
              <a:ext uri="{FF2B5EF4-FFF2-40B4-BE49-F238E27FC236}">
                <a16:creationId xmlns:a16="http://schemas.microsoft.com/office/drawing/2014/main" id="{A99D1566-43F0-E1C4-C071-EE3227CB133A}"/>
              </a:ext>
            </a:extLst>
          </p:cNvPr>
          <p:cNvPicPr>
            <a:picLocks noChangeAspect="1"/>
          </p:cNvPicPr>
          <p:nvPr/>
        </p:nvPicPr>
        <p:blipFill>
          <a:blip r:embed="rId3"/>
          <a:srcRect l="35072" r="8657" b="-1"/>
          <a:stretch/>
        </p:blipFill>
        <p:spPr>
          <a:xfrm>
            <a:off x="20" y="10"/>
            <a:ext cx="6865999"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2" name="Picture 1" descr="A collage of hands with different gestures&#10;&#10;Description automatically generated">
            <a:extLst>
              <a:ext uri="{FF2B5EF4-FFF2-40B4-BE49-F238E27FC236}">
                <a16:creationId xmlns:a16="http://schemas.microsoft.com/office/drawing/2014/main" id="{DDAFFB4F-BD41-D60D-7D90-F698BFF546C6}"/>
              </a:ext>
            </a:extLst>
          </p:cNvPr>
          <p:cNvPicPr>
            <a:picLocks noChangeAspect="1"/>
          </p:cNvPicPr>
          <p:nvPr/>
        </p:nvPicPr>
        <p:blipFill>
          <a:blip r:embed="rId4"/>
          <a:srcRect t="914" r="1" b="16258"/>
          <a:stretch/>
        </p:blipFill>
        <p:spPr>
          <a:xfrm>
            <a:off x="5845889" y="3506112"/>
            <a:ext cx="329811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3" name="Picture 2" descr="A poster with cartoon faces&#10;&#10;Description automatically generated">
            <a:extLst>
              <a:ext uri="{FF2B5EF4-FFF2-40B4-BE49-F238E27FC236}">
                <a16:creationId xmlns:a16="http://schemas.microsoft.com/office/drawing/2014/main" id="{BCC79AB0-6B77-8FD7-0938-88A90640748D}"/>
              </a:ext>
            </a:extLst>
          </p:cNvPr>
          <p:cNvPicPr>
            <a:picLocks noChangeAspect="1"/>
          </p:cNvPicPr>
          <p:nvPr/>
        </p:nvPicPr>
        <p:blipFill>
          <a:blip r:embed="rId5"/>
          <a:srcRect t="28668" r="-1" b="24482"/>
          <a:stretch/>
        </p:blipFill>
        <p:spPr>
          <a:xfrm>
            <a:off x="4285542" y="0"/>
            <a:ext cx="4858438" cy="3346394"/>
          </a:xfrm>
          <a:custGeom>
            <a:avLst/>
            <a:gdLst/>
            <a:ahLst/>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2686473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3321" y="329184"/>
            <a:ext cx="4688333" cy="853587"/>
          </a:xfrm>
        </p:spPr>
        <p:txBody>
          <a:bodyPr anchor="b">
            <a:normAutofit fontScale="90000"/>
          </a:bodyPr>
          <a:lstStyle/>
          <a:p>
            <a:r>
              <a:rPr lang="en-US" b="1" dirty="0">
                <a:latin typeface="+mj-lt"/>
              </a:rPr>
              <a:t>CLAS Standards 9-15</a:t>
            </a:r>
          </a:p>
        </p:txBody>
      </p:sp>
      <p:pic>
        <p:nvPicPr>
          <p:cNvPr id="5" name="Picture 4" descr="White puzzle with one red piece">
            <a:extLst>
              <a:ext uri="{FF2B5EF4-FFF2-40B4-BE49-F238E27FC236}">
                <a16:creationId xmlns:a16="http://schemas.microsoft.com/office/drawing/2014/main" id="{9D1B7B5B-3561-BD2B-5E9C-F10398C2C170}"/>
              </a:ext>
            </a:extLst>
          </p:cNvPr>
          <p:cNvPicPr>
            <a:picLocks noChangeAspect="1"/>
          </p:cNvPicPr>
          <p:nvPr/>
        </p:nvPicPr>
        <p:blipFill rotWithShape="1">
          <a:blip r:embed="rId3"/>
          <a:srcRect l="36477" r="34873"/>
          <a:stretch/>
        </p:blipFill>
        <p:spPr>
          <a:xfrm>
            <a:off x="20" y="10"/>
            <a:ext cx="3260973" cy="6402461"/>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73321" y="2706624"/>
            <a:ext cx="4688333" cy="3483864"/>
          </a:xfrm>
        </p:spPr>
        <p:txBody>
          <a:bodyPr>
            <a:normAutofit/>
          </a:bodyPr>
          <a:lstStyle/>
          <a:p>
            <a:pPr marL="0" indent="0">
              <a:spcBef>
                <a:spcPts val="0"/>
              </a:spcBef>
              <a:buNone/>
            </a:pPr>
            <a:r>
              <a:rPr lang="en-US" sz="3200" b="1" dirty="0">
                <a:solidFill>
                  <a:schemeClr val="accent1">
                    <a:lumMod val="75000"/>
                  </a:schemeClr>
                </a:solidFill>
              </a:rPr>
              <a:t>Putting CLAS into Practice</a:t>
            </a:r>
          </a:p>
        </p:txBody>
      </p:sp>
    </p:spTree>
    <p:extLst>
      <p:ext uri="{BB962C8B-B14F-4D97-AF65-F5344CB8AC3E}">
        <p14:creationId xmlns:p14="http://schemas.microsoft.com/office/powerpoint/2010/main" val="2564523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D72C566-CD1A-3C57-CD49-E230E2EAE3B6}"/>
              </a:ext>
            </a:extLst>
          </p:cNvPr>
          <p:cNvSpPr/>
          <p:nvPr/>
        </p:nvSpPr>
        <p:spPr>
          <a:xfrm>
            <a:off x="0" y="1985180"/>
            <a:ext cx="9144000" cy="3472405"/>
          </a:xfrm>
          <a:prstGeom prst="rect">
            <a:avLst/>
          </a:prstGeom>
          <a:solidFill>
            <a:srgbClr val="E8E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Slide Number Placeholder 3">
            <a:extLst>
              <a:ext uri="{FF2B5EF4-FFF2-40B4-BE49-F238E27FC236}">
                <a16:creationId xmlns:a16="http://schemas.microsoft.com/office/drawing/2014/main" id="{D3F51341-E1D3-8D32-35C4-44EFE2D79F1F}"/>
              </a:ext>
            </a:extLst>
          </p:cNvPr>
          <p:cNvSpPr>
            <a:spLocks noGrp="1"/>
          </p:cNvSpPr>
          <p:nvPr>
            <p:ph type="sldNum" idx="12"/>
          </p:nvPr>
        </p:nvSpPr>
        <p:spPr>
          <a:xfrm>
            <a:off x="8472694" y="6178410"/>
            <a:ext cx="411525" cy="525000"/>
          </a:xfrm>
          <a:prstGeom prst="rect">
            <a:avLst/>
          </a:prstGeom>
        </p:spPr>
        <p:txBody>
          <a:bodyPr spcFirstLastPara="1" vert="horz" wrap="square" lIns="91425" tIns="91425" rIns="91425" bIns="91425" rtlCol="0" anchor="t" anchorCtr="0">
            <a:noAutofit/>
          </a:bodyPr>
          <a:lstStyle>
            <a:defPPr>
              <a:defRPr lang="en-US"/>
            </a:defPPr>
            <a:lvl1pPr marL="0" lvl="0" algn="r" defTabSz="457200" rtl="0" eaLnBrk="1" latinLnBrk="0" hangingPunct="1">
              <a:buNone/>
              <a:defRPr sz="750" kern="1200">
                <a:solidFill>
                  <a:srgbClr val="434343"/>
                </a:solidFill>
                <a:latin typeface="Arial" panose="020B0604020202020204" pitchFamily="34" charset="0"/>
                <a:ea typeface="+mn-ea"/>
                <a:cs typeface="Arial" panose="020B0604020202020204" pitchFamily="34" charset="0"/>
              </a:defRPr>
            </a:lvl1pPr>
            <a:lvl2pPr marL="457200" lvl="1" algn="l" defTabSz="457200" rtl="0" eaLnBrk="1" latinLnBrk="0" hangingPunct="1">
              <a:buNone/>
              <a:defRPr sz="750" kern="1200">
                <a:solidFill>
                  <a:srgbClr val="434343"/>
                </a:solidFill>
                <a:latin typeface="+mn-lt"/>
                <a:ea typeface="+mn-ea"/>
                <a:cs typeface="+mn-cs"/>
              </a:defRPr>
            </a:lvl2pPr>
            <a:lvl3pPr marL="914400" lvl="2" algn="l" defTabSz="457200" rtl="0" eaLnBrk="1" latinLnBrk="0" hangingPunct="1">
              <a:buNone/>
              <a:defRPr sz="750" kern="1200">
                <a:solidFill>
                  <a:srgbClr val="434343"/>
                </a:solidFill>
                <a:latin typeface="+mn-lt"/>
                <a:ea typeface="+mn-ea"/>
                <a:cs typeface="+mn-cs"/>
              </a:defRPr>
            </a:lvl3pPr>
            <a:lvl4pPr marL="1371600" lvl="3" algn="l" defTabSz="457200" rtl="0" eaLnBrk="1" latinLnBrk="0" hangingPunct="1">
              <a:buNone/>
              <a:defRPr sz="750" kern="1200">
                <a:solidFill>
                  <a:srgbClr val="434343"/>
                </a:solidFill>
                <a:latin typeface="+mn-lt"/>
                <a:ea typeface="+mn-ea"/>
                <a:cs typeface="+mn-cs"/>
              </a:defRPr>
            </a:lvl4pPr>
            <a:lvl5pPr marL="1828800" lvl="4" algn="l" defTabSz="457200" rtl="0" eaLnBrk="1" latinLnBrk="0" hangingPunct="1">
              <a:buNone/>
              <a:defRPr sz="750" kern="1200">
                <a:solidFill>
                  <a:srgbClr val="434343"/>
                </a:solidFill>
                <a:latin typeface="+mn-lt"/>
                <a:ea typeface="+mn-ea"/>
                <a:cs typeface="+mn-cs"/>
              </a:defRPr>
            </a:lvl5pPr>
            <a:lvl6pPr marL="2286000" lvl="5" algn="l" defTabSz="457200" rtl="0" eaLnBrk="1" latinLnBrk="0" hangingPunct="1">
              <a:buNone/>
              <a:defRPr sz="750" kern="1200">
                <a:solidFill>
                  <a:srgbClr val="434343"/>
                </a:solidFill>
                <a:latin typeface="+mn-lt"/>
                <a:ea typeface="+mn-ea"/>
                <a:cs typeface="+mn-cs"/>
              </a:defRPr>
            </a:lvl6pPr>
            <a:lvl7pPr marL="2743200" lvl="6" algn="l" defTabSz="457200" rtl="0" eaLnBrk="1" latinLnBrk="0" hangingPunct="1">
              <a:buNone/>
              <a:defRPr sz="750" kern="1200">
                <a:solidFill>
                  <a:srgbClr val="434343"/>
                </a:solidFill>
                <a:latin typeface="+mn-lt"/>
                <a:ea typeface="+mn-ea"/>
                <a:cs typeface="+mn-cs"/>
              </a:defRPr>
            </a:lvl7pPr>
            <a:lvl8pPr marL="3200400" lvl="7" algn="l" defTabSz="457200" rtl="0" eaLnBrk="1" latinLnBrk="0" hangingPunct="1">
              <a:buNone/>
              <a:defRPr sz="750" kern="1200">
                <a:solidFill>
                  <a:srgbClr val="434343"/>
                </a:solidFill>
                <a:latin typeface="+mn-lt"/>
                <a:ea typeface="+mn-ea"/>
                <a:cs typeface="+mn-cs"/>
              </a:defRPr>
            </a:lvl8pPr>
            <a:lvl9pPr marL="3657600" lvl="8" algn="l" defTabSz="457200" rtl="0" eaLnBrk="1" latinLnBrk="0" hangingPunct="1">
              <a:buNone/>
              <a:defRPr sz="750" kern="1200">
                <a:solidFill>
                  <a:srgbClr val="434343"/>
                </a:solidFill>
                <a:latin typeface="+mn-lt"/>
                <a:ea typeface="+mn-ea"/>
                <a:cs typeface="+mn-cs"/>
              </a:defRPr>
            </a:lvl9pPr>
          </a:lstStyle>
          <a:p>
            <a:fld id="{00000000-1234-1234-1234-123412341234}" type="slidenum">
              <a:rPr lang="en-US" smtClean="0"/>
              <a:pPr/>
              <a:t>17</a:t>
            </a:fld>
            <a:endParaRPr lang="en-US"/>
          </a:p>
        </p:txBody>
      </p:sp>
      <p:sp>
        <p:nvSpPr>
          <p:cNvPr id="5" name="Google Shape;244;p5">
            <a:extLst>
              <a:ext uri="{FF2B5EF4-FFF2-40B4-BE49-F238E27FC236}">
                <a16:creationId xmlns:a16="http://schemas.microsoft.com/office/drawing/2014/main" id="{D468582A-DD72-79FB-8B58-41C56947A701}"/>
              </a:ext>
            </a:extLst>
          </p:cNvPr>
          <p:cNvSpPr txBox="1"/>
          <p:nvPr/>
        </p:nvSpPr>
        <p:spPr>
          <a:xfrm>
            <a:off x="643526" y="1149407"/>
            <a:ext cx="8411925" cy="877141"/>
          </a:xfrm>
          <a:prstGeom prst="rect">
            <a:avLst/>
          </a:prstGeom>
          <a:noFill/>
          <a:ln>
            <a:noFill/>
          </a:ln>
        </p:spPr>
        <p:txBody>
          <a:bodyPr spcFirstLastPara="1" wrap="square" lIns="68569" tIns="68569" rIns="68569" bIns="68569" anchor="t" anchorCtr="0">
            <a:spAutoFit/>
          </a:bodyPr>
          <a:lstStyle/>
          <a:p>
            <a:r>
              <a:rPr lang="en-US" sz="2400" b="1" dirty="0">
                <a:solidFill>
                  <a:srgbClr val="00467F"/>
                </a:solidFill>
                <a:latin typeface="Arial" panose="020B0604020202020204" pitchFamily="34" charset="0"/>
                <a:cs typeface="Arial" panose="020B0604020202020204" pitchFamily="34" charset="0"/>
              </a:rPr>
              <a:t>Engagement, Continuous Improvement, and Accountability </a:t>
            </a:r>
            <a:r>
              <a:rPr lang="en-US" sz="2400" dirty="0">
                <a:solidFill>
                  <a:srgbClr val="00467F"/>
                </a:solidFill>
                <a:latin typeface="Arial" panose="020B0604020202020204" pitchFamily="34" charset="0"/>
                <a:cs typeface="Arial" panose="020B0604020202020204" pitchFamily="34" charset="0"/>
              </a:rPr>
              <a:t>(Standards 9-15, starting with 9-11)</a:t>
            </a:r>
            <a:endParaRPr sz="2400" i="1" dirty="0">
              <a:solidFill>
                <a:srgbClr val="434343"/>
              </a:solidFill>
              <a:latin typeface="Palatino" pitchFamily="2" charset="0"/>
              <a:cs typeface="Arial" panose="020B0604020202020204" pitchFamily="34" charset="0"/>
            </a:endParaRPr>
          </a:p>
        </p:txBody>
      </p:sp>
      <p:cxnSp>
        <p:nvCxnSpPr>
          <p:cNvPr id="6" name="Google Shape;245;p5">
            <a:extLst>
              <a:ext uri="{FF2B5EF4-FFF2-40B4-BE49-F238E27FC236}">
                <a16:creationId xmlns:a16="http://schemas.microsoft.com/office/drawing/2014/main" id="{98362886-85A8-1863-D840-C6E13E1A3EDE}"/>
              </a:ext>
            </a:extLst>
          </p:cNvPr>
          <p:cNvCxnSpPr>
            <a:cxnSpLocks/>
          </p:cNvCxnSpPr>
          <p:nvPr/>
        </p:nvCxnSpPr>
        <p:spPr>
          <a:xfrm>
            <a:off x="0" y="1985180"/>
            <a:ext cx="9144000" cy="0"/>
          </a:xfrm>
          <a:prstGeom prst="straightConnector1">
            <a:avLst/>
          </a:prstGeom>
          <a:noFill/>
          <a:ln w="9525" cap="flat" cmpd="sng">
            <a:solidFill>
              <a:srgbClr val="434343"/>
            </a:solidFill>
            <a:prstDash val="solid"/>
            <a:round/>
            <a:headEnd type="none" w="med" len="med"/>
            <a:tailEnd type="none" w="med" len="med"/>
          </a:ln>
        </p:spPr>
      </p:cxnSp>
      <p:sp>
        <p:nvSpPr>
          <p:cNvPr id="10" name="Google Shape;337;g22139a5d88c_0_58">
            <a:extLst>
              <a:ext uri="{FF2B5EF4-FFF2-40B4-BE49-F238E27FC236}">
                <a16:creationId xmlns:a16="http://schemas.microsoft.com/office/drawing/2014/main" id="{EE3DD2B0-B2B0-50D5-7E6C-A17CFF44C18F}"/>
              </a:ext>
            </a:extLst>
          </p:cNvPr>
          <p:cNvSpPr/>
          <p:nvPr/>
        </p:nvSpPr>
        <p:spPr>
          <a:xfrm>
            <a:off x="327660" y="1224341"/>
            <a:ext cx="315866" cy="315866"/>
          </a:xfrm>
          <a:prstGeom prst="ellipse">
            <a:avLst/>
          </a:prstGeom>
          <a:solidFill>
            <a:srgbClr val="00467F"/>
          </a:solidFill>
          <a:ln>
            <a:noFill/>
          </a:ln>
        </p:spPr>
        <p:txBody>
          <a:bodyPr spcFirstLastPara="1" wrap="square" lIns="0" tIns="0" rIns="0" bIns="0" anchor="ctr" anchorCtr="0">
            <a:noAutofit/>
          </a:bodyPr>
          <a:lstStyle/>
          <a:p>
            <a:pPr algn="ctr"/>
            <a:r>
              <a:rPr lang="en-US" sz="1200" b="1" dirty="0">
                <a:solidFill>
                  <a:schemeClr val="bg1"/>
                </a:solidFill>
                <a:latin typeface="Arial" panose="020B0604020202020204" pitchFamily="34" charset="0"/>
                <a:cs typeface="Arial" panose="020B0604020202020204" pitchFamily="34" charset="0"/>
              </a:rPr>
              <a:t>4</a:t>
            </a:r>
            <a:endParaRPr sz="1200" b="1" dirty="0">
              <a:solidFill>
                <a:schemeClr val="bg1"/>
              </a:solidFill>
              <a:latin typeface="Arial" panose="020B0604020202020204" pitchFamily="34" charset="0"/>
              <a:cs typeface="Arial" panose="020B0604020202020204" pitchFamily="34" charset="0"/>
            </a:endParaRPr>
          </a:p>
        </p:txBody>
      </p:sp>
      <p:sp>
        <p:nvSpPr>
          <p:cNvPr id="18" name="Google Shape;336;g22139a5d88c_0_58">
            <a:extLst>
              <a:ext uri="{FF2B5EF4-FFF2-40B4-BE49-F238E27FC236}">
                <a16:creationId xmlns:a16="http://schemas.microsoft.com/office/drawing/2014/main" id="{0AF978AC-C499-4FB4-8662-54E68CA053D2}"/>
              </a:ext>
            </a:extLst>
          </p:cNvPr>
          <p:cNvSpPr txBox="1">
            <a:spLocks/>
          </p:cNvSpPr>
          <p:nvPr/>
        </p:nvSpPr>
        <p:spPr>
          <a:xfrm>
            <a:off x="678250" y="2145583"/>
            <a:ext cx="8280554" cy="3147665"/>
          </a:xfrm>
          <a:prstGeom prst="rect">
            <a:avLst/>
          </a:prstGeom>
          <a:noFill/>
          <a:ln>
            <a:noFill/>
          </a:ln>
        </p:spPr>
        <p:txBody>
          <a:bodyPr spcFirstLastPara="1" vert="horz" wrap="square" lIns="68569" tIns="34275" rIns="68569" bIns="3427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334" indent="0">
              <a:lnSpc>
                <a:spcPct val="114000"/>
              </a:lnSpc>
              <a:spcBef>
                <a:spcPts val="0"/>
              </a:spcBef>
              <a:spcAft>
                <a:spcPts val="1050"/>
              </a:spcAft>
              <a:buClr>
                <a:srgbClr val="434343"/>
              </a:buClr>
              <a:buNone/>
            </a:pPr>
            <a:r>
              <a:rPr lang="en-US" sz="1800" b="1" dirty="0">
                <a:solidFill>
                  <a:srgbClr val="002060"/>
                </a:solidFill>
                <a:latin typeface="Arial" panose="020B0604020202020204" pitchFamily="34" charset="0"/>
                <a:cs typeface="Arial" panose="020B0604020202020204" pitchFamily="34" charset="0"/>
              </a:rPr>
              <a:t>Establish culturally and linguistically appropriate goals, policies, and management accountability and infuse them throughout the organization’s planning and operations. </a:t>
            </a:r>
          </a:p>
          <a:p>
            <a:pPr marL="8334" indent="0">
              <a:lnSpc>
                <a:spcPct val="114000"/>
              </a:lnSpc>
              <a:spcBef>
                <a:spcPts val="0"/>
              </a:spcBef>
              <a:spcAft>
                <a:spcPts val="1050"/>
              </a:spcAft>
              <a:buClr>
                <a:srgbClr val="434343"/>
              </a:buClr>
              <a:buNone/>
            </a:pPr>
            <a:r>
              <a:rPr lang="en-US" sz="1800" b="1" dirty="0">
                <a:solidFill>
                  <a:srgbClr val="002060"/>
                </a:solidFill>
                <a:latin typeface="Arial" panose="020B0604020202020204" pitchFamily="34" charset="0"/>
                <a:cs typeface="Arial" panose="020B0604020202020204" pitchFamily="34" charset="0"/>
              </a:rPr>
              <a:t>Conduct ongoing assessments of the organization’s CLAS-related activities and integrate CLAS-related measures into measurement and continuous quality improvement activities.</a:t>
            </a:r>
          </a:p>
          <a:p>
            <a:pPr marL="8334" indent="0">
              <a:lnSpc>
                <a:spcPct val="114000"/>
              </a:lnSpc>
              <a:spcBef>
                <a:spcPts val="0"/>
              </a:spcBef>
              <a:spcAft>
                <a:spcPts val="1050"/>
              </a:spcAft>
              <a:buClr>
                <a:srgbClr val="434343"/>
              </a:buClr>
              <a:buNone/>
            </a:pPr>
            <a:r>
              <a:rPr lang="en-US" sz="1800" b="1" dirty="0">
                <a:solidFill>
                  <a:srgbClr val="002060"/>
                </a:solidFill>
                <a:latin typeface="Arial" panose="020B0604020202020204" pitchFamily="34" charset="0"/>
                <a:cs typeface="Arial" panose="020B0604020202020204" pitchFamily="34" charset="0"/>
              </a:rPr>
              <a:t>Collect and maintain accurate and reliable demographic data to monitor and evaluate the impact of CLAS on health equity and outcomes and to inform service delivery. </a:t>
            </a:r>
          </a:p>
        </p:txBody>
      </p:sp>
      <p:sp>
        <p:nvSpPr>
          <p:cNvPr id="19" name="Google Shape;337;g22139a5d88c_0_58">
            <a:extLst>
              <a:ext uri="{FF2B5EF4-FFF2-40B4-BE49-F238E27FC236}">
                <a16:creationId xmlns:a16="http://schemas.microsoft.com/office/drawing/2014/main" id="{D726D470-DF20-1012-990C-6A20484BD83F}"/>
              </a:ext>
            </a:extLst>
          </p:cNvPr>
          <p:cNvSpPr/>
          <p:nvPr/>
        </p:nvSpPr>
        <p:spPr>
          <a:xfrm>
            <a:off x="327660" y="2170571"/>
            <a:ext cx="315866" cy="315866"/>
          </a:xfrm>
          <a:prstGeom prst="ellipse">
            <a:avLst/>
          </a:prstGeom>
          <a:solidFill>
            <a:schemeClr val="bg1"/>
          </a:solidFill>
          <a:ln>
            <a:noFill/>
          </a:ln>
        </p:spPr>
        <p:txBody>
          <a:bodyPr spcFirstLastPara="1" wrap="square" lIns="0" tIns="0" rIns="0" bIns="0" anchor="ctr" anchorCtr="0">
            <a:noAutofit/>
          </a:bodyPr>
          <a:lstStyle/>
          <a:p>
            <a:pPr algn="ctr"/>
            <a:r>
              <a:rPr lang="en-US" sz="1200" b="1" i="1" dirty="0">
                <a:solidFill>
                  <a:srgbClr val="00467F"/>
                </a:solidFill>
                <a:latin typeface="Palatino" pitchFamily="2" charset="0"/>
                <a:cs typeface="Arial" panose="020B0604020202020204" pitchFamily="34" charset="0"/>
              </a:rPr>
              <a:t>9</a:t>
            </a:r>
            <a:endParaRPr sz="1200" b="1" i="1" dirty="0">
              <a:solidFill>
                <a:srgbClr val="00467F"/>
              </a:solidFill>
              <a:latin typeface="Palatino" pitchFamily="2" charset="0"/>
              <a:cs typeface="Arial" panose="020B0604020202020204" pitchFamily="34" charset="0"/>
            </a:endParaRPr>
          </a:p>
        </p:txBody>
      </p:sp>
      <p:sp>
        <p:nvSpPr>
          <p:cNvPr id="2" name="Google Shape;337;g22139a5d88c_0_58">
            <a:extLst>
              <a:ext uri="{FF2B5EF4-FFF2-40B4-BE49-F238E27FC236}">
                <a16:creationId xmlns:a16="http://schemas.microsoft.com/office/drawing/2014/main" id="{FBA0F6D9-3010-2DCF-4E14-8FE7216B74E0}"/>
              </a:ext>
            </a:extLst>
          </p:cNvPr>
          <p:cNvSpPr/>
          <p:nvPr/>
        </p:nvSpPr>
        <p:spPr>
          <a:xfrm>
            <a:off x="327660" y="3264377"/>
            <a:ext cx="315866" cy="315866"/>
          </a:xfrm>
          <a:prstGeom prst="ellipse">
            <a:avLst/>
          </a:prstGeom>
          <a:solidFill>
            <a:schemeClr val="bg1"/>
          </a:solidFill>
          <a:ln>
            <a:noFill/>
          </a:ln>
        </p:spPr>
        <p:txBody>
          <a:bodyPr spcFirstLastPara="1" wrap="square" lIns="0" tIns="0" rIns="0" bIns="0" anchor="ctr" anchorCtr="0">
            <a:noAutofit/>
          </a:bodyPr>
          <a:lstStyle/>
          <a:p>
            <a:pPr algn="ctr"/>
            <a:r>
              <a:rPr lang="en-US" sz="1200" b="1" i="1" dirty="0">
                <a:solidFill>
                  <a:srgbClr val="00467F"/>
                </a:solidFill>
                <a:latin typeface="Palatino" pitchFamily="2" charset="0"/>
                <a:cs typeface="Arial" panose="020B0604020202020204" pitchFamily="34" charset="0"/>
              </a:rPr>
              <a:t>10</a:t>
            </a:r>
            <a:endParaRPr sz="1200" b="1" i="1" dirty="0">
              <a:solidFill>
                <a:srgbClr val="00467F"/>
              </a:solidFill>
              <a:latin typeface="Palatino" pitchFamily="2" charset="0"/>
              <a:cs typeface="Arial" panose="020B0604020202020204" pitchFamily="34" charset="0"/>
            </a:endParaRPr>
          </a:p>
        </p:txBody>
      </p:sp>
      <p:sp>
        <p:nvSpPr>
          <p:cNvPr id="3" name="Google Shape;337;g22139a5d88c_0_58">
            <a:extLst>
              <a:ext uri="{FF2B5EF4-FFF2-40B4-BE49-F238E27FC236}">
                <a16:creationId xmlns:a16="http://schemas.microsoft.com/office/drawing/2014/main" id="{D9A7285A-EBDC-38F5-75C8-FA17ABC1657E}"/>
              </a:ext>
            </a:extLst>
          </p:cNvPr>
          <p:cNvSpPr/>
          <p:nvPr/>
        </p:nvSpPr>
        <p:spPr>
          <a:xfrm>
            <a:off x="327660" y="4332142"/>
            <a:ext cx="315866" cy="315866"/>
          </a:xfrm>
          <a:prstGeom prst="ellipse">
            <a:avLst/>
          </a:prstGeom>
          <a:solidFill>
            <a:schemeClr val="bg1"/>
          </a:solidFill>
          <a:ln>
            <a:noFill/>
          </a:ln>
        </p:spPr>
        <p:txBody>
          <a:bodyPr spcFirstLastPara="1" wrap="square" lIns="0" tIns="0" rIns="0" bIns="0" anchor="ctr" anchorCtr="0">
            <a:noAutofit/>
          </a:bodyPr>
          <a:lstStyle/>
          <a:p>
            <a:pPr algn="ctr"/>
            <a:r>
              <a:rPr lang="en-US" sz="1200" b="1" i="1" dirty="0">
                <a:solidFill>
                  <a:srgbClr val="00467F"/>
                </a:solidFill>
                <a:latin typeface="Palatino" pitchFamily="2" charset="0"/>
                <a:cs typeface="Arial" panose="020B0604020202020204" pitchFamily="34" charset="0"/>
              </a:rPr>
              <a:t>11</a:t>
            </a:r>
            <a:endParaRPr sz="1200" b="1" i="1" dirty="0">
              <a:solidFill>
                <a:srgbClr val="00467F"/>
              </a:solidFill>
              <a:latin typeface="Palatino" pitchFamily="2" charset="0"/>
              <a:cs typeface="Arial" panose="020B0604020202020204" pitchFamily="34" charset="0"/>
            </a:endParaRPr>
          </a:p>
        </p:txBody>
      </p:sp>
    </p:spTree>
    <p:extLst>
      <p:ext uri="{BB962C8B-B14F-4D97-AF65-F5344CB8AC3E}">
        <p14:creationId xmlns:p14="http://schemas.microsoft.com/office/powerpoint/2010/main" val="468237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D72C566-CD1A-3C57-CD49-E230E2EAE3B6}"/>
              </a:ext>
            </a:extLst>
          </p:cNvPr>
          <p:cNvSpPr/>
          <p:nvPr/>
        </p:nvSpPr>
        <p:spPr>
          <a:xfrm>
            <a:off x="0" y="1985180"/>
            <a:ext cx="9144000" cy="3472405"/>
          </a:xfrm>
          <a:prstGeom prst="rect">
            <a:avLst/>
          </a:prstGeom>
          <a:solidFill>
            <a:srgbClr val="E8E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Slide Number Placeholder 3">
            <a:extLst>
              <a:ext uri="{FF2B5EF4-FFF2-40B4-BE49-F238E27FC236}">
                <a16:creationId xmlns:a16="http://schemas.microsoft.com/office/drawing/2014/main" id="{D3F51341-E1D3-8D32-35C4-44EFE2D79F1F}"/>
              </a:ext>
            </a:extLst>
          </p:cNvPr>
          <p:cNvSpPr>
            <a:spLocks noGrp="1"/>
          </p:cNvSpPr>
          <p:nvPr>
            <p:ph type="sldNum" idx="12"/>
          </p:nvPr>
        </p:nvSpPr>
        <p:spPr>
          <a:xfrm>
            <a:off x="8472694" y="6178410"/>
            <a:ext cx="411525" cy="525000"/>
          </a:xfrm>
          <a:prstGeom prst="rect">
            <a:avLst/>
          </a:prstGeom>
        </p:spPr>
        <p:txBody>
          <a:bodyPr spcFirstLastPara="1" vert="horz" wrap="square" lIns="91425" tIns="91425" rIns="91425" bIns="91425" rtlCol="0" anchor="t" anchorCtr="0">
            <a:noAutofit/>
          </a:bodyPr>
          <a:lstStyle>
            <a:defPPr>
              <a:defRPr lang="en-US"/>
            </a:defPPr>
            <a:lvl1pPr marL="0" lvl="0" algn="r" defTabSz="457200" rtl="0" eaLnBrk="1" latinLnBrk="0" hangingPunct="1">
              <a:buNone/>
              <a:defRPr sz="750" kern="1200">
                <a:solidFill>
                  <a:srgbClr val="434343"/>
                </a:solidFill>
                <a:latin typeface="Arial" panose="020B0604020202020204" pitchFamily="34" charset="0"/>
                <a:ea typeface="+mn-ea"/>
                <a:cs typeface="Arial" panose="020B0604020202020204" pitchFamily="34" charset="0"/>
              </a:defRPr>
            </a:lvl1pPr>
            <a:lvl2pPr marL="457200" lvl="1" algn="l" defTabSz="457200" rtl="0" eaLnBrk="1" latinLnBrk="0" hangingPunct="1">
              <a:buNone/>
              <a:defRPr sz="750" kern="1200">
                <a:solidFill>
                  <a:srgbClr val="434343"/>
                </a:solidFill>
                <a:latin typeface="+mn-lt"/>
                <a:ea typeface="+mn-ea"/>
                <a:cs typeface="+mn-cs"/>
              </a:defRPr>
            </a:lvl2pPr>
            <a:lvl3pPr marL="914400" lvl="2" algn="l" defTabSz="457200" rtl="0" eaLnBrk="1" latinLnBrk="0" hangingPunct="1">
              <a:buNone/>
              <a:defRPr sz="750" kern="1200">
                <a:solidFill>
                  <a:srgbClr val="434343"/>
                </a:solidFill>
                <a:latin typeface="+mn-lt"/>
                <a:ea typeface="+mn-ea"/>
                <a:cs typeface="+mn-cs"/>
              </a:defRPr>
            </a:lvl3pPr>
            <a:lvl4pPr marL="1371600" lvl="3" algn="l" defTabSz="457200" rtl="0" eaLnBrk="1" latinLnBrk="0" hangingPunct="1">
              <a:buNone/>
              <a:defRPr sz="750" kern="1200">
                <a:solidFill>
                  <a:srgbClr val="434343"/>
                </a:solidFill>
                <a:latin typeface="+mn-lt"/>
                <a:ea typeface="+mn-ea"/>
                <a:cs typeface="+mn-cs"/>
              </a:defRPr>
            </a:lvl4pPr>
            <a:lvl5pPr marL="1828800" lvl="4" algn="l" defTabSz="457200" rtl="0" eaLnBrk="1" latinLnBrk="0" hangingPunct="1">
              <a:buNone/>
              <a:defRPr sz="750" kern="1200">
                <a:solidFill>
                  <a:srgbClr val="434343"/>
                </a:solidFill>
                <a:latin typeface="+mn-lt"/>
                <a:ea typeface="+mn-ea"/>
                <a:cs typeface="+mn-cs"/>
              </a:defRPr>
            </a:lvl5pPr>
            <a:lvl6pPr marL="2286000" lvl="5" algn="l" defTabSz="457200" rtl="0" eaLnBrk="1" latinLnBrk="0" hangingPunct="1">
              <a:buNone/>
              <a:defRPr sz="750" kern="1200">
                <a:solidFill>
                  <a:srgbClr val="434343"/>
                </a:solidFill>
                <a:latin typeface="+mn-lt"/>
                <a:ea typeface="+mn-ea"/>
                <a:cs typeface="+mn-cs"/>
              </a:defRPr>
            </a:lvl6pPr>
            <a:lvl7pPr marL="2743200" lvl="6" algn="l" defTabSz="457200" rtl="0" eaLnBrk="1" latinLnBrk="0" hangingPunct="1">
              <a:buNone/>
              <a:defRPr sz="750" kern="1200">
                <a:solidFill>
                  <a:srgbClr val="434343"/>
                </a:solidFill>
                <a:latin typeface="+mn-lt"/>
                <a:ea typeface="+mn-ea"/>
                <a:cs typeface="+mn-cs"/>
              </a:defRPr>
            </a:lvl7pPr>
            <a:lvl8pPr marL="3200400" lvl="7" algn="l" defTabSz="457200" rtl="0" eaLnBrk="1" latinLnBrk="0" hangingPunct="1">
              <a:buNone/>
              <a:defRPr sz="750" kern="1200">
                <a:solidFill>
                  <a:srgbClr val="434343"/>
                </a:solidFill>
                <a:latin typeface="+mn-lt"/>
                <a:ea typeface="+mn-ea"/>
                <a:cs typeface="+mn-cs"/>
              </a:defRPr>
            </a:lvl8pPr>
            <a:lvl9pPr marL="3657600" lvl="8" algn="l" defTabSz="457200" rtl="0" eaLnBrk="1" latinLnBrk="0" hangingPunct="1">
              <a:buNone/>
              <a:defRPr sz="750" kern="1200">
                <a:solidFill>
                  <a:srgbClr val="434343"/>
                </a:solidFill>
                <a:latin typeface="+mn-lt"/>
                <a:ea typeface="+mn-ea"/>
                <a:cs typeface="+mn-cs"/>
              </a:defRPr>
            </a:lvl9pPr>
          </a:lstStyle>
          <a:p>
            <a:fld id="{00000000-1234-1234-1234-123412341234}" type="slidenum">
              <a:rPr lang="en-US" smtClean="0"/>
              <a:pPr/>
              <a:t>18</a:t>
            </a:fld>
            <a:endParaRPr lang="en-US"/>
          </a:p>
        </p:txBody>
      </p:sp>
      <p:sp>
        <p:nvSpPr>
          <p:cNvPr id="5" name="Google Shape;244;p5">
            <a:extLst>
              <a:ext uri="{FF2B5EF4-FFF2-40B4-BE49-F238E27FC236}">
                <a16:creationId xmlns:a16="http://schemas.microsoft.com/office/drawing/2014/main" id="{D468582A-DD72-79FB-8B58-41C56947A701}"/>
              </a:ext>
            </a:extLst>
          </p:cNvPr>
          <p:cNvSpPr txBox="1"/>
          <p:nvPr/>
        </p:nvSpPr>
        <p:spPr>
          <a:xfrm>
            <a:off x="643526" y="1149407"/>
            <a:ext cx="8411925" cy="877141"/>
          </a:xfrm>
          <a:prstGeom prst="rect">
            <a:avLst/>
          </a:prstGeom>
          <a:noFill/>
          <a:ln>
            <a:noFill/>
          </a:ln>
        </p:spPr>
        <p:txBody>
          <a:bodyPr spcFirstLastPara="1" wrap="square" lIns="68569" tIns="68569" rIns="68569" bIns="68569" anchor="t" anchorCtr="0">
            <a:spAutoFit/>
          </a:bodyPr>
          <a:lstStyle/>
          <a:p>
            <a:r>
              <a:rPr lang="en-US" sz="2400" b="1" dirty="0">
                <a:solidFill>
                  <a:srgbClr val="00467F"/>
                </a:solidFill>
                <a:latin typeface="Arial" panose="020B0604020202020204" pitchFamily="34" charset="0"/>
                <a:cs typeface="Arial" panose="020B0604020202020204" pitchFamily="34" charset="0"/>
              </a:rPr>
              <a:t>CLAS # 9 (of Engagement, Continuous Improvement, and Accountability)</a:t>
            </a:r>
            <a:endParaRPr sz="2400" i="1" dirty="0">
              <a:solidFill>
                <a:srgbClr val="434343"/>
              </a:solidFill>
              <a:latin typeface="Palatino" pitchFamily="2" charset="0"/>
              <a:cs typeface="Arial" panose="020B0604020202020204" pitchFamily="34" charset="0"/>
            </a:endParaRPr>
          </a:p>
        </p:txBody>
      </p:sp>
      <p:cxnSp>
        <p:nvCxnSpPr>
          <p:cNvPr id="6" name="Google Shape;245;p5">
            <a:extLst>
              <a:ext uri="{FF2B5EF4-FFF2-40B4-BE49-F238E27FC236}">
                <a16:creationId xmlns:a16="http://schemas.microsoft.com/office/drawing/2014/main" id="{98362886-85A8-1863-D840-C6E13E1A3EDE}"/>
              </a:ext>
            </a:extLst>
          </p:cNvPr>
          <p:cNvCxnSpPr>
            <a:cxnSpLocks/>
          </p:cNvCxnSpPr>
          <p:nvPr/>
        </p:nvCxnSpPr>
        <p:spPr>
          <a:xfrm>
            <a:off x="0" y="1985180"/>
            <a:ext cx="9144000" cy="0"/>
          </a:xfrm>
          <a:prstGeom prst="straightConnector1">
            <a:avLst/>
          </a:prstGeom>
          <a:noFill/>
          <a:ln w="9525" cap="flat" cmpd="sng">
            <a:solidFill>
              <a:srgbClr val="434343"/>
            </a:solidFill>
            <a:prstDash val="solid"/>
            <a:round/>
            <a:headEnd type="none" w="med" len="med"/>
            <a:tailEnd type="none" w="med" len="med"/>
          </a:ln>
        </p:spPr>
      </p:cxnSp>
      <p:sp>
        <p:nvSpPr>
          <p:cNvPr id="18" name="Google Shape;336;g22139a5d88c_0_58">
            <a:extLst>
              <a:ext uri="{FF2B5EF4-FFF2-40B4-BE49-F238E27FC236}">
                <a16:creationId xmlns:a16="http://schemas.microsoft.com/office/drawing/2014/main" id="{0AF978AC-C499-4FB4-8662-54E68CA053D2}"/>
              </a:ext>
            </a:extLst>
          </p:cNvPr>
          <p:cNvSpPr txBox="1">
            <a:spLocks/>
          </p:cNvSpPr>
          <p:nvPr/>
        </p:nvSpPr>
        <p:spPr>
          <a:xfrm>
            <a:off x="577554" y="2101482"/>
            <a:ext cx="8411925" cy="2736727"/>
          </a:xfrm>
          <a:prstGeom prst="rect">
            <a:avLst/>
          </a:prstGeom>
          <a:noFill/>
          <a:ln>
            <a:noFill/>
          </a:ln>
        </p:spPr>
        <p:txBody>
          <a:bodyPr spcFirstLastPara="1" vert="horz" wrap="square" lIns="68569" tIns="34275" rIns="68569" bIns="3427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334" indent="0">
              <a:lnSpc>
                <a:spcPct val="114000"/>
              </a:lnSpc>
              <a:spcBef>
                <a:spcPts val="0"/>
              </a:spcBef>
              <a:spcAft>
                <a:spcPts val="1050"/>
              </a:spcAft>
              <a:buClr>
                <a:srgbClr val="434343"/>
              </a:buClr>
              <a:buNone/>
            </a:pPr>
            <a:r>
              <a:rPr lang="en-US" b="1" dirty="0">
                <a:solidFill>
                  <a:srgbClr val="002060"/>
                </a:solidFill>
                <a:latin typeface="Arial" panose="020B0604020202020204" pitchFamily="34" charset="0"/>
                <a:cs typeface="Arial" panose="020B0604020202020204" pitchFamily="34" charset="0"/>
              </a:rPr>
              <a:t>Establish culturally and linguistically appropriate goals, policies, and management accountability and infuse them throughout the organization’s planning and operations. </a:t>
            </a:r>
          </a:p>
        </p:txBody>
      </p:sp>
      <p:sp>
        <p:nvSpPr>
          <p:cNvPr id="19" name="Google Shape;337;g22139a5d88c_0_58">
            <a:extLst>
              <a:ext uri="{FF2B5EF4-FFF2-40B4-BE49-F238E27FC236}">
                <a16:creationId xmlns:a16="http://schemas.microsoft.com/office/drawing/2014/main" id="{D726D470-DF20-1012-990C-6A20484BD83F}"/>
              </a:ext>
            </a:extLst>
          </p:cNvPr>
          <p:cNvSpPr/>
          <p:nvPr/>
        </p:nvSpPr>
        <p:spPr>
          <a:xfrm>
            <a:off x="327660" y="2170571"/>
            <a:ext cx="315866" cy="315866"/>
          </a:xfrm>
          <a:prstGeom prst="ellipse">
            <a:avLst/>
          </a:prstGeom>
          <a:solidFill>
            <a:schemeClr val="bg1"/>
          </a:solidFill>
          <a:ln>
            <a:noFill/>
          </a:ln>
        </p:spPr>
        <p:txBody>
          <a:bodyPr spcFirstLastPara="1" wrap="square" lIns="0" tIns="0" rIns="0" bIns="0" anchor="ctr" anchorCtr="0">
            <a:noAutofit/>
          </a:bodyPr>
          <a:lstStyle/>
          <a:p>
            <a:pPr algn="ctr"/>
            <a:r>
              <a:rPr lang="en-US" sz="1200" b="1" i="1" dirty="0">
                <a:solidFill>
                  <a:srgbClr val="00467F"/>
                </a:solidFill>
                <a:latin typeface="Palatino" pitchFamily="2" charset="0"/>
                <a:cs typeface="Arial" panose="020B0604020202020204" pitchFamily="34" charset="0"/>
              </a:rPr>
              <a:t>9</a:t>
            </a:r>
            <a:endParaRPr sz="1200" b="1" i="1" dirty="0">
              <a:solidFill>
                <a:srgbClr val="00467F"/>
              </a:solidFill>
              <a:latin typeface="Palatino" pitchFamily="2" charset="0"/>
              <a:cs typeface="Arial" panose="020B0604020202020204" pitchFamily="34" charset="0"/>
            </a:endParaRPr>
          </a:p>
        </p:txBody>
      </p:sp>
    </p:spTree>
    <p:extLst>
      <p:ext uri="{BB962C8B-B14F-4D97-AF65-F5344CB8AC3E}">
        <p14:creationId xmlns:p14="http://schemas.microsoft.com/office/powerpoint/2010/main" val="1310972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F51341-E1D3-8D32-35C4-44EFE2D79F1F}"/>
              </a:ext>
            </a:extLst>
          </p:cNvPr>
          <p:cNvSpPr>
            <a:spLocks noGrp="1"/>
          </p:cNvSpPr>
          <p:nvPr>
            <p:ph type="sldNum" idx="12"/>
          </p:nvPr>
        </p:nvSpPr>
        <p:spPr>
          <a:xfrm>
            <a:off x="8472694" y="6178410"/>
            <a:ext cx="411525" cy="525000"/>
          </a:xfrm>
          <a:prstGeom prst="rect">
            <a:avLst/>
          </a:prstGeom>
        </p:spPr>
        <p:txBody>
          <a:bodyPr spcFirstLastPara="1" vert="horz" wrap="square" lIns="91425" tIns="91425" rIns="91425" bIns="91425" rtlCol="0" anchor="t" anchorCtr="0">
            <a:noAutofit/>
          </a:bodyPr>
          <a:lstStyle>
            <a:defPPr>
              <a:defRPr lang="en-US"/>
            </a:defPPr>
            <a:lvl1pPr marL="0" lvl="0" algn="r" defTabSz="457200" rtl="0" eaLnBrk="1" latinLnBrk="0" hangingPunct="1">
              <a:buNone/>
              <a:defRPr sz="750" kern="1200">
                <a:solidFill>
                  <a:srgbClr val="434343"/>
                </a:solidFill>
                <a:latin typeface="Arial" panose="020B0604020202020204" pitchFamily="34" charset="0"/>
                <a:ea typeface="+mn-ea"/>
                <a:cs typeface="Arial" panose="020B0604020202020204" pitchFamily="34" charset="0"/>
              </a:defRPr>
            </a:lvl1pPr>
            <a:lvl2pPr marL="457200" lvl="1" algn="l" defTabSz="457200" rtl="0" eaLnBrk="1" latinLnBrk="0" hangingPunct="1">
              <a:buNone/>
              <a:defRPr sz="750" kern="1200">
                <a:solidFill>
                  <a:srgbClr val="434343"/>
                </a:solidFill>
                <a:latin typeface="+mn-lt"/>
                <a:ea typeface="+mn-ea"/>
                <a:cs typeface="+mn-cs"/>
              </a:defRPr>
            </a:lvl2pPr>
            <a:lvl3pPr marL="914400" lvl="2" algn="l" defTabSz="457200" rtl="0" eaLnBrk="1" latinLnBrk="0" hangingPunct="1">
              <a:buNone/>
              <a:defRPr sz="750" kern="1200">
                <a:solidFill>
                  <a:srgbClr val="434343"/>
                </a:solidFill>
                <a:latin typeface="+mn-lt"/>
                <a:ea typeface="+mn-ea"/>
                <a:cs typeface="+mn-cs"/>
              </a:defRPr>
            </a:lvl3pPr>
            <a:lvl4pPr marL="1371600" lvl="3" algn="l" defTabSz="457200" rtl="0" eaLnBrk="1" latinLnBrk="0" hangingPunct="1">
              <a:buNone/>
              <a:defRPr sz="750" kern="1200">
                <a:solidFill>
                  <a:srgbClr val="434343"/>
                </a:solidFill>
                <a:latin typeface="+mn-lt"/>
                <a:ea typeface="+mn-ea"/>
                <a:cs typeface="+mn-cs"/>
              </a:defRPr>
            </a:lvl4pPr>
            <a:lvl5pPr marL="1828800" lvl="4" algn="l" defTabSz="457200" rtl="0" eaLnBrk="1" latinLnBrk="0" hangingPunct="1">
              <a:buNone/>
              <a:defRPr sz="750" kern="1200">
                <a:solidFill>
                  <a:srgbClr val="434343"/>
                </a:solidFill>
                <a:latin typeface="+mn-lt"/>
                <a:ea typeface="+mn-ea"/>
                <a:cs typeface="+mn-cs"/>
              </a:defRPr>
            </a:lvl5pPr>
            <a:lvl6pPr marL="2286000" lvl="5" algn="l" defTabSz="457200" rtl="0" eaLnBrk="1" latinLnBrk="0" hangingPunct="1">
              <a:buNone/>
              <a:defRPr sz="750" kern="1200">
                <a:solidFill>
                  <a:srgbClr val="434343"/>
                </a:solidFill>
                <a:latin typeface="+mn-lt"/>
                <a:ea typeface="+mn-ea"/>
                <a:cs typeface="+mn-cs"/>
              </a:defRPr>
            </a:lvl6pPr>
            <a:lvl7pPr marL="2743200" lvl="6" algn="l" defTabSz="457200" rtl="0" eaLnBrk="1" latinLnBrk="0" hangingPunct="1">
              <a:buNone/>
              <a:defRPr sz="750" kern="1200">
                <a:solidFill>
                  <a:srgbClr val="434343"/>
                </a:solidFill>
                <a:latin typeface="+mn-lt"/>
                <a:ea typeface="+mn-ea"/>
                <a:cs typeface="+mn-cs"/>
              </a:defRPr>
            </a:lvl7pPr>
            <a:lvl8pPr marL="3200400" lvl="7" algn="l" defTabSz="457200" rtl="0" eaLnBrk="1" latinLnBrk="0" hangingPunct="1">
              <a:buNone/>
              <a:defRPr sz="750" kern="1200">
                <a:solidFill>
                  <a:srgbClr val="434343"/>
                </a:solidFill>
                <a:latin typeface="+mn-lt"/>
                <a:ea typeface="+mn-ea"/>
                <a:cs typeface="+mn-cs"/>
              </a:defRPr>
            </a:lvl8pPr>
            <a:lvl9pPr marL="3657600" lvl="8" algn="l" defTabSz="457200" rtl="0" eaLnBrk="1" latinLnBrk="0" hangingPunct="1">
              <a:buNone/>
              <a:defRPr sz="750" kern="1200">
                <a:solidFill>
                  <a:srgbClr val="434343"/>
                </a:solidFill>
                <a:latin typeface="+mn-lt"/>
                <a:ea typeface="+mn-ea"/>
                <a:cs typeface="+mn-cs"/>
              </a:defRPr>
            </a:lvl9pPr>
          </a:lstStyle>
          <a:p>
            <a:fld id="{00000000-1234-1234-1234-123412341234}" type="slidenum">
              <a:rPr lang="en-US" smtClean="0"/>
              <a:pPr/>
              <a:t>19</a:t>
            </a:fld>
            <a:endParaRPr lang="en-US"/>
          </a:p>
        </p:txBody>
      </p:sp>
      <p:sp>
        <p:nvSpPr>
          <p:cNvPr id="5" name="Google Shape;244;p5">
            <a:extLst>
              <a:ext uri="{FF2B5EF4-FFF2-40B4-BE49-F238E27FC236}">
                <a16:creationId xmlns:a16="http://schemas.microsoft.com/office/drawing/2014/main" id="{D468582A-DD72-79FB-8B58-41C56947A701}"/>
              </a:ext>
            </a:extLst>
          </p:cNvPr>
          <p:cNvSpPr txBox="1"/>
          <p:nvPr/>
        </p:nvSpPr>
        <p:spPr>
          <a:xfrm>
            <a:off x="643526" y="1149407"/>
            <a:ext cx="8411925" cy="507809"/>
          </a:xfrm>
          <a:prstGeom prst="rect">
            <a:avLst/>
          </a:prstGeom>
          <a:noFill/>
          <a:ln>
            <a:noFill/>
          </a:ln>
        </p:spPr>
        <p:txBody>
          <a:bodyPr spcFirstLastPara="1" wrap="square" lIns="68569" tIns="68569" rIns="68569" bIns="68569" anchor="t" anchorCtr="0">
            <a:spAutoFit/>
          </a:bodyPr>
          <a:lstStyle/>
          <a:p>
            <a:r>
              <a:rPr lang="en-US" sz="2400" b="1" dirty="0">
                <a:solidFill>
                  <a:srgbClr val="00467F"/>
                </a:solidFill>
                <a:latin typeface="Arial" panose="020B0604020202020204" pitchFamily="34" charset="0"/>
                <a:cs typeface="Arial" panose="020B0604020202020204" pitchFamily="34" charset="0"/>
              </a:rPr>
              <a:t>CLAS #10: Assessments </a:t>
            </a:r>
            <a:endParaRPr sz="2400" i="1" dirty="0">
              <a:solidFill>
                <a:srgbClr val="434343"/>
              </a:solidFill>
              <a:latin typeface="Palatino" pitchFamily="2" charset="0"/>
              <a:cs typeface="Arial" panose="020B0604020202020204" pitchFamily="34" charset="0"/>
            </a:endParaRPr>
          </a:p>
        </p:txBody>
      </p:sp>
      <p:cxnSp>
        <p:nvCxnSpPr>
          <p:cNvPr id="6" name="Google Shape;245;p5">
            <a:extLst>
              <a:ext uri="{FF2B5EF4-FFF2-40B4-BE49-F238E27FC236}">
                <a16:creationId xmlns:a16="http://schemas.microsoft.com/office/drawing/2014/main" id="{98362886-85A8-1863-D840-C6E13E1A3EDE}"/>
              </a:ext>
            </a:extLst>
          </p:cNvPr>
          <p:cNvCxnSpPr>
            <a:cxnSpLocks/>
          </p:cNvCxnSpPr>
          <p:nvPr/>
        </p:nvCxnSpPr>
        <p:spPr>
          <a:xfrm>
            <a:off x="0" y="1985180"/>
            <a:ext cx="9144000" cy="0"/>
          </a:xfrm>
          <a:prstGeom prst="straightConnector1">
            <a:avLst/>
          </a:prstGeom>
          <a:noFill/>
          <a:ln w="9525" cap="flat" cmpd="sng">
            <a:solidFill>
              <a:srgbClr val="434343"/>
            </a:solidFill>
            <a:prstDash val="solid"/>
            <a:round/>
            <a:headEnd type="none" w="med" len="med"/>
            <a:tailEnd type="none" w="med" len="med"/>
          </a:ln>
        </p:spPr>
      </p:cxnSp>
      <p:sp>
        <p:nvSpPr>
          <p:cNvPr id="7" name="TextBox 6">
            <a:extLst>
              <a:ext uri="{FF2B5EF4-FFF2-40B4-BE49-F238E27FC236}">
                <a16:creationId xmlns:a16="http://schemas.microsoft.com/office/drawing/2014/main" id="{4BEBA11D-D4AD-241C-67FD-6E54DDB374D4}"/>
              </a:ext>
            </a:extLst>
          </p:cNvPr>
          <p:cNvSpPr txBox="1"/>
          <p:nvPr/>
        </p:nvSpPr>
        <p:spPr>
          <a:xfrm>
            <a:off x="434522" y="2476558"/>
            <a:ext cx="7072268" cy="2554545"/>
          </a:xfrm>
          <a:prstGeom prst="rect">
            <a:avLst/>
          </a:prstGeom>
          <a:noFill/>
        </p:spPr>
        <p:txBody>
          <a:bodyPr wrap="square" rtlCol="0">
            <a:spAutoFit/>
          </a:bodyPr>
          <a:lstStyle/>
          <a:p>
            <a:r>
              <a:rPr lang="en-US" sz="3200" b="1" dirty="0">
                <a:solidFill>
                  <a:srgbClr val="002060"/>
                </a:solidFill>
              </a:rPr>
              <a:t>Conduct ongoing assessments of the organization’s CLAS-related activities</a:t>
            </a:r>
          </a:p>
          <a:p>
            <a:r>
              <a:rPr lang="en-US" sz="3200" b="1" dirty="0">
                <a:solidFill>
                  <a:srgbClr val="002060"/>
                </a:solidFill>
              </a:rPr>
              <a:t> and integrate CLAS-related measures into measurement and continuous quality improvement activities.</a:t>
            </a:r>
          </a:p>
        </p:txBody>
      </p:sp>
    </p:spTree>
    <p:extLst>
      <p:ext uri="{BB962C8B-B14F-4D97-AF65-F5344CB8AC3E}">
        <p14:creationId xmlns:p14="http://schemas.microsoft.com/office/powerpoint/2010/main" val="808375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C12B4-DF7D-FD56-D592-BEFD85257B04}"/>
              </a:ext>
            </a:extLst>
          </p:cNvPr>
          <p:cNvSpPr>
            <a:spLocks noGrp="1"/>
          </p:cNvSpPr>
          <p:nvPr>
            <p:ph type="title"/>
          </p:nvPr>
        </p:nvSpPr>
        <p:spPr/>
        <p:txBody>
          <a:bodyPr>
            <a:normAutofit/>
          </a:bodyPr>
          <a:lstStyle/>
          <a:p>
            <a:r>
              <a:rPr lang="en-US" sz="4000" b="1" dirty="0">
                <a:solidFill>
                  <a:schemeClr val="accent5">
                    <a:lumMod val="50000"/>
                  </a:schemeClr>
                </a:solidFill>
              </a:rPr>
              <a:t>Learning Goals</a:t>
            </a:r>
          </a:p>
        </p:txBody>
      </p:sp>
      <p:sp>
        <p:nvSpPr>
          <p:cNvPr id="3" name="Content Placeholder 2">
            <a:extLst>
              <a:ext uri="{FF2B5EF4-FFF2-40B4-BE49-F238E27FC236}">
                <a16:creationId xmlns:a16="http://schemas.microsoft.com/office/drawing/2014/main" id="{FBC24390-E373-75D9-0120-D9CC67060FC9}"/>
              </a:ext>
            </a:extLst>
          </p:cNvPr>
          <p:cNvSpPr>
            <a:spLocks noGrp="1"/>
          </p:cNvSpPr>
          <p:nvPr>
            <p:ph idx="1"/>
          </p:nvPr>
        </p:nvSpPr>
        <p:spPr/>
        <p:txBody>
          <a:bodyPr>
            <a:normAutofit fontScale="92500" lnSpcReduction="20000"/>
          </a:bodyPr>
          <a:lstStyle/>
          <a:p>
            <a:pPr marL="0" indent="0">
              <a:buNone/>
            </a:pPr>
            <a:r>
              <a:rPr lang="en-US" dirty="0"/>
              <a:t> </a:t>
            </a:r>
            <a:r>
              <a:rPr lang="en-US" sz="3200" dirty="0">
                <a:solidFill>
                  <a:schemeClr val="accent5">
                    <a:lumMod val="50000"/>
                  </a:schemeClr>
                </a:solidFill>
              </a:rPr>
              <a:t>1. Increase awareness of the importance of being culturally responsive in behavioral health practice as a means of improving quality of services and helping reduce health disparities</a:t>
            </a:r>
          </a:p>
          <a:p>
            <a:pPr marL="0" indent="0">
              <a:buNone/>
            </a:pPr>
            <a:r>
              <a:rPr lang="en-US" sz="3200" dirty="0">
                <a:solidFill>
                  <a:schemeClr val="accent5">
                    <a:lumMod val="50000"/>
                  </a:schemeClr>
                </a:solidFill>
              </a:rPr>
              <a:t>2. Identify opportunities for integrating CLAS (Culturally and Linguistically Appropriate Services) standards in your practice and how this integration can satisfy related federal and state guidelines</a:t>
            </a:r>
          </a:p>
          <a:p>
            <a:pPr marL="0" indent="0">
              <a:buNone/>
            </a:pPr>
            <a:r>
              <a:rPr lang="en-US" sz="3200" dirty="0">
                <a:solidFill>
                  <a:schemeClr val="accent5">
                    <a:lumMod val="50000"/>
                  </a:schemeClr>
                </a:solidFill>
              </a:rPr>
              <a:t>3. Become familiar with tools that can be used to incorporate CLAS standards in your practice or agency</a:t>
            </a:r>
          </a:p>
          <a:p>
            <a:endParaRPr lang="en-US" dirty="0"/>
          </a:p>
        </p:txBody>
      </p:sp>
    </p:spTree>
    <p:extLst>
      <p:ext uri="{BB962C8B-B14F-4D97-AF65-F5344CB8AC3E}">
        <p14:creationId xmlns:p14="http://schemas.microsoft.com/office/powerpoint/2010/main" val="2882940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972A5BB-3AFC-4BE6-BB17-7F2AAEBA9502}"/>
              </a:ext>
            </a:extLst>
          </p:cNvPr>
          <p:cNvPicPr>
            <a:picLocks noChangeAspect="1"/>
          </p:cNvPicPr>
          <p:nvPr/>
        </p:nvPicPr>
        <p:blipFill rotWithShape="1">
          <a:blip r:embed="rId4">
            <a:extLst>
              <a:ext uri="{28A0092B-C50C-407E-A947-70E740481C1C}">
                <a14:useLocalDpi xmlns:a14="http://schemas.microsoft.com/office/drawing/2010/main" val="0"/>
              </a:ext>
            </a:extLst>
          </a:blip>
          <a:srcRect l="41219" r="19163" b="21388"/>
          <a:stretch/>
        </p:blipFill>
        <p:spPr>
          <a:xfrm>
            <a:off x="7381301" y="2155323"/>
            <a:ext cx="1167788" cy="1700581"/>
          </a:xfrm>
          <a:prstGeom prst="rect">
            <a:avLst/>
          </a:prstGeom>
        </p:spPr>
      </p:pic>
      <p:sp>
        <p:nvSpPr>
          <p:cNvPr id="3" name="Rectangle 2">
            <a:extLst>
              <a:ext uri="{FF2B5EF4-FFF2-40B4-BE49-F238E27FC236}">
                <a16:creationId xmlns:a16="http://schemas.microsoft.com/office/drawing/2014/main" id="{1BCA22C9-A511-4808-9C49-C9AB00D4120B}"/>
              </a:ext>
            </a:extLst>
          </p:cNvPr>
          <p:cNvSpPr/>
          <p:nvPr/>
        </p:nvSpPr>
        <p:spPr>
          <a:xfrm>
            <a:off x="0" y="5874571"/>
            <a:ext cx="9176821" cy="983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0" y="935412"/>
            <a:ext cx="9176821" cy="1108541"/>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le 1"/>
          <p:cNvSpPr txBox="1">
            <a:spLocks/>
          </p:cNvSpPr>
          <p:nvPr/>
        </p:nvSpPr>
        <p:spPr>
          <a:xfrm>
            <a:off x="330900" y="99152"/>
            <a:ext cx="8622600" cy="1944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300" b="1" dirty="0">
                <a:solidFill>
                  <a:srgbClr val="002060"/>
                </a:solidFill>
                <a:latin typeface="Arial" panose="020B0604020202020204" pitchFamily="34" charset="0"/>
                <a:ea typeface="Yu Gothic UI" panose="020B0500000000000000" pitchFamily="34" charset="-128"/>
                <a:cs typeface="Arial" panose="020B0604020202020204" pitchFamily="34" charset="0"/>
              </a:rPr>
              <a:t>How will we know if we are succeeding?</a:t>
            </a:r>
            <a:r>
              <a:rPr kumimoji="0" lang="en-US" sz="3300" b="1" i="0" u="none" strike="noStrike" kern="1200" cap="none" spc="0" normalizeH="0" baseline="0" noProof="0" dirty="0">
                <a:ln>
                  <a:noFill/>
                </a:ln>
                <a:solidFill>
                  <a:srgbClr val="002060"/>
                </a:solidFill>
                <a:effectLst/>
                <a:uLnTx/>
                <a:uFillTx/>
                <a:latin typeface="Arial" panose="020B0604020202020204" pitchFamily="34" charset="0"/>
                <a:ea typeface="Yu Gothic UI" panose="020B0500000000000000" pitchFamily="34" charset="-128"/>
                <a:cs typeface="Arial" panose="020B0604020202020204" pitchFamily="34" charset="0"/>
              </a:rPr>
              <a:t> </a:t>
            </a:r>
            <a:br>
              <a:rPr kumimoji="0" lang="en-US" sz="3300" b="1" i="0" u="none" strike="noStrike" kern="1200" cap="none" spc="0" normalizeH="0" baseline="0" noProof="0" dirty="0">
                <a:ln>
                  <a:noFill/>
                </a:ln>
                <a:solidFill>
                  <a:srgbClr val="002060"/>
                </a:solidFill>
                <a:effectLst/>
                <a:uLnTx/>
                <a:uFillTx/>
                <a:latin typeface="Arial" panose="020B0604020202020204" pitchFamily="34" charset="0"/>
                <a:ea typeface="Yu Gothic UI" panose="020B0500000000000000" pitchFamily="34" charset="-128"/>
                <a:cs typeface="Arial" panose="020B0604020202020204" pitchFamily="34" charset="0"/>
              </a:rPr>
            </a:br>
            <a:endParaRPr kumimoji="0" lang="en-US" sz="3300" b="1" i="0" u="none" strike="noStrike" kern="1200" cap="none" spc="0" normalizeH="0" baseline="0" noProof="0" dirty="0">
              <a:ln>
                <a:noFill/>
              </a:ln>
              <a:solidFill>
                <a:srgbClr val="002060"/>
              </a:solidFill>
              <a:effectLst/>
              <a:uLnTx/>
              <a:uFillTx/>
              <a:latin typeface="Arial" panose="020B0604020202020204" pitchFamily="34" charset="0"/>
              <a:ea typeface="Yu Gothic UI" panose="020B0500000000000000" pitchFamily="34" charset="-128"/>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300" b="1" i="0" u="none" strike="noStrike" kern="1200" cap="none" spc="0" normalizeH="0" baseline="0" noProof="0" dirty="0">
                <a:ln>
                  <a:noFill/>
                </a:ln>
                <a:solidFill>
                  <a:prstClr val="white"/>
                </a:solidFill>
                <a:effectLst/>
                <a:uLnTx/>
                <a:uFillTx/>
                <a:latin typeface="Segoe UI" panose="020B0502040204020203" pitchFamily="34" charset="0"/>
                <a:ea typeface="Yu Gothic UI" panose="020B0500000000000000" pitchFamily="34" charset="-128"/>
                <a:cs typeface="Segoe UI" panose="020B0502040204020203" pitchFamily="34" charset="0"/>
              </a:rPr>
              <a:t>Measurement and Monitoring (M&amp;M)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300" b="1" i="0" u="none" strike="noStrike" kern="1200" cap="none" spc="0" normalizeH="0" baseline="0" noProof="0" dirty="0">
              <a:ln>
                <a:noFill/>
              </a:ln>
              <a:solidFill>
                <a:prstClr val="white"/>
              </a:solidFill>
              <a:effectLst/>
              <a:uLnTx/>
              <a:uFillTx/>
              <a:latin typeface="Segoe UI" panose="020B0502040204020203" pitchFamily="34" charset="0"/>
              <a:ea typeface="Yu Gothic UI" panose="020B0500000000000000" pitchFamily="34" charset="-128"/>
              <a:cs typeface="Segoe UI" panose="020B0502040204020203" pitchFamily="34" charset="0"/>
            </a:endParaRPr>
          </a:p>
        </p:txBody>
      </p:sp>
      <p:pic>
        <p:nvPicPr>
          <p:cNvPr id="7" name="Picture 6">
            <a:extLst>
              <a:ext uri="{FF2B5EF4-FFF2-40B4-BE49-F238E27FC236}">
                <a16:creationId xmlns:a16="http://schemas.microsoft.com/office/drawing/2014/main" id="{0B2BE993-8277-73D0-1486-DE8A8636D2D6}"/>
              </a:ext>
            </a:extLst>
          </p:cNvPr>
          <p:cNvPicPr>
            <a:picLocks noChangeAspect="1"/>
          </p:cNvPicPr>
          <p:nvPr/>
        </p:nvPicPr>
        <p:blipFill>
          <a:blip r:embed="rId5"/>
          <a:stretch>
            <a:fillRect/>
          </a:stretch>
        </p:blipFill>
        <p:spPr>
          <a:xfrm>
            <a:off x="473726" y="2247441"/>
            <a:ext cx="5883008" cy="3547430"/>
          </a:xfrm>
          <a:prstGeom prst="rect">
            <a:avLst/>
          </a:prstGeom>
        </p:spPr>
      </p:pic>
    </p:spTree>
    <p:custDataLst>
      <p:tags r:id="rId1"/>
    </p:custDataLst>
    <p:extLst>
      <p:ext uri="{BB962C8B-B14F-4D97-AF65-F5344CB8AC3E}">
        <p14:creationId xmlns:p14="http://schemas.microsoft.com/office/powerpoint/2010/main" val="4044329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F51341-E1D3-8D32-35C4-44EFE2D79F1F}"/>
              </a:ext>
            </a:extLst>
          </p:cNvPr>
          <p:cNvSpPr>
            <a:spLocks noGrp="1"/>
          </p:cNvSpPr>
          <p:nvPr>
            <p:ph type="sldNum" idx="12"/>
          </p:nvPr>
        </p:nvSpPr>
        <p:spPr>
          <a:xfrm>
            <a:off x="8472694" y="6178410"/>
            <a:ext cx="411525" cy="525000"/>
          </a:xfrm>
          <a:prstGeom prst="rect">
            <a:avLst/>
          </a:prstGeom>
        </p:spPr>
        <p:txBody>
          <a:bodyPr spcFirstLastPara="1" vert="horz" wrap="square" lIns="91425" tIns="91425" rIns="91425" bIns="91425" rtlCol="0" anchor="t" anchorCtr="0">
            <a:noAutofit/>
          </a:bodyPr>
          <a:lstStyle>
            <a:defPPr>
              <a:defRPr lang="en-US"/>
            </a:defPPr>
            <a:lvl1pPr marL="0" lvl="0" algn="r" defTabSz="457200" rtl="0" eaLnBrk="1" latinLnBrk="0" hangingPunct="1">
              <a:buNone/>
              <a:defRPr sz="750" kern="1200">
                <a:solidFill>
                  <a:srgbClr val="434343"/>
                </a:solidFill>
                <a:latin typeface="Arial" panose="020B0604020202020204" pitchFamily="34" charset="0"/>
                <a:ea typeface="+mn-ea"/>
                <a:cs typeface="Arial" panose="020B0604020202020204" pitchFamily="34" charset="0"/>
              </a:defRPr>
            </a:lvl1pPr>
            <a:lvl2pPr marL="457200" lvl="1" algn="l" defTabSz="457200" rtl="0" eaLnBrk="1" latinLnBrk="0" hangingPunct="1">
              <a:buNone/>
              <a:defRPr sz="750" kern="1200">
                <a:solidFill>
                  <a:srgbClr val="434343"/>
                </a:solidFill>
                <a:latin typeface="+mn-lt"/>
                <a:ea typeface="+mn-ea"/>
                <a:cs typeface="+mn-cs"/>
              </a:defRPr>
            </a:lvl2pPr>
            <a:lvl3pPr marL="914400" lvl="2" algn="l" defTabSz="457200" rtl="0" eaLnBrk="1" latinLnBrk="0" hangingPunct="1">
              <a:buNone/>
              <a:defRPr sz="750" kern="1200">
                <a:solidFill>
                  <a:srgbClr val="434343"/>
                </a:solidFill>
                <a:latin typeface="+mn-lt"/>
                <a:ea typeface="+mn-ea"/>
                <a:cs typeface="+mn-cs"/>
              </a:defRPr>
            </a:lvl3pPr>
            <a:lvl4pPr marL="1371600" lvl="3" algn="l" defTabSz="457200" rtl="0" eaLnBrk="1" latinLnBrk="0" hangingPunct="1">
              <a:buNone/>
              <a:defRPr sz="750" kern="1200">
                <a:solidFill>
                  <a:srgbClr val="434343"/>
                </a:solidFill>
                <a:latin typeface="+mn-lt"/>
                <a:ea typeface="+mn-ea"/>
                <a:cs typeface="+mn-cs"/>
              </a:defRPr>
            </a:lvl4pPr>
            <a:lvl5pPr marL="1828800" lvl="4" algn="l" defTabSz="457200" rtl="0" eaLnBrk="1" latinLnBrk="0" hangingPunct="1">
              <a:buNone/>
              <a:defRPr sz="750" kern="1200">
                <a:solidFill>
                  <a:srgbClr val="434343"/>
                </a:solidFill>
                <a:latin typeface="+mn-lt"/>
                <a:ea typeface="+mn-ea"/>
                <a:cs typeface="+mn-cs"/>
              </a:defRPr>
            </a:lvl5pPr>
            <a:lvl6pPr marL="2286000" lvl="5" algn="l" defTabSz="457200" rtl="0" eaLnBrk="1" latinLnBrk="0" hangingPunct="1">
              <a:buNone/>
              <a:defRPr sz="750" kern="1200">
                <a:solidFill>
                  <a:srgbClr val="434343"/>
                </a:solidFill>
                <a:latin typeface="+mn-lt"/>
                <a:ea typeface="+mn-ea"/>
                <a:cs typeface="+mn-cs"/>
              </a:defRPr>
            </a:lvl6pPr>
            <a:lvl7pPr marL="2743200" lvl="6" algn="l" defTabSz="457200" rtl="0" eaLnBrk="1" latinLnBrk="0" hangingPunct="1">
              <a:buNone/>
              <a:defRPr sz="750" kern="1200">
                <a:solidFill>
                  <a:srgbClr val="434343"/>
                </a:solidFill>
                <a:latin typeface="+mn-lt"/>
                <a:ea typeface="+mn-ea"/>
                <a:cs typeface="+mn-cs"/>
              </a:defRPr>
            </a:lvl7pPr>
            <a:lvl8pPr marL="3200400" lvl="7" algn="l" defTabSz="457200" rtl="0" eaLnBrk="1" latinLnBrk="0" hangingPunct="1">
              <a:buNone/>
              <a:defRPr sz="750" kern="1200">
                <a:solidFill>
                  <a:srgbClr val="434343"/>
                </a:solidFill>
                <a:latin typeface="+mn-lt"/>
                <a:ea typeface="+mn-ea"/>
                <a:cs typeface="+mn-cs"/>
              </a:defRPr>
            </a:lvl8pPr>
            <a:lvl9pPr marL="3657600" lvl="8" algn="l" defTabSz="457200" rtl="0" eaLnBrk="1" latinLnBrk="0" hangingPunct="1">
              <a:buNone/>
              <a:defRPr sz="750" kern="1200">
                <a:solidFill>
                  <a:srgbClr val="434343"/>
                </a:solidFill>
                <a:latin typeface="+mn-lt"/>
                <a:ea typeface="+mn-ea"/>
                <a:cs typeface="+mn-cs"/>
              </a:defRPr>
            </a:lvl9pPr>
          </a:lstStyle>
          <a:p>
            <a:fld id="{00000000-1234-1234-1234-123412341234}" type="slidenum">
              <a:rPr lang="en-US" smtClean="0"/>
              <a:pPr/>
              <a:t>21</a:t>
            </a:fld>
            <a:endParaRPr lang="en-US"/>
          </a:p>
        </p:txBody>
      </p:sp>
      <p:sp>
        <p:nvSpPr>
          <p:cNvPr id="5" name="Google Shape;244;p5">
            <a:extLst>
              <a:ext uri="{FF2B5EF4-FFF2-40B4-BE49-F238E27FC236}">
                <a16:creationId xmlns:a16="http://schemas.microsoft.com/office/drawing/2014/main" id="{D468582A-DD72-79FB-8B58-41C56947A701}"/>
              </a:ext>
            </a:extLst>
          </p:cNvPr>
          <p:cNvSpPr txBox="1"/>
          <p:nvPr/>
        </p:nvSpPr>
        <p:spPr>
          <a:xfrm>
            <a:off x="643526" y="1149407"/>
            <a:ext cx="8411925" cy="507809"/>
          </a:xfrm>
          <a:prstGeom prst="rect">
            <a:avLst/>
          </a:prstGeom>
          <a:noFill/>
          <a:ln>
            <a:noFill/>
          </a:ln>
        </p:spPr>
        <p:txBody>
          <a:bodyPr spcFirstLastPara="1" wrap="square" lIns="68569" tIns="68569" rIns="68569" bIns="68569" anchor="t" anchorCtr="0">
            <a:spAutoFit/>
          </a:bodyPr>
          <a:lstStyle/>
          <a:p>
            <a:r>
              <a:rPr lang="en-US" sz="2400" b="1" dirty="0">
                <a:solidFill>
                  <a:srgbClr val="00467F"/>
                </a:solidFill>
                <a:latin typeface="Arial" panose="020B0604020202020204" pitchFamily="34" charset="0"/>
                <a:cs typeface="Arial" panose="020B0604020202020204" pitchFamily="34" charset="0"/>
              </a:rPr>
              <a:t>CLAS #11: Importance of Demographic Data</a:t>
            </a:r>
            <a:endParaRPr sz="2400" i="1" dirty="0">
              <a:solidFill>
                <a:srgbClr val="434343"/>
              </a:solidFill>
              <a:latin typeface="Palatino" pitchFamily="2" charset="0"/>
              <a:cs typeface="Arial" panose="020B0604020202020204" pitchFamily="34" charset="0"/>
            </a:endParaRPr>
          </a:p>
        </p:txBody>
      </p:sp>
      <p:cxnSp>
        <p:nvCxnSpPr>
          <p:cNvPr id="6" name="Google Shape;245;p5">
            <a:extLst>
              <a:ext uri="{FF2B5EF4-FFF2-40B4-BE49-F238E27FC236}">
                <a16:creationId xmlns:a16="http://schemas.microsoft.com/office/drawing/2014/main" id="{98362886-85A8-1863-D840-C6E13E1A3EDE}"/>
              </a:ext>
            </a:extLst>
          </p:cNvPr>
          <p:cNvCxnSpPr>
            <a:cxnSpLocks/>
          </p:cNvCxnSpPr>
          <p:nvPr/>
        </p:nvCxnSpPr>
        <p:spPr>
          <a:xfrm>
            <a:off x="0" y="1985180"/>
            <a:ext cx="9144000" cy="0"/>
          </a:xfrm>
          <a:prstGeom prst="straightConnector1">
            <a:avLst/>
          </a:prstGeom>
          <a:noFill/>
          <a:ln w="9525" cap="flat" cmpd="sng">
            <a:solidFill>
              <a:srgbClr val="434343"/>
            </a:solidFill>
            <a:prstDash val="solid"/>
            <a:round/>
            <a:headEnd type="none" w="med" len="med"/>
            <a:tailEnd type="none" w="med" len="med"/>
          </a:ln>
        </p:spPr>
      </p:cxnSp>
      <p:sp>
        <p:nvSpPr>
          <p:cNvPr id="7" name="TextBox 6">
            <a:extLst>
              <a:ext uri="{FF2B5EF4-FFF2-40B4-BE49-F238E27FC236}">
                <a16:creationId xmlns:a16="http://schemas.microsoft.com/office/drawing/2014/main" id="{4BEBA11D-D4AD-241C-67FD-6E54DDB374D4}"/>
              </a:ext>
            </a:extLst>
          </p:cNvPr>
          <p:cNvSpPr txBox="1"/>
          <p:nvPr/>
        </p:nvSpPr>
        <p:spPr>
          <a:xfrm>
            <a:off x="643526" y="2779342"/>
            <a:ext cx="7072268" cy="2246769"/>
          </a:xfrm>
          <a:prstGeom prst="rect">
            <a:avLst/>
          </a:prstGeom>
          <a:noFill/>
        </p:spPr>
        <p:txBody>
          <a:bodyPr wrap="square" rtlCol="0">
            <a:spAutoFit/>
          </a:bodyPr>
          <a:lstStyle/>
          <a:p>
            <a:r>
              <a:rPr lang="en-US" sz="2800" b="1" dirty="0">
                <a:solidFill>
                  <a:srgbClr val="002060"/>
                </a:solidFill>
              </a:rPr>
              <a:t>11 .</a:t>
            </a:r>
          </a:p>
          <a:p>
            <a:r>
              <a:rPr lang="en-US" sz="2800" b="1" dirty="0">
                <a:solidFill>
                  <a:srgbClr val="002060"/>
                </a:solidFill>
              </a:rPr>
              <a:t>Collect and maintain accurate and reliable demographic data to monitor and evaluate the impact of CLAS on health equity and outcomes and to inform service delivery. </a:t>
            </a:r>
          </a:p>
        </p:txBody>
      </p:sp>
    </p:spTree>
    <p:extLst>
      <p:ext uri="{BB962C8B-B14F-4D97-AF65-F5344CB8AC3E}">
        <p14:creationId xmlns:p14="http://schemas.microsoft.com/office/powerpoint/2010/main" val="806438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7E73D-7E72-F80F-8347-9B6274ADBF53}"/>
              </a:ext>
            </a:extLst>
          </p:cNvPr>
          <p:cNvPicPr>
            <a:picLocks noChangeAspect="1"/>
          </p:cNvPicPr>
          <p:nvPr/>
        </p:nvPicPr>
        <p:blipFill rotWithShape="1">
          <a:blip r:embed="rId2"/>
          <a:srcRect l="44001" t="9951" b="16170"/>
          <a:stretch/>
        </p:blipFill>
        <p:spPr>
          <a:xfrm>
            <a:off x="4417763" y="2115238"/>
            <a:ext cx="3068885" cy="2699133"/>
          </a:xfrm>
          <a:prstGeom prst="rect">
            <a:avLst/>
          </a:prstGeom>
        </p:spPr>
      </p:pic>
      <p:sp>
        <p:nvSpPr>
          <p:cNvPr id="5" name="TextBox 4">
            <a:extLst>
              <a:ext uri="{FF2B5EF4-FFF2-40B4-BE49-F238E27FC236}">
                <a16:creationId xmlns:a16="http://schemas.microsoft.com/office/drawing/2014/main" id="{371361E8-F1C9-440F-60CF-1CD7BE83C5F3}"/>
              </a:ext>
            </a:extLst>
          </p:cNvPr>
          <p:cNvSpPr txBox="1"/>
          <p:nvPr/>
        </p:nvSpPr>
        <p:spPr>
          <a:xfrm>
            <a:off x="418640" y="1663548"/>
            <a:ext cx="3525397" cy="5262979"/>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t>What types of data might we want to collect? </a:t>
            </a:r>
          </a:p>
          <a:p>
            <a:pPr marL="342900" indent="-342900">
              <a:buFont typeface="Wingdings" panose="05000000000000000000" pitchFamily="2" charset="2"/>
              <a:buChar char="Ø"/>
            </a:pPr>
            <a:r>
              <a:rPr lang="en-US" sz="2400" dirty="0"/>
              <a:t>Consider how partnering with the community you serve can improve the effectiveness of your services</a:t>
            </a:r>
          </a:p>
          <a:p>
            <a:pPr marL="342900" indent="-342900">
              <a:buFont typeface="Wingdings" panose="05000000000000000000" pitchFamily="2" charset="2"/>
              <a:buChar char="Ø"/>
            </a:pPr>
            <a:r>
              <a:rPr lang="en-US" sz="2400" dirty="0"/>
              <a:t> What might we consider as far as quality improvement processes?</a:t>
            </a:r>
          </a:p>
          <a:p>
            <a:pPr marL="342900" indent="-342900">
              <a:buFont typeface="Wingdings" panose="05000000000000000000" pitchFamily="2" charset="2"/>
              <a:buChar char="Ø"/>
            </a:pPr>
            <a:endParaRPr lang="en-US" sz="2400" dirty="0"/>
          </a:p>
        </p:txBody>
      </p:sp>
      <p:sp>
        <p:nvSpPr>
          <p:cNvPr id="2" name="TextBox 1">
            <a:extLst>
              <a:ext uri="{FF2B5EF4-FFF2-40B4-BE49-F238E27FC236}">
                <a16:creationId xmlns:a16="http://schemas.microsoft.com/office/drawing/2014/main" id="{CE8C6CFF-E30A-1820-C0AF-F678F660AE46}"/>
              </a:ext>
            </a:extLst>
          </p:cNvPr>
          <p:cNvSpPr txBox="1"/>
          <p:nvPr/>
        </p:nvSpPr>
        <p:spPr>
          <a:xfrm>
            <a:off x="269966" y="705394"/>
            <a:ext cx="8046720"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What Should We Measure?</a:t>
            </a:r>
          </a:p>
        </p:txBody>
      </p:sp>
    </p:spTree>
    <p:extLst>
      <p:ext uri="{BB962C8B-B14F-4D97-AF65-F5344CB8AC3E}">
        <p14:creationId xmlns:p14="http://schemas.microsoft.com/office/powerpoint/2010/main" val="2406082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D3468-BB46-001C-5289-BB2CAB534BB1}"/>
              </a:ext>
            </a:extLst>
          </p:cNvPr>
          <p:cNvSpPr>
            <a:spLocks noGrp="1"/>
          </p:cNvSpPr>
          <p:nvPr>
            <p:ph type="title"/>
          </p:nvPr>
        </p:nvSpPr>
        <p:spPr/>
        <p:txBody>
          <a:bodyPr>
            <a:normAutofit/>
          </a:bodyPr>
          <a:lstStyle/>
          <a:p>
            <a:r>
              <a:rPr lang="en-US" sz="3600" b="1" dirty="0">
                <a:solidFill>
                  <a:schemeClr val="accent1">
                    <a:lumMod val="50000"/>
                  </a:schemeClr>
                </a:solidFill>
                <a:latin typeface="Arial" panose="020B0604020202020204" pitchFamily="34" charset="0"/>
                <a:cs typeface="Arial" panose="020B0604020202020204" pitchFamily="34" charset="0"/>
              </a:rPr>
              <a:t>Tracking Demographics</a:t>
            </a:r>
          </a:p>
        </p:txBody>
      </p:sp>
      <p:pic>
        <p:nvPicPr>
          <p:cNvPr id="13" name="Content Placeholder 12">
            <a:extLst>
              <a:ext uri="{FF2B5EF4-FFF2-40B4-BE49-F238E27FC236}">
                <a16:creationId xmlns:a16="http://schemas.microsoft.com/office/drawing/2014/main" id="{D5EF8621-8B4B-70E9-62C7-726F181073E3}"/>
              </a:ext>
            </a:extLst>
          </p:cNvPr>
          <p:cNvPicPr>
            <a:picLocks noGrp="1" noChangeAspect="1"/>
          </p:cNvPicPr>
          <p:nvPr>
            <p:ph idx="1"/>
          </p:nvPr>
        </p:nvPicPr>
        <p:blipFill rotWithShape="1">
          <a:blip r:embed="rId2"/>
          <a:srcRect t="13282" b="7472"/>
          <a:stretch/>
        </p:blipFill>
        <p:spPr>
          <a:xfrm>
            <a:off x="91565" y="2002971"/>
            <a:ext cx="8176172" cy="3814355"/>
          </a:xfrm>
          <a:ln w="28575">
            <a:solidFill>
              <a:schemeClr val="accent1"/>
            </a:solidFill>
          </a:ln>
        </p:spPr>
      </p:pic>
      <p:sp>
        <p:nvSpPr>
          <p:cNvPr id="3" name="TextBox 2">
            <a:extLst>
              <a:ext uri="{FF2B5EF4-FFF2-40B4-BE49-F238E27FC236}">
                <a16:creationId xmlns:a16="http://schemas.microsoft.com/office/drawing/2014/main" id="{917D61F3-D429-AD4C-9E25-2F3985ABDD0F}"/>
              </a:ext>
            </a:extLst>
          </p:cNvPr>
          <p:cNvSpPr txBox="1"/>
          <p:nvPr/>
        </p:nvSpPr>
        <p:spPr>
          <a:xfrm>
            <a:off x="3012142" y="6129608"/>
            <a:ext cx="5479572" cy="369332"/>
          </a:xfrm>
          <a:prstGeom prst="rect">
            <a:avLst/>
          </a:prstGeom>
          <a:noFill/>
        </p:spPr>
        <p:txBody>
          <a:bodyPr wrap="square" rtlCol="0">
            <a:spAutoFit/>
          </a:bodyPr>
          <a:lstStyle/>
          <a:p>
            <a:r>
              <a:rPr lang="en-US" dirty="0"/>
              <a:t>Source: Example above is from UW Medicine, 2024</a:t>
            </a:r>
          </a:p>
        </p:txBody>
      </p:sp>
    </p:spTree>
    <p:extLst>
      <p:ext uri="{BB962C8B-B14F-4D97-AF65-F5344CB8AC3E}">
        <p14:creationId xmlns:p14="http://schemas.microsoft.com/office/powerpoint/2010/main" val="2294184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58FD5E-4F42-1722-8FDC-022741033FBD}"/>
              </a:ext>
            </a:extLst>
          </p:cNvPr>
          <p:cNvSpPr>
            <a:spLocks noGrp="1"/>
          </p:cNvSpPr>
          <p:nvPr>
            <p:ph type="title"/>
          </p:nvPr>
        </p:nvSpPr>
        <p:spPr>
          <a:xfrm>
            <a:off x="4809068" y="501651"/>
            <a:ext cx="3296505" cy="1716255"/>
          </a:xfrm>
        </p:spPr>
        <p:txBody>
          <a:bodyPr vert="horz" lIns="91440" tIns="45720" rIns="91440" bIns="45720" rtlCol="0" anchor="b">
            <a:normAutofit fontScale="90000"/>
          </a:bodyPr>
          <a:lstStyle/>
          <a:p>
            <a:r>
              <a:rPr lang="en-US" sz="3800" b="1" kern="1200" dirty="0">
                <a:solidFill>
                  <a:schemeClr val="accent5">
                    <a:lumMod val="50000"/>
                  </a:schemeClr>
                </a:solidFill>
                <a:latin typeface="Arial" panose="020B0604020202020204" pitchFamily="34" charset="0"/>
                <a:cs typeface="Arial" panose="020B0604020202020204" pitchFamily="34" charset="0"/>
              </a:rPr>
              <a:t>Reaching Target Population in WA State</a:t>
            </a:r>
          </a:p>
        </p:txBody>
      </p:sp>
      <p:sp>
        <p:nvSpPr>
          <p:cNvPr id="13" name="Rectangle 1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34933"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screenshot of a social media account&#10;&#10;Description automatically generated">
            <a:extLst>
              <a:ext uri="{FF2B5EF4-FFF2-40B4-BE49-F238E27FC236}">
                <a16:creationId xmlns:a16="http://schemas.microsoft.com/office/drawing/2014/main" id="{BA23A0A7-E44E-4A62-62C5-EBC8D05E653E}"/>
              </a:ext>
            </a:extLst>
          </p:cNvPr>
          <p:cNvPicPr>
            <a:picLocks noGrp="1" noChangeAspect="1"/>
          </p:cNvPicPr>
          <p:nvPr>
            <p:ph sz="half" idx="1"/>
          </p:nvPr>
        </p:nvPicPr>
        <p:blipFill>
          <a:blip r:embed="rId3"/>
          <a:stretch>
            <a:fillRect/>
          </a:stretch>
        </p:blipFill>
        <p:spPr>
          <a:xfrm>
            <a:off x="209357" y="1247262"/>
            <a:ext cx="3916219" cy="4363476"/>
          </a:xfrm>
          <a:prstGeom prst="rect">
            <a:avLst/>
          </a:prstGeom>
        </p:spPr>
      </p:pic>
      <p:sp>
        <p:nvSpPr>
          <p:cNvPr id="4" name="Content Placeholder 3">
            <a:extLst>
              <a:ext uri="{FF2B5EF4-FFF2-40B4-BE49-F238E27FC236}">
                <a16:creationId xmlns:a16="http://schemas.microsoft.com/office/drawing/2014/main" id="{7F126E4B-D296-215D-8C48-FF17C906DE10}"/>
              </a:ext>
            </a:extLst>
          </p:cNvPr>
          <p:cNvSpPr>
            <a:spLocks noGrp="1"/>
          </p:cNvSpPr>
          <p:nvPr>
            <p:ph sz="half" idx="2"/>
          </p:nvPr>
        </p:nvSpPr>
        <p:spPr>
          <a:xfrm>
            <a:off x="4354690" y="2217906"/>
            <a:ext cx="3405258" cy="4138443"/>
          </a:xfrm>
        </p:spPr>
        <p:txBody>
          <a:bodyPr vert="horz" lIns="91440" tIns="45720" rIns="91440" bIns="45720" rtlCol="0" anchor="t">
            <a:normAutofit/>
          </a:bodyPr>
          <a:lstStyle/>
          <a:p>
            <a:pPr marL="0" indent="0">
              <a:buNone/>
            </a:pPr>
            <a:r>
              <a:rPr lang="en-US" dirty="0">
                <a:solidFill>
                  <a:schemeClr val="tx1">
                    <a:alpha val="80000"/>
                  </a:schemeClr>
                </a:solidFill>
              </a:rPr>
              <a:t>Your Agency:</a:t>
            </a:r>
          </a:p>
          <a:p>
            <a:pPr>
              <a:buFont typeface="Wingdings" panose="05000000000000000000" pitchFamily="2" charset="2"/>
              <a:buChar char="q"/>
            </a:pPr>
            <a:r>
              <a:rPr lang="en-US" dirty="0">
                <a:solidFill>
                  <a:schemeClr val="tx1">
                    <a:alpha val="80000"/>
                  </a:schemeClr>
                </a:solidFill>
              </a:rPr>
              <a:t>How will you find out about the composition of your pt population?</a:t>
            </a:r>
          </a:p>
        </p:txBody>
      </p:sp>
      <p:cxnSp>
        <p:nvCxnSpPr>
          <p:cNvPr id="15" name="Straight Connector 1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81A74B8-ED12-7992-239A-6B30A09174AC}"/>
              </a:ext>
            </a:extLst>
          </p:cNvPr>
          <p:cNvSpPr txBox="1"/>
          <p:nvPr/>
        </p:nvSpPr>
        <p:spPr>
          <a:xfrm>
            <a:off x="209358" y="5828301"/>
            <a:ext cx="8284645" cy="523220"/>
          </a:xfrm>
          <a:prstGeom prst="rect">
            <a:avLst/>
          </a:prstGeom>
          <a:noFill/>
        </p:spPr>
        <p:txBody>
          <a:bodyPr wrap="square" rtlCol="0">
            <a:spAutoFit/>
          </a:bodyPr>
          <a:lstStyle/>
          <a:p>
            <a:r>
              <a:rPr lang="en-US" sz="1400" dirty="0"/>
              <a:t>Source: Office of Financial </a:t>
            </a:r>
            <a:r>
              <a:rPr lang="en-US" sz="1400" dirty="0" err="1"/>
              <a:t>Managemt</a:t>
            </a:r>
            <a:r>
              <a:rPr lang="en-US" sz="1400" dirty="0"/>
              <a:t>, WA GOV: https://</a:t>
            </a:r>
          </a:p>
          <a:p>
            <a:r>
              <a:rPr lang="en-US" sz="1400" dirty="0"/>
              <a:t>ofm.wa.gov/</a:t>
            </a:r>
            <a:r>
              <a:rPr lang="en-US" sz="1400" dirty="0" err="1"/>
              <a:t>washington</a:t>
            </a:r>
            <a:r>
              <a:rPr lang="en-US" sz="1400" dirty="0"/>
              <a:t>-data-research/statewide-data/</a:t>
            </a:r>
            <a:r>
              <a:rPr lang="en-US" sz="1400" dirty="0" err="1"/>
              <a:t>washington</a:t>
            </a:r>
            <a:r>
              <a:rPr lang="en-US" sz="1400" dirty="0"/>
              <a:t>-trends/population-changes/population-race</a:t>
            </a:r>
          </a:p>
        </p:txBody>
      </p:sp>
    </p:spTree>
    <p:extLst>
      <p:ext uri="{BB962C8B-B14F-4D97-AF65-F5344CB8AC3E}">
        <p14:creationId xmlns:p14="http://schemas.microsoft.com/office/powerpoint/2010/main" val="2471919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D72C566-CD1A-3C57-CD49-E230E2EAE3B6}"/>
              </a:ext>
            </a:extLst>
          </p:cNvPr>
          <p:cNvSpPr/>
          <p:nvPr/>
        </p:nvSpPr>
        <p:spPr>
          <a:xfrm>
            <a:off x="0" y="1985180"/>
            <a:ext cx="9144000" cy="3472405"/>
          </a:xfrm>
          <a:prstGeom prst="rect">
            <a:avLst/>
          </a:prstGeom>
          <a:solidFill>
            <a:srgbClr val="E8E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Slide Number Placeholder 3">
            <a:extLst>
              <a:ext uri="{FF2B5EF4-FFF2-40B4-BE49-F238E27FC236}">
                <a16:creationId xmlns:a16="http://schemas.microsoft.com/office/drawing/2014/main" id="{D3F51341-E1D3-8D32-35C4-44EFE2D79F1F}"/>
              </a:ext>
            </a:extLst>
          </p:cNvPr>
          <p:cNvSpPr>
            <a:spLocks noGrp="1"/>
          </p:cNvSpPr>
          <p:nvPr>
            <p:ph type="sldNum" idx="12"/>
          </p:nvPr>
        </p:nvSpPr>
        <p:spPr>
          <a:xfrm>
            <a:off x="8472694" y="6178410"/>
            <a:ext cx="411525" cy="525000"/>
          </a:xfrm>
          <a:prstGeom prst="rect">
            <a:avLst/>
          </a:prstGeom>
        </p:spPr>
        <p:txBody>
          <a:bodyPr spcFirstLastPara="1" vert="horz" wrap="square" lIns="91425" tIns="91425" rIns="91425" bIns="91425" rtlCol="0" anchor="t" anchorCtr="0">
            <a:noAutofit/>
          </a:bodyPr>
          <a:lstStyle>
            <a:defPPr>
              <a:defRPr lang="en-US"/>
            </a:defPPr>
            <a:lvl1pPr marL="0" lvl="0" algn="r" defTabSz="457200" rtl="0" eaLnBrk="1" latinLnBrk="0" hangingPunct="1">
              <a:buNone/>
              <a:defRPr sz="750" kern="1200">
                <a:solidFill>
                  <a:srgbClr val="434343"/>
                </a:solidFill>
                <a:latin typeface="Arial" panose="020B0604020202020204" pitchFamily="34" charset="0"/>
                <a:ea typeface="+mn-ea"/>
                <a:cs typeface="Arial" panose="020B0604020202020204" pitchFamily="34" charset="0"/>
              </a:defRPr>
            </a:lvl1pPr>
            <a:lvl2pPr marL="457200" lvl="1" algn="l" defTabSz="457200" rtl="0" eaLnBrk="1" latinLnBrk="0" hangingPunct="1">
              <a:buNone/>
              <a:defRPr sz="750" kern="1200">
                <a:solidFill>
                  <a:srgbClr val="434343"/>
                </a:solidFill>
                <a:latin typeface="+mn-lt"/>
                <a:ea typeface="+mn-ea"/>
                <a:cs typeface="+mn-cs"/>
              </a:defRPr>
            </a:lvl2pPr>
            <a:lvl3pPr marL="914400" lvl="2" algn="l" defTabSz="457200" rtl="0" eaLnBrk="1" latinLnBrk="0" hangingPunct="1">
              <a:buNone/>
              <a:defRPr sz="750" kern="1200">
                <a:solidFill>
                  <a:srgbClr val="434343"/>
                </a:solidFill>
                <a:latin typeface="+mn-lt"/>
                <a:ea typeface="+mn-ea"/>
                <a:cs typeface="+mn-cs"/>
              </a:defRPr>
            </a:lvl3pPr>
            <a:lvl4pPr marL="1371600" lvl="3" algn="l" defTabSz="457200" rtl="0" eaLnBrk="1" latinLnBrk="0" hangingPunct="1">
              <a:buNone/>
              <a:defRPr sz="750" kern="1200">
                <a:solidFill>
                  <a:srgbClr val="434343"/>
                </a:solidFill>
                <a:latin typeface="+mn-lt"/>
                <a:ea typeface="+mn-ea"/>
                <a:cs typeface="+mn-cs"/>
              </a:defRPr>
            </a:lvl4pPr>
            <a:lvl5pPr marL="1828800" lvl="4" algn="l" defTabSz="457200" rtl="0" eaLnBrk="1" latinLnBrk="0" hangingPunct="1">
              <a:buNone/>
              <a:defRPr sz="750" kern="1200">
                <a:solidFill>
                  <a:srgbClr val="434343"/>
                </a:solidFill>
                <a:latin typeface="+mn-lt"/>
                <a:ea typeface="+mn-ea"/>
                <a:cs typeface="+mn-cs"/>
              </a:defRPr>
            </a:lvl5pPr>
            <a:lvl6pPr marL="2286000" lvl="5" algn="l" defTabSz="457200" rtl="0" eaLnBrk="1" latinLnBrk="0" hangingPunct="1">
              <a:buNone/>
              <a:defRPr sz="750" kern="1200">
                <a:solidFill>
                  <a:srgbClr val="434343"/>
                </a:solidFill>
                <a:latin typeface="+mn-lt"/>
                <a:ea typeface="+mn-ea"/>
                <a:cs typeface="+mn-cs"/>
              </a:defRPr>
            </a:lvl6pPr>
            <a:lvl7pPr marL="2743200" lvl="6" algn="l" defTabSz="457200" rtl="0" eaLnBrk="1" latinLnBrk="0" hangingPunct="1">
              <a:buNone/>
              <a:defRPr sz="750" kern="1200">
                <a:solidFill>
                  <a:srgbClr val="434343"/>
                </a:solidFill>
                <a:latin typeface="+mn-lt"/>
                <a:ea typeface="+mn-ea"/>
                <a:cs typeface="+mn-cs"/>
              </a:defRPr>
            </a:lvl7pPr>
            <a:lvl8pPr marL="3200400" lvl="7" algn="l" defTabSz="457200" rtl="0" eaLnBrk="1" latinLnBrk="0" hangingPunct="1">
              <a:buNone/>
              <a:defRPr sz="750" kern="1200">
                <a:solidFill>
                  <a:srgbClr val="434343"/>
                </a:solidFill>
                <a:latin typeface="+mn-lt"/>
                <a:ea typeface="+mn-ea"/>
                <a:cs typeface="+mn-cs"/>
              </a:defRPr>
            </a:lvl8pPr>
            <a:lvl9pPr marL="3657600" lvl="8" algn="l" defTabSz="457200" rtl="0" eaLnBrk="1" latinLnBrk="0" hangingPunct="1">
              <a:buNone/>
              <a:defRPr sz="750" kern="1200">
                <a:solidFill>
                  <a:srgbClr val="434343"/>
                </a:solidFill>
                <a:latin typeface="+mn-lt"/>
                <a:ea typeface="+mn-ea"/>
                <a:cs typeface="+mn-cs"/>
              </a:defRPr>
            </a:lvl9pPr>
          </a:lstStyle>
          <a:p>
            <a:fld id="{00000000-1234-1234-1234-123412341234}" type="slidenum">
              <a:rPr lang="en-US" smtClean="0"/>
              <a:pPr/>
              <a:t>25</a:t>
            </a:fld>
            <a:endParaRPr lang="en-US"/>
          </a:p>
        </p:txBody>
      </p:sp>
      <p:sp>
        <p:nvSpPr>
          <p:cNvPr id="5" name="Google Shape;244;p5">
            <a:extLst>
              <a:ext uri="{FF2B5EF4-FFF2-40B4-BE49-F238E27FC236}">
                <a16:creationId xmlns:a16="http://schemas.microsoft.com/office/drawing/2014/main" id="{D468582A-DD72-79FB-8B58-41C56947A701}"/>
              </a:ext>
            </a:extLst>
          </p:cNvPr>
          <p:cNvSpPr txBox="1"/>
          <p:nvPr/>
        </p:nvSpPr>
        <p:spPr>
          <a:xfrm>
            <a:off x="643526" y="1149407"/>
            <a:ext cx="8411925" cy="877141"/>
          </a:xfrm>
          <a:prstGeom prst="rect">
            <a:avLst/>
          </a:prstGeom>
          <a:noFill/>
          <a:ln>
            <a:noFill/>
          </a:ln>
        </p:spPr>
        <p:txBody>
          <a:bodyPr spcFirstLastPara="1" wrap="square" lIns="68569" tIns="68569" rIns="68569" bIns="68569" anchor="t" anchorCtr="0">
            <a:spAutoFit/>
          </a:bodyPr>
          <a:lstStyle/>
          <a:p>
            <a:r>
              <a:rPr lang="en-US" sz="2400" b="1" dirty="0">
                <a:solidFill>
                  <a:srgbClr val="00467F"/>
                </a:solidFill>
                <a:latin typeface="Arial" panose="020B0604020202020204" pitchFamily="34" charset="0"/>
                <a:cs typeface="Arial" panose="020B0604020202020204" pitchFamily="34" charset="0"/>
              </a:rPr>
              <a:t>Engagement, Continuous Improvement, and Accountability </a:t>
            </a:r>
            <a:r>
              <a:rPr lang="en-US" sz="2400" dirty="0">
                <a:solidFill>
                  <a:srgbClr val="00467F"/>
                </a:solidFill>
                <a:latin typeface="Arial" panose="020B0604020202020204" pitchFamily="34" charset="0"/>
                <a:cs typeface="Arial" panose="020B0604020202020204" pitchFamily="34" charset="0"/>
              </a:rPr>
              <a:t>(12-13)</a:t>
            </a:r>
            <a:endParaRPr sz="2400" i="1" dirty="0">
              <a:solidFill>
                <a:srgbClr val="434343"/>
              </a:solidFill>
              <a:latin typeface="Palatino" pitchFamily="2" charset="0"/>
              <a:cs typeface="Arial" panose="020B0604020202020204" pitchFamily="34" charset="0"/>
            </a:endParaRPr>
          </a:p>
        </p:txBody>
      </p:sp>
      <p:cxnSp>
        <p:nvCxnSpPr>
          <p:cNvPr id="6" name="Google Shape;245;p5">
            <a:extLst>
              <a:ext uri="{FF2B5EF4-FFF2-40B4-BE49-F238E27FC236}">
                <a16:creationId xmlns:a16="http://schemas.microsoft.com/office/drawing/2014/main" id="{98362886-85A8-1863-D840-C6E13E1A3EDE}"/>
              </a:ext>
            </a:extLst>
          </p:cNvPr>
          <p:cNvCxnSpPr>
            <a:cxnSpLocks/>
          </p:cNvCxnSpPr>
          <p:nvPr/>
        </p:nvCxnSpPr>
        <p:spPr>
          <a:xfrm>
            <a:off x="0" y="1985180"/>
            <a:ext cx="9144000" cy="0"/>
          </a:xfrm>
          <a:prstGeom prst="straightConnector1">
            <a:avLst/>
          </a:prstGeom>
          <a:noFill/>
          <a:ln w="9525" cap="flat" cmpd="sng">
            <a:solidFill>
              <a:srgbClr val="434343"/>
            </a:solidFill>
            <a:prstDash val="solid"/>
            <a:round/>
            <a:headEnd type="none" w="med" len="med"/>
            <a:tailEnd type="none" w="med" len="med"/>
          </a:ln>
        </p:spPr>
      </p:cxnSp>
      <p:sp>
        <p:nvSpPr>
          <p:cNvPr id="10" name="Google Shape;337;g22139a5d88c_0_58">
            <a:extLst>
              <a:ext uri="{FF2B5EF4-FFF2-40B4-BE49-F238E27FC236}">
                <a16:creationId xmlns:a16="http://schemas.microsoft.com/office/drawing/2014/main" id="{EE3DD2B0-B2B0-50D5-7E6C-A17CFF44C18F}"/>
              </a:ext>
            </a:extLst>
          </p:cNvPr>
          <p:cNvSpPr/>
          <p:nvPr/>
        </p:nvSpPr>
        <p:spPr>
          <a:xfrm>
            <a:off x="327660" y="1224341"/>
            <a:ext cx="315866" cy="315866"/>
          </a:xfrm>
          <a:prstGeom prst="ellipse">
            <a:avLst/>
          </a:prstGeom>
          <a:solidFill>
            <a:srgbClr val="00467F"/>
          </a:solidFill>
          <a:ln>
            <a:noFill/>
          </a:ln>
        </p:spPr>
        <p:txBody>
          <a:bodyPr spcFirstLastPara="1" wrap="square" lIns="0" tIns="0" rIns="0" bIns="0" anchor="ctr" anchorCtr="0">
            <a:noAutofit/>
          </a:bodyPr>
          <a:lstStyle/>
          <a:p>
            <a:pPr algn="ctr"/>
            <a:r>
              <a:rPr lang="en-US" sz="1200" b="1" dirty="0">
                <a:solidFill>
                  <a:schemeClr val="bg1"/>
                </a:solidFill>
                <a:latin typeface="Arial" panose="020B0604020202020204" pitchFamily="34" charset="0"/>
                <a:cs typeface="Arial" panose="020B0604020202020204" pitchFamily="34" charset="0"/>
              </a:rPr>
              <a:t>4</a:t>
            </a:r>
            <a:endParaRPr sz="1200" b="1" dirty="0">
              <a:solidFill>
                <a:schemeClr val="bg1"/>
              </a:solidFill>
              <a:latin typeface="Arial" panose="020B0604020202020204" pitchFamily="34" charset="0"/>
              <a:cs typeface="Arial" panose="020B0604020202020204" pitchFamily="34" charset="0"/>
            </a:endParaRPr>
          </a:p>
        </p:txBody>
      </p:sp>
      <p:sp>
        <p:nvSpPr>
          <p:cNvPr id="18" name="Google Shape;336;g22139a5d88c_0_58">
            <a:extLst>
              <a:ext uri="{FF2B5EF4-FFF2-40B4-BE49-F238E27FC236}">
                <a16:creationId xmlns:a16="http://schemas.microsoft.com/office/drawing/2014/main" id="{0AF978AC-C499-4FB4-8662-54E68CA053D2}"/>
              </a:ext>
            </a:extLst>
          </p:cNvPr>
          <p:cNvSpPr txBox="1">
            <a:spLocks/>
          </p:cNvSpPr>
          <p:nvPr/>
        </p:nvSpPr>
        <p:spPr>
          <a:xfrm>
            <a:off x="678250" y="2145583"/>
            <a:ext cx="8280554" cy="3147665"/>
          </a:xfrm>
          <a:prstGeom prst="rect">
            <a:avLst/>
          </a:prstGeom>
          <a:noFill/>
          <a:ln>
            <a:noFill/>
          </a:ln>
        </p:spPr>
        <p:txBody>
          <a:bodyPr spcFirstLastPara="1" vert="horz" wrap="square" lIns="68569" tIns="34275" rIns="68569" bIns="3427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334" indent="0">
              <a:lnSpc>
                <a:spcPct val="114000"/>
              </a:lnSpc>
              <a:spcBef>
                <a:spcPts val="0"/>
              </a:spcBef>
              <a:spcAft>
                <a:spcPts val="1050"/>
              </a:spcAft>
              <a:buClr>
                <a:srgbClr val="434343"/>
              </a:buClr>
              <a:buNone/>
            </a:pPr>
            <a:r>
              <a:rPr lang="en-US" sz="1800" dirty="0">
                <a:solidFill>
                  <a:srgbClr val="434343"/>
                </a:solidFill>
                <a:latin typeface="Arial" panose="020B0604020202020204" pitchFamily="34" charset="0"/>
                <a:cs typeface="Arial" panose="020B0604020202020204" pitchFamily="34" charset="0"/>
              </a:rPr>
              <a:t>Conduct regular assessments of community health assets and needs and use the results to plan and implement services that respond to the cultural and linguistic diversity of populations in the service area. </a:t>
            </a:r>
          </a:p>
          <a:p>
            <a:pPr marL="8334" indent="0">
              <a:lnSpc>
                <a:spcPct val="114000"/>
              </a:lnSpc>
              <a:spcBef>
                <a:spcPts val="0"/>
              </a:spcBef>
              <a:spcAft>
                <a:spcPts val="1050"/>
              </a:spcAft>
              <a:buClr>
                <a:srgbClr val="434343"/>
              </a:buClr>
              <a:buNone/>
            </a:pPr>
            <a:r>
              <a:rPr lang="en-US" sz="1800" dirty="0">
                <a:solidFill>
                  <a:srgbClr val="434343"/>
                </a:solidFill>
                <a:latin typeface="Arial" panose="020B0604020202020204" pitchFamily="34" charset="0"/>
                <a:cs typeface="Arial" panose="020B0604020202020204" pitchFamily="34" charset="0"/>
              </a:rPr>
              <a:t>Partner with the community to design, implement, and evaluate policies, practices, and services to ensure cultural and linguistic appropriateness.</a:t>
            </a:r>
          </a:p>
        </p:txBody>
      </p:sp>
      <p:sp>
        <p:nvSpPr>
          <p:cNvPr id="19" name="Google Shape;337;g22139a5d88c_0_58">
            <a:extLst>
              <a:ext uri="{FF2B5EF4-FFF2-40B4-BE49-F238E27FC236}">
                <a16:creationId xmlns:a16="http://schemas.microsoft.com/office/drawing/2014/main" id="{D726D470-DF20-1012-990C-6A20484BD83F}"/>
              </a:ext>
            </a:extLst>
          </p:cNvPr>
          <p:cNvSpPr/>
          <p:nvPr/>
        </p:nvSpPr>
        <p:spPr>
          <a:xfrm>
            <a:off x="327660" y="2170571"/>
            <a:ext cx="315866" cy="315866"/>
          </a:xfrm>
          <a:prstGeom prst="ellipse">
            <a:avLst/>
          </a:prstGeom>
          <a:solidFill>
            <a:schemeClr val="bg1"/>
          </a:solidFill>
          <a:ln>
            <a:noFill/>
          </a:ln>
        </p:spPr>
        <p:txBody>
          <a:bodyPr spcFirstLastPara="1" wrap="square" lIns="0" tIns="0" rIns="0" bIns="0" anchor="ctr" anchorCtr="0">
            <a:noAutofit/>
          </a:bodyPr>
          <a:lstStyle/>
          <a:p>
            <a:pPr algn="ctr"/>
            <a:r>
              <a:rPr lang="en-US" sz="1200" b="1" i="1" dirty="0">
                <a:solidFill>
                  <a:srgbClr val="00467F"/>
                </a:solidFill>
                <a:latin typeface="Palatino" pitchFamily="2" charset="0"/>
                <a:cs typeface="Arial" panose="020B0604020202020204" pitchFamily="34" charset="0"/>
              </a:rPr>
              <a:t>12</a:t>
            </a:r>
            <a:endParaRPr sz="1200" b="1" i="1" dirty="0">
              <a:solidFill>
                <a:srgbClr val="00467F"/>
              </a:solidFill>
              <a:latin typeface="Palatino" pitchFamily="2" charset="0"/>
              <a:cs typeface="Arial" panose="020B0604020202020204" pitchFamily="34" charset="0"/>
            </a:endParaRPr>
          </a:p>
        </p:txBody>
      </p:sp>
      <p:sp>
        <p:nvSpPr>
          <p:cNvPr id="2" name="Google Shape;337;g22139a5d88c_0_58">
            <a:extLst>
              <a:ext uri="{FF2B5EF4-FFF2-40B4-BE49-F238E27FC236}">
                <a16:creationId xmlns:a16="http://schemas.microsoft.com/office/drawing/2014/main" id="{FBA0F6D9-3010-2DCF-4E14-8FE7216B74E0}"/>
              </a:ext>
            </a:extLst>
          </p:cNvPr>
          <p:cNvSpPr/>
          <p:nvPr/>
        </p:nvSpPr>
        <p:spPr>
          <a:xfrm>
            <a:off x="327660" y="3255696"/>
            <a:ext cx="315866" cy="315866"/>
          </a:xfrm>
          <a:prstGeom prst="ellipse">
            <a:avLst/>
          </a:prstGeom>
          <a:solidFill>
            <a:schemeClr val="bg1"/>
          </a:solidFill>
          <a:ln>
            <a:noFill/>
          </a:ln>
        </p:spPr>
        <p:txBody>
          <a:bodyPr spcFirstLastPara="1" wrap="square" lIns="0" tIns="0" rIns="0" bIns="0" anchor="ctr" anchorCtr="0">
            <a:noAutofit/>
          </a:bodyPr>
          <a:lstStyle/>
          <a:p>
            <a:pPr algn="ctr"/>
            <a:r>
              <a:rPr lang="en-US" sz="1200" b="1" i="1" dirty="0">
                <a:solidFill>
                  <a:srgbClr val="00467F"/>
                </a:solidFill>
                <a:latin typeface="Palatino" pitchFamily="2" charset="0"/>
                <a:cs typeface="Arial" panose="020B0604020202020204" pitchFamily="34" charset="0"/>
              </a:rPr>
              <a:t>13</a:t>
            </a:r>
            <a:endParaRPr sz="1200" b="1" i="1" dirty="0">
              <a:solidFill>
                <a:srgbClr val="00467F"/>
              </a:solidFill>
              <a:latin typeface="Palatino" pitchFamily="2" charset="0"/>
              <a:cs typeface="Arial" panose="020B0604020202020204" pitchFamily="34" charset="0"/>
            </a:endParaRPr>
          </a:p>
        </p:txBody>
      </p:sp>
    </p:spTree>
    <p:extLst>
      <p:ext uri="{BB962C8B-B14F-4D97-AF65-F5344CB8AC3E}">
        <p14:creationId xmlns:p14="http://schemas.microsoft.com/office/powerpoint/2010/main" val="4216118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338899" y="918266"/>
            <a:ext cx="529596"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338409" y="643467"/>
            <a:ext cx="315230"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8790" y="643467"/>
            <a:ext cx="8200127"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860DE772-80BE-CE7C-6483-EC350FD16A77}"/>
              </a:ext>
            </a:extLst>
          </p:cNvPr>
          <p:cNvSpPr txBox="1"/>
          <p:nvPr/>
        </p:nvSpPr>
        <p:spPr>
          <a:xfrm>
            <a:off x="187287" y="76201"/>
            <a:ext cx="8491629" cy="646331"/>
          </a:xfrm>
          <a:prstGeom prst="rect">
            <a:avLst/>
          </a:prstGeom>
          <a:noFill/>
        </p:spPr>
        <p:txBody>
          <a:bodyPr wrap="square" rtlCol="0">
            <a:spAutoFit/>
          </a:bodyPr>
          <a:lstStyle/>
          <a:p>
            <a:r>
              <a:rPr lang="en-US" sz="3600" dirty="0">
                <a:solidFill>
                  <a:schemeClr val="accent5">
                    <a:lumMod val="50000"/>
                  </a:schemeClr>
                </a:solidFill>
                <a:latin typeface="Arial" panose="020B0604020202020204" pitchFamily="34" charset="0"/>
                <a:cs typeface="Arial" panose="020B0604020202020204" pitchFamily="34" charset="0"/>
              </a:rPr>
              <a:t>Before you get started, you will need to:</a:t>
            </a:r>
          </a:p>
        </p:txBody>
      </p:sp>
      <p:pic>
        <p:nvPicPr>
          <p:cNvPr id="2" name="Picture 1" descr="A black background with blue text&#10;&#10;Description automatically generated">
            <a:extLst>
              <a:ext uri="{FF2B5EF4-FFF2-40B4-BE49-F238E27FC236}">
                <a16:creationId xmlns:a16="http://schemas.microsoft.com/office/drawing/2014/main" id="{AF86ED59-FAB1-322A-E543-7196DF1446C1}"/>
              </a:ext>
            </a:extLst>
          </p:cNvPr>
          <p:cNvPicPr>
            <a:picLocks noChangeAspect="1"/>
          </p:cNvPicPr>
          <p:nvPr/>
        </p:nvPicPr>
        <p:blipFill>
          <a:blip r:embed="rId2"/>
          <a:stretch>
            <a:fillRect/>
          </a:stretch>
        </p:blipFill>
        <p:spPr>
          <a:xfrm>
            <a:off x="738129" y="1162329"/>
            <a:ext cx="7755875" cy="5249487"/>
          </a:xfrm>
          <a:prstGeom prst="rect">
            <a:avLst/>
          </a:prstGeom>
        </p:spPr>
      </p:pic>
    </p:spTree>
    <p:extLst>
      <p:ext uri="{BB962C8B-B14F-4D97-AF65-F5344CB8AC3E}">
        <p14:creationId xmlns:p14="http://schemas.microsoft.com/office/powerpoint/2010/main" val="4109881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44E1A-3E74-676B-FD27-7F785A55E63B}"/>
              </a:ext>
            </a:extLst>
          </p:cNvPr>
          <p:cNvSpPr>
            <a:spLocks noGrp="1"/>
          </p:cNvSpPr>
          <p:nvPr>
            <p:ph type="title"/>
          </p:nvPr>
        </p:nvSpPr>
        <p:spPr>
          <a:xfrm>
            <a:off x="165253" y="0"/>
            <a:ext cx="8202058" cy="1588795"/>
          </a:xfrm>
        </p:spPr>
        <p:txBody>
          <a:bodyPr>
            <a:normAutofit/>
          </a:bodyPr>
          <a:lstStyle/>
          <a:p>
            <a:r>
              <a:rPr kumimoji="0" lang="en-US" sz="3600" b="1" i="0" u="none" strike="noStrike" kern="1200" cap="none" spc="0" normalizeH="0" baseline="0" noProof="0" dirty="0">
                <a:ln>
                  <a:noFill/>
                </a:ln>
                <a:solidFill>
                  <a:schemeClr val="accent5">
                    <a:lumMod val="50000"/>
                  </a:schemeClr>
                </a:solidFill>
                <a:uLnTx/>
                <a:uFillTx/>
                <a:latin typeface="Arial" panose="020B0604020202020204" pitchFamily="34" charset="0"/>
                <a:ea typeface="+mj-ea"/>
                <a:cs typeface="Arial" panose="020B0604020202020204" pitchFamily="34" charset="0"/>
              </a:rPr>
              <a:t>Community</a:t>
            </a:r>
            <a:r>
              <a:rPr kumimoji="0" lang="en-US" sz="3600" b="1" i="0" u="none" strike="noStrike" kern="1200" cap="none" spc="0" normalizeH="0" baseline="0" noProof="0" dirty="0">
                <a:ln>
                  <a:noFill/>
                </a:ln>
                <a:solidFill>
                  <a:schemeClr val="accent5">
                    <a:lumMod val="50000"/>
                  </a:schemeClr>
                </a:solidFill>
                <a:effectLst>
                  <a:outerShdw blurRad="31750" dist="25400" dir="5400000" algn="tl" rotWithShape="0">
                    <a:srgbClr val="000000">
                      <a:alpha val="25000"/>
                    </a:srgbClr>
                  </a:outerShdw>
                </a:effectLst>
                <a:uLnTx/>
                <a:uFillTx/>
                <a:latin typeface="Arial" panose="020B0604020202020204" pitchFamily="34" charset="0"/>
                <a:ea typeface="+mj-ea"/>
                <a:cs typeface="Arial" panose="020B0604020202020204" pitchFamily="34" charset="0"/>
              </a:rPr>
              <a:t> Services Assessment</a:t>
            </a:r>
            <a:br>
              <a:rPr kumimoji="0" lang="en-US" sz="3600" b="1" i="0" u="none" strike="noStrike" kern="1200" cap="none" spc="0" normalizeH="0" baseline="0" noProof="0" dirty="0">
                <a:ln>
                  <a:noFill/>
                </a:ln>
                <a:solidFill>
                  <a:srgbClr val="5B9BD5">
                    <a:lumMod val="50000"/>
                  </a:srgbClr>
                </a:solidFill>
                <a:effectLst>
                  <a:outerShdw blurRad="31750" dist="25400" dir="5400000" algn="tl" rotWithShape="0">
                    <a:srgbClr val="000000">
                      <a:alpha val="25000"/>
                    </a:srgbClr>
                  </a:outerShdw>
                </a:effectLst>
                <a:uLnTx/>
                <a:uFillTx/>
                <a:latin typeface="Arial" panose="020B0604020202020204" pitchFamily="34" charset="0"/>
                <a:ea typeface="+mj-ea"/>
                <a:cs typeface="Arial" panose="020B0604020202020204" pitchFamily="34" charset="0"/>
              </a:rPr>
            </a:br>
            <a:endParaRPr lang="en-US" sz="3600" dirty="0"/>
          </a:p>
        </p:txBody>
      </p:sp>
      <p:pic>
        <p:nvPicPr>
          <p:cNvPr id="6" name="Content Placeholder 5">
            <a:extLst>
              <a:ext uri="{FF2B5EF4-FFF2-40B4-BE49-F238E27FC236}">
                <a16:creationId xmlns:a16="http://schemas.microsoft.com/office/drawing/2014/main" id="{63775675-7FC8-B864-F3A7-CC8F60BBF10B}"/>
              </a:ext>
            </a:extLst>
          </p:cNvPr>
          <p:cNvPicPr>
            <a:picLocks noGrp="1" noChangeAspect="1"/>
          </p:cNvPicPr>
          <p:nvPr>
            <p:ph idx="1"/>
          </p:nvPr>
        </p:nvPicPr>
        <p:blipFill rotWithShape="1">
          <a:blip r:embed="rId3"/>
          <a:srcRect t="11154"/>
          <a:stretch/>
        </p:blipFill>
        <p:spPr>
          <a:xfrm>
            <a:off x="603486" y="1123721"/>
            <a:ext cx="7317642" cy="4516916"/>
          </a:xfrm>
          <a:prstGeom prst="rect">
            <a:avLst/>
          </a:prstGeom>
        </p:spPr>
      </p:pic>
    </p:spTree>
    <p:extLst>
      <p:ext uri="{BB962C8B-B14F-4D97-AF65-F5344CB8AC3E}">
        <p14:creationId xmlns:p14="http://schemas.microsoft.com/office/powerpoint/2010/main" val="70889572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01188C-8D7D-9E59-5FD7-DA9C13FECB12}"/>
              </a:ext>
            </a:extLst>
          </p:cNvPr>
          <p:cNvSpPr txBox="1"/>
          <p:nvPr/>
        </p:nvSpPr>
        <p:spPr>
          <a:xfrm>
            <a:off x="687977" y="5111931"/>
            <a:ext cx="6049203" cy="1107996"/>
          </a:xfrm>
          <a:prstGeom prst="rect">
            <a:avLst/>
          </a:prstGeom>
          <a:noFill/>
        </p:spPr>
        <p:txBody>
          <a:bodyPr wrap="square" rtlCol="0">
            <a:spAutoFit/>
          </a:bodyPr>
          <a:lstStyle/>
          <a:p>
            <a:endParaRPr lang="en-US" dirty="0"/>
          </a:p>
          <a:p>
            <a:r>
              <a:rPr lang="en-US" sz="1600" dirty="0"/>
              <a:t>Source: Wisconsin Department of Health Services, Division of Care and Treatment Services, Bureau of Prevention Treatment and Recovery. </a:t>
            </a:r>
            <a:r>
              <a:rPr lang="en-US" sz="1600" i="1" dirty="0"/>
              <a:t>CLAS Assessment Planning Tool .</a:t>
            </a:r>
          </a:p>
        </p:txBody>
      </p:sp>
      <p:pic>
        <p:nvPicPr>
          <p:cNvPr id="3" name="Picture 2">
            <a:extLst>
              <a:ext uri="{FF2B5EF4-FFF2-40B4-BE49-F238E27FC236}">
                <a16:creationId xmlns:a16="http://schemas.microsoft.com/office/drawing/2014/main" id="{FAAB91D9-5D49-0713-1452-D3B037CE1B86}"/>
              </a:ext>
            </a:extLst>
          </p:cNvPr>
          <p:cNvPicPr>
            <a:picLocks noChangeAspect="1"/>
          </p:cNvPicPr>
          <p:nvPr/>
        </p:nvPicPr>
        <p:blipFill>
          <a:blip r:embed="rId2"/>
          <a:srcRect b="60240"/>
          <a:stretch/>
        </p:blipFill>
        <p:spPr>
          <a:xfrm>
            <a:off x="609599" y="1285893"/>
            <a:ext cx="7846425" cy="3103226"/>
          </a:xfrm>
          <a:prstGeom prst="rect">
            <a:avLst/>
          </a:prstGeom>
        </p:spPr>
      </p:pic>
      <p:sp>
        <p:nvSpPr>
          <p:cNvPr id="5" name="TextBox 4">
            <a:extLst>
              <a:ext uri="{FF2B5EF4-FFF2-40B4-BE49-F238E27FC236}">
                <a16:creationId xmlns:a16="http://schemas.microsoft.com/office/drawing/2014/main" id="{68E780A7-541E-B2D1-26F2-A7F5CFEBB858}"/>
              </a:ext>
            </a:extLst>
          </p:cNvPr>
          <p:cNvSpPr txBox="1"/>
          <p:nvPr/>
        </p:nvSpPr>
        <p:spPr>
          <a:xfrm>
            <a:off x="278674" y="330927"/>
            <a:ext cx="8993157" cy="646331"/>
          </a:xfrm>
          <a:prstGeom prst="rect">
            <a:avLst/>
          </a:prstGeom>
          <a:noFill/>
        </p:spPr>
        <p:txBody>
          <a:bodyPr wrap="square" rtlCol="0">
            <a:spAutoFit/>
          </a:bodyPr>
          <a:lstStyle/>
          <a:p>
            <a:r>
              <a:rPr lang="en-US" sz="3600" dirty="0">
                <a:solidFill>
                  <a:srgbClr val="002060"/>
                </a:solidFill>
              </a:rPr>
              <a:t>Implementing Change: Some Tools </a:t>
            </a:r>
          </a:p>
        </p:txBody>
      </p:sp>
    </p:spTree>
    <p:extLst>
      <p:ext uri="{BB962C8B-B14F-4D97-AF65-F5344CB8AC3E}">
        <p14:creationId xmlns:p14="http://schemas.microsoft.com/office/powerpoint/2010/main" val="2441560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F9A7AC9-4552-1DF8-1C27-DEFD1C1A0FD1}"/>
              </a:ext>
            </a:extLst>
          </p:cNvPr>
          <p:cNvSpPr>
            <a:spLocks noGrp="1"/>
          </p:cNvSpPr>
          <p:nvPr>
            <p:ph type="title"/>
          </p:nvPr>
        </p:nvSpPr>
        <p:spPr>
          <a:xfrm>
            <a:off x="495030" y="2767106"/>
            <a:ext cx="2160621" cy="3071906"/>
          </a:xfrm>
        </p:spPr>
        <p:txBody>
          <a:bodyPr vert="horz" lIns="91440" tIns="45720" rIns="91440" bIns="45720" rtlCol="0" anchor="t">
            <a:normAutofit/>
          </a:bodyPr>
          <a:lstStyle/>
          <a:p>
            <a:r>
              <a:rPr lang="en-US" sz="2700" b="1" kern="1200" dirty="0">
                <a:solidFill>
                  <a:srgbClr val="FFFFFF"/>
                </a:solidFill>
                <a:latin typeface="+mj-lt"/>
                <a:ea typeface="+mj-ea"/>
                <a:cs typeface="+mj-cs"/>
              </a:rPr>
              <a:t>Tracking</a:t>
            </a:r>
            <a:br>
              <a:rPr lang="en-US" sz="2700" b="1" kern="1200" dirty="0">
                <a:solidFill>
                  <a:srgbClr val="FFFFFF"/>
                </a:solidFill>
                <a:latin typeface="+mj-lt"/>
                <a:ea typeface="+mj-ea"/>
                <a:cs typeface="+mj-cs"/>
              </a:rPr>
            </a:br>
            <a:r>
              <a:rPr lang="en-US" sz="2700" b="1" kern="1200" dirty="0">
                <a:solidFill>
                  <a:srgbClr val="FFFFFF"/>
                </a:solidFill>
                <a:latin typeface="+mj-lt"/>
                <a:ea typeface="+mj-ea"/>
                <a:cs typeface="+mj-cs"/>
              </a:rPr>
              <a:t>Progress:  Using the CLAS </a:t>
            </a:r>
            <a:br>
              <a:rPr lang="en-US" sz="2700" b="1" kern="1200" dirty="0">
                <a:solidFill>
                  <a:srgbClr val="FFFFFF"/>
                </a:solidFill>
                <a:latin typeface="+mj-lt"/>
                <a:ea typeface="+mj-ea"/>
                <a:cs typeface="+mj-cs"/>
              </a:rPr>
            </a:br>
            <a:r>
              <a:rPr lang="en-US" sz="2700" b="1" kern="1200" dirty="0">
                <a:solidFill>
                  <a:srgbClr val="FFFFFF"/>
                </a:solidFill>
                <a:latin typeface="+mj-lt"/>
                <a:ea typeface="+mj-ea"/>
                <a:cs typeface="+mj-cs"/>
              </a:rPr>
              <a:t>Checklist</a:t>
            </a:r>
          </a:p>
        </p:txBody>
      </p:sp>
      <p:pic>
        <p:nvPicPr>
          <p:cNvPr id="4" name="Picture 3" descr="A blue and white checklist with white text&#10;&#10;Description automatically generated">
            <a:extLst>
              <a:ext uri="{FF2B5EF4-FFF2-40B4-BE49-F238E27FC236}">
                <a16:creationId xmlns:a16="http://schemas.microsoft.com/office/drawing/2014/main" id="{9A1F0A5D-431A-6E3E-C43A-3BC05A854773}"/>
              </a:ext>
            </a:extLst>
          </p:cNvPr>
          <p:cNvPicPr>
            <a:picLocks noChangeAspect="1"/>
          </p:cNvPicPr>
          <p:nvPr/>
        </p:nvPicPr>
        <p:blipFill>
          <a:blip r:embed="rId2"/>
          <a:stretch>
            <a:fillRect/>
          </a:stretch>
        </p:blipFill>
        <p:spPr>
          <a:xfrm>
            <a:off x="2324559" y="77118"/>
            <a:ext cx="6471574" cy="5832424"/>
          </a:xfrm>
          <a:prstGeom prst="rect">
            <a:avLst/>
          </a:prstGeom>
        </p:spPr>
      </p:pic>
    </p:spTree>
    <p:extLst>
      <p:ext uri="{BB962C8B-B14F-4D97-AF65-F5344CB8AC3E}">
        <p14:creationId xmlns:p14="http://schemas.microsoft.com/office/powerpoint/2010/main" val="2419907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AFFB4F-BD41-D60D-7D90-F698BFF546C6}"/>
              </a:ext>
            </a:extLst>
          </p:cNvPr>
          <p:cNvPicPr>
            <a:picLocks noChangeAspect="1"/>
          </p:cNvPicPr>
          <p:nvPr/>
        </p:nvPicPr>
        <p:blipFill>
          <a:blip r:embed="rId3"/>
          <a:stretch>
            <a:fillRect/>
          </a:stretch>
        </p:blipFill>
        <p:spPr>
          <a:xfrm>
            <a:off x="5894024" y="1087228"/>
            <a:ext cx="2718010" cy="3333511"/>
          </a:xfrm>
          <a:prstGeom prst="rect">
            <a:avLst/>
          </a:prstGeom>
        </p:spPr>
      </p:pic>
      <p:sp>
        <p:nvSpPr>
          <p:cNvPr id="3" name="TextBox 2">
            <a:extLst>
              <a:ext uri="{FF2B5EF4-FFF2-40B4-BE49-F238E27FC236}">
                <a16:creationId xmlns:a16="http://schemas.microsoft.com/office/drawing/2014/main" id="{11ED17D2-AE41-943D-FCED-232E82FB52B9}"/>
              </a:ext>
            </a:extLst>
          </p:cNvPr>
          <p:cNvSpPr txBox="1"/>
          <p:nvPr/>
        </p:nvSpPr>
        <p:spPr>
          <a:xfrm>
            <a:off x="542984" y="143219"/>
            <a:ext cx="7917970" cy="646331"/>
          </a:xfrm>
          <a:prstGeom prst="rect">
            <a:avLst/>
          </a:prstGeom>
          <a:noFill/>
        </p:spPr>
        <p:txBody>
          <a:bodyPr wrap="square" rtlCol="0">
            <a:spAutoFit/>
          </a:bodyPr>
          <a:lstStyle/>
          <a:p>
            <a:r>
              <a:rPr lang="en-US" sz="3600" dirty="0">
                <a:solidFill>
                  <a:srgbClr val="002060"/>
                </a:solidFill>
                <a:latin typeface="Arial" panose="020B0604020202020204" pitchFamily="34" charset="0"/>
                <a:cs typeface="Arial" panose="020B0604020202020204" pitchFamily="34" charset="0"/>
              </a:rPr>
              <a:t>Principles of Cultural Humility</a:t>
            </a:r>
          </a:p>
        </p:txBody>
      </p:sp>
      <p:sp>
        <p:nvSpPr>
          <p:cNvPr id="4" name="TextBox 3">
            <a:extLst>
              <a:ext uri="{FF2B5EF4-FFF2-40B4-BE49-F238E27FC236}">
                <a16:creationId xmlns:a16="http://schemas.microsoft.com/office/drawing/2014/main" id="{A0E50DE0-98CB-96F9-E79F-33D79D668E4D}"/>
              </a:ext>
            </a:extLst>
          </p:cNvPr>
          <p:cNvSpPr txBox="1"/>
          <p:nvPr/>
        </p:nvSpPr>
        <p:spPr>
          <a:xfrm>
            <a:off x="716096" y="1233889"/>
            <a:ext cx="4968608"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t>Coming from a place of knowing that we don’t (or may not) know</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Being able to accept our own limitations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Encouraged to be curious </a:t>
            </a:r>
          </a:p>
        </p:txBody>
      </p:sp>
    </p:spTree>
    <p:extLst>
      <p:ext uri="{BB962C8B-B14F-4D97-AF65-F5344CB8AC3E}">
        <p14:creationId xmlns:p14="http://schemas.microsoft.com/office/powerpoint/2010/main" val="815240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D72C566-CD1A-3C57-CD49-E230E2EAE3B6}"/>
              </a:ext>
            </a:extLst>
          </p:cNvPr>
          <p:cNvSpPr/>
          <p:nvPr/>
        </p:nvSpPr>
        <p:spPr>
          <a:xfrm>
            <a:off x="0" y="1985180"/>
            <a:ext cx="9144000" cy="3472405"/>
          </a:xfrm>
          <a:prstGeom prst="rect">
            <a:avLst/>
          </a:prstGeom>
          <a:solidFill>
            <a:srgbClr val="E8E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Slide Number Placeholder 3">
            <a:extLst>
              <a:ext uri="{FF2B5EF4-FFF2-40B4-BE49-F238E27FC236}">
                <a16:creationId xmlns:a16="http://schemas.microsoft.com/office/drawing/2014/main" id="{D3F51341-E1D3-8D32-35C4-44EFE2D79F1F}"/>
              </a:ext>
            </a:extLst>
          </p:cNvPr>
          <p:cNvSpPr>
            <a:spLocks noGrp="1"/>
          </p:cNvSpPr>
          <p:nvPr>
            <p:ph type="sldNum" idx="12"/>
          </p:nvPr>
        </p:nvSpPr>
        <p:spPr>
          <a:xfrm>
            <a:off x="8472694" y="6178410"/>
            <a:ext cx="411525" cy="525000"/>
          </a:xfrm>
          <a:prstGeom prst="rect">
            <a:avLst/>
          </a:prstGeom>
        </p:spPr>
        <p:txBody>
          <a:bodyPr spcFirstLastPara="1" vert="horz" wrap="square" lIns="91425" tIns="91425" rIns="91425" bIns="91425" rtlCol="0" anchor="t" anchorCtr="0">
            <a:noAutofit/>
          </a:bodyPr>
          <a:lstStyle>
            <a:defPPr>
              <a:defRPr lang="en-US"/>
            </a:defPPr>
            <a:lvl1pPr marL="0" lvl="0" algn="r" defTabSz="457200" rtl="0" eaLnBrk="1" latinLnBrk="0" hangingPunct="1">
              <a:buNone/>
              <a:defRPr sz="750" kern="1200">
                <a:solidFill>
                  <a:srgbClr val="434343"/>
                </a:solidFill>
                <a:latin typeface="Arial" panose="020B0604020202020204" pitchFamily="34" charset="0"/>
                <a:ea typeface="+mn-ea"/>
                <a:cs typeface="Arial" panose="020B0604020202020204" pitchFamily="34" charset="0"/>
              </a:defRPr>
            </a:lvl1pPr>
            <a:lvl2pPr marL="457200" lvl="1" algn="l" defTabSz="457200" rtl="0" eaLnBrk="1" latinLnBrk="0" hangingPunct="1">
              <a:buNone/>
              <a:defRPr sz="750" kern="1200">
                <a:solidFill>
                  <a:srgbClr val="434343"/>
                </a:solidFill>
                <a:latin typeface="+mn-lt"/>
                <a:ea typeface="+mn-ea"/>
                <a:cs typeface="+mn-cs"/>
              </a:defRPr>
            </a:lvl2pPr>
            <a:lvl3pPr marL="914400" lvl="2" algn="l" defTabSz="457200" rtl="0" eaLnBrk="1" latinLnBrk="0" hangingPunct="1">
              <a:buNone/>
              <a:defRPr sz="750" kern="1200">
                <a:solidFill>
                  <a:srgbClr val="434343"/>
                </a:solidFill>
                <a:latin typeface="+mn-lt"/>
                <a:ea typeface="+mn-ea"/>
                <a:cs typeface="+mn-cs"/>
              </a:defRPr>
            </a:lvl3pPr>
            <a:lvl4pPr marL="1371600" lvl="3" algn="l" defTabSz="457200" rtl="0" eaLnBrk="1" latinLnBrk="0" hangingPunct="1">
              <a:buNone/>
              <a:defRPr sz="750" kern="1200">
                <a:solidFill>
                  <a:srgbClr val="434343"/>
                </a:solidFill>
                <a:latin typeface="+mn-lt"/>
                <a:ea typeface="+mn-ea"/>
                <a:cs typeface="+mn-cs"/>
              </a:defRPr>
            </a:lvl4pPr>
            <a:lvl5pPr marL="1828800" lvl="4" algn="l" defTabSz="457200" rtl="0" eaLnBrk="1" latinLnBrk="0" hangingPunct="1">
              <a:buNone/>
              <a:defRPr sz="750" kern="1200">
                <a:solidFill>
                  <a:srgbClr val="434343"/>
                </a:solidFill>
                <a:latin typeface="+mn-lt"/>
                <a:ea typeface="+mn-ea"/>
                <a:cs typeface="+mn-cs"/>
              </a:defRPr>
            </a:lvl5pPr>
            <a:lvl6pPr marL="2286000" lvl="5" algn="l" defTabSz="457200" rtl="0" eaLnBrk="1" latinLnBrk="0" hangingPunct="1">
              <a:buNone/>
              <a:defRPr sz="750" kern="1200">
                <a:solidFill>
                  <a:srgbClr val="434343"/>
                </a:solidFill>
                <a:latin typeface="+mn-lt"/>
                <a:ea typeface="+mn-ea"/>
                <a:cs typeface="+mn-cs"/>
              </a:defRPr>
            </a:lvl6pPr>
            <a:lvl7pPr marL="2743200" lvl="6" algn="l" defTabSz="457200" rtl="0" eaLnBrk="1" latinLnBrk="0" hangingPunct="1">
              <a:buNone/>
              <a:defRPr sz="750" kern="1200">
                <a:solidFill>
                  <a:srgbClr val="434343"/>
                </a:solidFill>
                <a:latin typeface="+mn-lt"/>
                <a:ea typeface="+mn-ea"/>
                <a:cs typeface="+mn-cs"/>
              </a:defRPr>
            </a:lvl7pPr>
            <a:lvl8pPr marL="3200400" lvl="7" algn="l" defTabSz="457200" rtl="0" eaLnBrk="1" latinLnBrk="0" hangingPunct="1">
              <a:buNone/>
              <a:defRPr sz="750" kern="1200">
                <a:solidFill>
                  <a:srgbClr val="434343"/>
                </a:solidFill>
                <a:latin typeface="+mn-lt"/>
                <a:ea typeface="+mn-ea"/>
                <a:cs typeface="+mn-cs"/>
              </a:defRPr>
            </a:lvl8pPr>
            <a:lvl9pPr marL="3657600" lvl="8" algn="l" defTabSz="457200" rtl="0" eaLnBrk="1" latinLnBrk="0" hangingPunct="1">
              <a:buNone/>
              <a:defRPr sz="750" kern="1200">
                <a:solidFill>
                  <a:srgbClr val="434343"/>
                </a:solidFill>
                <a:latin typeface="+mn-lt"/>
                <a:ea typeface="+mn-ea"/>
                <a:cs typeface="+mn-cs"/>
              </a:defRPr>
            </a:lvl9pPr>
          </a:lstStyle>
          <a:p>
            <a:fld id="{00000000-1234-1234-1234-123412341234}" type="slidenum">
              <a:rPr lang="en-US" smtClean="0"/>
              <a:pPr/>
              <a:t>30</a:t>
            </a:fld>
            <a:endParaRPr lang="en-US"/>
          </a:p>
        </p:txBody>
      </p:sp>
      <p:sp>
        <p:nvSpPr>
          <p:cNvPr id="5" name="Google Shape;244;p5">
            <a:extLst>
              <a:ext uri="{FF2B5EF4-FFF2-40B4-BE49-F238E27FC236}">
                <a16:creationId xmlns:a16="http://schemas.microsoft.com/office/drawing/2014/main" id="{D468582A-DD72-79FB-8B58-41C56947A701}"/>
              </a:ext>
            </a:extLst>
          </p:cNvPr>
          <p:cNvSpPr txBox="1"/>
          <p:nvPr/>
        </p:nvSpPr>
        <p:spPr>
          <a:xfrm>
            <a:off x="643526" y="1149407"/>
            <a:ext cx="8411925" cy="877141"/>
          </a:xfrm>
          <a:prstGeom prst="rect">
            <a:avLst/>
          </a:prstGeom>
          <a:noFill/>
          <a:ln>
            <a:noFill/>
          </a:ln>
        </p:spPr>
        <p:txBody>
          <a:bodyPr spcFirstLastPara="1" wrap="square" lIns="68569" tIns="68569" rIns="68569" bIns="68569" anchor="t" anchorCtr="0">
            <a:spAutoFit/>
          </a:bodyPr>
          <a:lstStyle/>
          <a:p>
            <a:r>
              <a:rPr lang="en-US" sz="2400" b="1" dirty="0">
                <a:solidFill>
                  <a:srgbClr val="00467F"/>
                </a:solidFill>
                <a:latin typeface="Arial" panose="020B0604020202020204" pitchFamily="34" charset="0"/>
                <a:cs typeface="Arial" panose="020B0604020202020204" pitchFamily="34" charset="0"/>
              </a:rPr>
              <a:t>Engagement, Continuous Improvement, and Accountability </a:t>
            </a:r>
            <a:r>
              <a:rPr lang="en-US" sz="2400" dirty="0">
                <a:solidFill>
                  <a:srgbClr val="00467F"/>
                </a:solidFill>
                <a:latin typeface="Arial" panose="020B0604020202020204" pitchFamily="34" charset="0"/>
                <a:cs typeface="Arial" panose="020B0604020202020204" pitchFamily="34" charset="0"/>
              </a:rPr>
              <a:t>(14-15)</a:t>
            </a:r>
            <a:endParaRPr sz="2400" i="1" dirty="0">
              <a:solidFill>
                <a:srgbClr val="434343"/>
              </a:solidFill>
              <a:latin typeface="Palatino" pitchFamily="2" charset="0"/>
              <a:cs typeface="Arial" panose="020B0604020202020204" pitchFamily="34" charset="0"/>
            </a:endParaRPr>
          </a:p>
        </p:txBody>
      </p:sp>
      <p:cxnSp>
        <p:nvCxnSpPr>
          <p:cNvPr id="6" name="Google Shape;245;p5">
            <a:extLst>
              <a:ext uri="{FF2B5EF4-FFF2-40B4-BE49-F238E27FC236}">
                <a16:creationId xmlns:a16="http://schemas.microsoft.com/office/drawing/2014/main" id="{98362886-85A8-1863-D840-C6E13E1A3EDE}"/>
              </a:ext>
            </a:extLst>
          </p:cNvPr>
          <p:cNvCxnSpPr>
            <a:cxnSpLocks/>
          </p:cNvCxnSpPr>
          <p:nvPr/>
        </p:nvCxnSpPr>
        <p:spPr>
          <a:xfrm>
            <a:off x="0" y="1985180"/>
            <a:ext cx="9144000" cy="0"/>
          </a:xfrm>
          <a:prstGeom prst="straightConnector1">
            <a:avLst/>
          </a:prstGeom>
          <a:noFill/>
          <a:ln w="9525" cap="flat" cmpd="sng">
            <a:solidFill>
              <a:srgbClr val="434343"/>
            </a:solidFill>
            <a:prstDash val="solid"/>
            <a:round/>
            <a:headEnd type="none" w="med" len="med"/>
            <a:tailEnd type="none" w="med" len="med"/>
          </a:ln>
        </p:spPr>
      </p:cxnSp>
      <p:sp>
        <p:nvSpPr>
          <p:cNvPr id="10" name="Google Shape;337;g22139a5d88c_0_58">
            <a:extLst>
              <a:ext uri="{FF2B5EF4-FFF2-40B4-BE49-F238E27FC236}">
                <a16:creationId xmlns:a16="http://schemas.microsoft.com/office/drawing/2014/main" id="{EE3DD2B0-B2B0-50D5-7E6C-A17CFF44C18F}"/>
              </a:ext>
            </a:extLst>
          </p:cNvPr>
          <p:cNvSpPr/>
          <p:nvPr/>
        </p:nvSpPr>
        <p:spPr>
          <a:xfrm>
            <a:off x="327660" y="1224341"/>
            <a:ext cx="315866" cy="315866"/>
          </a:xfrm>
          <a:prstGeom prst="ellipse">
            <a:avLst/>
          </a:prstGeom>
          <a:solidFill>
            <a:srgbClr val="00467F"/>
          </a:solidFill>
          <a:ln>
            <a:noFill/>
          </a:ln>
        </p:spPr>
        <p:txBody>
          <a:bodyPr spcFirstLastPara="1" wrap="square" lIns="0" tIns="0" rIns="0" bIns="0" anchor="ctr" anchorCtr="0">
            <a:noAutofit/>
          </a:bodyPr>
          <a:lstStyle/>
          <a:p>
            <a:pPr algn="ctr"/>
            <a:r>
              <a:rPr lang="en-US" sz="1200" b="1" dirty="0">
                <a:solidFill>
                  <a:schemeClr val="bg1"/>
                </a:solidFill>
                <a:latin typeface="Arial" panose="020B0604020202020204" pitchFamily="34" charset="0"/>
                <a:cs typeface="Arial" panose="020B0604020202020204" pitchFamily="34" charset="0"/>
              </a:rPr>
              <a:t>4</a:t>
            </a:r>
            <a:endParaRPr sz="1200" b="1" dirty="0">
              <a:solidFill>
                <a:schemeClr val="bg1"/>
              </a:solidFill>
              <a:latin typeface="Arial" panose="020B0604020202020204" pitchFamily="34" charset="0"/>
              <a:cs typeface="Arial" panose="020B0604020202020204" pitchFamily="34" charset="0"/>
            </a:endParaRPr>
          </a:p>
        </p:txBody>
      </p:sp>
      <p:sp>
        <p:nvSpPr>
          <p:cNvPr id="18" name="Google Shape;336;g22139a5d88c_0_58">
            <a:extLst>
              <a:ext uri="{FF2B5EF4-FFF2-40B4-BE49-F238E27FC236}">
                <a16:creationId xmlns:a16="http://schemas.microsoft.com/office/drawing/2014/main" id="{0AF978AC-C499-4FB4-8662-54E68CA053D2}"/>
              </a:ext>
            </a:extLst>
          </p:cNvPr>
          <p:cNvSpPr txBox="1">
            <a:spLocks/>
          </p:cNvSpPr>
          <p:nvPr/>
        </p:nvSpPr>
        <p:spPr>
          <a:xfrm>
            <a:off x="678250" y="2145583"/>
            <a:ext cx="8280554" cy="3147665"/>
          </a:xfrm>
          <a:prstGeom prst="rect">
            <a:avLst/>
          </a:prstGeom>
          <a:noFill/>
          <a:ln>
            <a:noFill/>
          </a:ln>
        </p:spPr>
        <p:txBody>
          <a:bodyPr spcFirstLastPara="1" vert="horz" wrap="square" lIns="68569" tIns="34275" rIns="68569" bIns="3427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334" indent="0">
              <a:lnSpc>
                <a:spcPct val="114000"/>
              </a:lnSpc>
              <a:spcBef>
                <a:spcPts val="0"/>
              </a:spcBef>
              <a:spcAft>
                <a:spcPts val="1050"/>
              </a:spcAft>
              <a:buClr>
                <a:srgbClr val="434343"/>
              </a:buClr>
              <a:buNone/>
            </a:pPr>
            <a:r>
              <a:rPr lang="en-US" sz="1800" dirty="0">
                <a:solidFill>
                  <a:srgbClr val="434343"/>
                </a:solidFill>
                <a:latin typeface="Arial" panose="020B0604020202020204" pitchFamily="34" charset="0"/>
                <a:cs typeface="Arial" panose="020B0604020202020204" pitchFamily="34" charset="0"/>
              </a:rPr>
              <a:t>Create conflict and grievance resolution processes that are culturally and linguistically appropriate to identify, prevent, and resolve conflicts or complaints.</a:t>
            </a:r>
          </a:p>
          <a:p>
            <a:pPr marL="8334" indent="0">
              <a:lnSpc>
                <a:spcPct val="114000"/>
              </a:lnSpc>
              <a:spcBef>
                <a:spcPts val="0"/>
              </a:spcBef>
              <a:spcAft>
                <a:spcPts val="1050"/>
              </a:spcAft>
              <a:buClr>
                <a:srgbClr val="434343"/>
              </a:buClr>
              <a:buNone/>
            </a:pPr>
            <a:r>
              <a:rPr lang="en-US" sz="1800" dirty="0">
                <a:solidFill>
                  <a:srgbClr val="434343"/>
                </a:solidFill>
                <a:latin typeface="Arial" panose="020B0604020202020204" pitchFamily="34" charset="0"/>
                <a:cs typeface="Arial" panose="020B0604020202020204" pitchFamily="34" charset="0"/>
              </a:rPr>
              <a:t>Communicate the organization’s progress in implementing and sustaining CLAS to all stakeholders, constituents, and the general public.</a:t>
            </a:r>
          </a:p>
        </p:txBody>
      </p:sp>
      <p:sp>
        <p:nvSpPr>
          <p:cNvPr id="19" name="Google Shape;337;g22139a5d88c_0_58">
            <a:extLst>
              <a:ext uri="{FF2B5EF4-FFF2-40B4-BE49-F238E27FC236}">
                <a16:creationId xmlns:a16="http://schemas.microsoft.com/office/drawing/2014/main" id="{D726D470-DF20-1012-990C-6A20484BD83F}"/>
              </a:ext>
            </a:extLst>
          </p:cNvPr>
          <p:cNvSpPr/>
          <p:nvPr/>
        </p:nvSpPr>
        <p:spPr>
          <a:xfrm>
            <a:off x="327660" y="2170571"/>
            <a:ext cx="315866" cy="315866"/>
          </a:xfrm>
          <a:prstGeom prst="ellipse">
            <a:avLst/>
          </a:prstGeom>
          <a:solidFill>
            <a:schemeClr val="bg1"/>
          </a:solidFill>
          <a:ln>
            <a:noFill/>
          </a:ln>
        </p:spPr>
        <p:txBody>
          <a:bodyPr spcFirstLastPara="1" wrap="square" lIns="0" tIns="0" rIns="0" bIns="0" anchor="ctr" anchorCtr="0">
            <a:noAutofit/>
          </a:bodyPr>
          <a:lstStyle/>
          <a:p>
            <a:pPr algn="ctr"/>
            <a:r>
              <a:rPr lang="en-US" sz="1200" b="1" i="1" dirty="0">
                <a:solidFill>
                  <a:srgbClr val="00467F"/>
                </a:solidFill>
                <a:latin typeface="Palatino" pitchFamily="2" charset="0"/>
                <a:cs typeface="Arial" panose="020B0604020202020204" pitchFamily="34" charset="0"/>
              </a:rPr>
              <a:t>14</a:t>
            </a:r>
            <a:endParaRPr sz="1200" b="1" i="1" dirty="0">
              <a:solidFill>
                <a:srgbClr val="00467F"/>
              </a:solidFill>
              <a:latin typeface="Palatino" pitchFamily="2" charset="0"/>
              <a:cs typeface="Arial" panose="020B0604020202020204" pitchFamily="34" charset="0"/>
            </a:endParaRPr>
          </a:p>
        </p:txBody>
      </p:sp>
      <p:sp>
        <p:nvSpPr>
          <p:cNvPr id="2" name="Google Shape;337;g22139a5d88c_0_58">
            <a:extLst>
              <a:ext uri="{FF2B5EF4-FFF2-40B4-BE49-F238E27FC236}">
                <a16:creationId xmlns:a16="http://schemas.microsoft.com/office/drawing/2014/main" id="{FBA0F6D9-3010-2DCF-4E14-8FE7216B74E0}"/>
              </a:ext>
            </a:extLst>
          </p:cNvPr>
          <p:cNvSpPr/>
          <p:nvPr/>
        </p:nvSpPr>
        <p:spPr>
          <a:xfrm>
            <a:off x="327660" y="2943180"/>
            <a:ext cx="315866" cy="315866"/>
          </a:xfrm>
          <a:prstGeom prst="ellipse">
            <a:avLst/>
          </a:prstGeom>
          <a:solidFill>
            <a:schemeClr val="bg1"/>
          </a:solidFill>
          <a:ln>
            <a:noFill/>
          </a:ln>
        </p:spPr>
        <p:txBody>
          <a:bodyPr spcFirstLastPara="1" wrap="square" lIns="0" tIns="0" rIns="0" bIns="0" anchor="ctr" anchorCtr="0">
            <a:noAutofit/>
          </a:bodyPr>
          <a:lstStyle/>
          <a:p>
            <a:pPr algn="ctr"/>
            <a:r>
              <a:rPr lang="en-US" sz="1200" b="1" i="1" dirty="0">
                <a:solidFill>
                  <a:srgbClr val="00467F"/>
                </a:solidFill>
                <a:latin typeface="Palatino" pitchFamily="2" charset="0"/>
                <a:cs typeface="Arial" panose="020B0604020202020204" pitchFamily="34" charset="0"/>
              </a:rPr>
              <a:t>15</a:t>
            </a:r>
            <a:endParaRPr sz="1200" b="1" i="1" dirty="0">
              <a:solidFill>
                <a:srgbClr val="00467F"/>
              </a:solidFill>
              <a:latin typeface="Palatino" pitchFamily="2" charset="0"/>
              <a:cs typeface="Arial" panose="020B0604020202020204" pitchFamily="34" charset="0"/>
            </a:endParaRPr>
          </a:p>
        </p:txBody>
      </p:sp>
    </p:spTree>
    <p:extLst>
      <p:ext uri="{BB962C8B-B14F-4D97-AF65-F5344CB8AC3E}">
        <p14:creationId xmlns:p14="http://schemas.microsoft.com/office/powerpoint/2010/main" val="988366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51A620-1C80-2094-CC17-2D28E206A4DC}"/>
              </a:ext>
            </a:extLst>
          </p:cNvPr>
          <p:cNvPicPr>
            <a:picLocks noChangeAspect="1"/>
          </p:cNvPicPr>
          <p:nvPr/>
        </p:nvPicPr>
        <p:blipFill rotWithShape="1">
          <a:blip r:embed="rId3"/>
          <a:srcRect l="69430" t="-8"/>
          <a:stretch/>
        </p:blipFill>
        <p:spPr>
          <a:xfrm>
            <a:off x="6037242" y="881349"/>
            <a:ext cx="2638671" cy="5119858"/>
          </a:xfrm>
          <a:prstGeom prst="rect">
            <a:avLst/>
          </a:prstGeom>
        </p:spPr>
      </p:pic>
      <p:sp>
        <p:nvSpPr>
          <p:cNvPr id="2" name="TextBox 1">
            <a:extLst>
              <a:ext uri="{FF2B5EF4-FFF2-40B4-BE49-F238E27FC236}">
                <a16:creationId xmlns:a16="http://schemas.microsoft.com/office/drawing/2014/main" id="{70977098-202E-C862-9958-5323C14F0E30}"/>
              </a:ext>
            </a:extLst>
          </p:cNvPr>
          <p:cNvSpPr txBox="1"/>
          <p:nvPr/>
        </p:nvSpPr>
        <p:spPr>
          <a:xfrm>
            <a:off x="104503" y="1149531"/>
            <a:ext cx="4572000" cy="2062103"/>
          </a:xfrm>
          <a:prstGeom prst="rect">
            <a:avLst/>
          </a:prstGeom>
          <a:noFill/>
        </p:spPr>
        <p:txBody>
          <a:bodyPr wrap="square" rtlCol="0">
            <a:spAutoFit/>
          </a:bodyPr>
          <a:lstStyle/>
          <a:p>
            <a:r>
              <a:rPr lang="en-US" sz="3200" b="1" dirty="0">
                <a:solidFill>
                  <a:schemeClr val="accent1">
                    <a:lumMod val="50000"/>
                  </a:schemeClr>
                </a:solidFill>
                <a:latin typeface="Arial" panose="020B0604020202020204" pitchFamily="34" charset="0"/>
                <a:cs typeface="Arial" panose="020B0604020202020204" pitchFamily="34" charset="0"/>
              </a:rPr>
              <a:t>How might we help organizations identify, act on, and resolve grievances?</a:t>
            </a:r>
          </a:p>
        </p:txBody>
      </p:sp>
    </p:spTree>
    <p:extLst>
      <p:ext uri="{BB962C8B-B14F-4D97-AF65-F5344CB8AC3E}">
        <p14:creationId xmlns:p14="http://schemas.microsoft.com/office/powerpoint/2010/main" val="2042282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977098-202E-C862-9958-5323C14F0E30}"/>
              </a:ext>
            </a:extLst>
          </p:cNvPr>
          <p:cNvSpPr txBox="1"/>
          <p:nvPr/>
        </p:nvSpPr>
        <p:spPr>
          <a:xfrm>
            <a:off x="201167" y="722376"/>
            <a:ext cx="4475335" cy="6494085"/>
          </a:xfrm>
          <a:prstGeom prst="rect">
            <a:avLst/>
          </a:prstGeom>
          <a:noFill/>
        </p:spPr>
        <p:txBody>
          <a:bodyPr wrap="square" rtlCol="0">
            <a:spAutoFit/>
          </a:bodyPr>
          <a:lstStyle/>
          <a:p>
            <a:pPr marL="457200" indent="-457200">
              <a:buFont typeface="Wingdings" panose="05000000000000000000" pitchFamily="2" charset="2"/>
              <a:buChar char="Ø"/>
            </a:pPr>
            <a:r>
              <a:rPr lang="en-US" sz="3200" b="1" dirty="0">
                <a:solidFill>
                  <a:schemeClr val="accent1">
                    <a:lumMod val="50000"/>
                  </a:schemeClr>
                </a:solidFill>
                <a:latin typeface="Arial" panose="020B0604020202020204" pitchFamily="34" charset="0"/>
                <a:cs typeface="Arial" panose="020B0604020202020204" pitchFamily="34" charset="0"/>
              </a:rPr>
              <a:t>Be transparent.</a:t>
            </a:r>
          </a:p>
          <a:p>
            <a:pPr marL="457200" indent="-457200">
              <a:buFont typeface="Wingdings" panose="05000000000000000000" pitchFamily="2" charset="2"/>
              <a:buChar char="Ø"/>
            </a:pPr>
            <a:endParaRPr lang="en-US" sz="3200" b="1"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Ø"/>
            </a:pPr>
            <a:r>
              <a:rPr lang="en-US" sz="3200" b="1" dirty="0">
                <a:solidFill>
                  <a:schemeClr val="accent1">
                    <a:lumMod val="50000"/>
                  </a:schemeClr>
                </a:solidFill>
                <a:latin typeface="Arial" panose="020B0604020202020204" pitchFamily="34" charset="0"/>
                <a:cs typeface="Arial" panose="020B0604020202020204" pitchFamily="34" charset="0"/>
              </a:rPr>
              <a:t>Share findings with leadership and staff.</a:t>
            </a:r>
          </a:p>
          <a:p>
            <a:pPr marL="457200" indent="-457200">
              <a:buFont typeface="Wingdings" panose="05000000000000000000" pitchFamily="2" charset="2"/>
              <a:buChar char="Ø"/>
            </a:pPr>
            <a:endParaRPr lang="en-US" sz="3200" b="1"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Ø"/>
            </a:pPr>
            <a:r>
              <a:rPr lang="en-US" sz="3200" b="1" dirty="0">
                <a:solidFill>
                  <a:schemeClr val="accent1">
                    <a:lumMod val="50000"/>
                  </a:schemeClr>
                </a:solidFill>
                <a:latin typeface="Arial" panose="020B0604020202020204" pitchFamily="34" charset="0"/>
                <a:cs typeface="Arial" panose="020B0604020202020204" pitchFamily="34" charset="0"/>
              </a:rPr>
              <a:t>Act on identified changes.</a:t>
            </a:r>
          </a:p>
          <a:p>
            <a:pPr marL="457200" indent="-457200">
              <a:buFont typeface="Wingdings" panose="05000000000000000000" pitchFamily="2" charset="2"/>
              <a:buChar char="Ø"/>
            </a:pPr>
            <a:endParaRPr lang="en-US" sz="3200" b="1"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Ø"/>
            </a:pPr>
            <a:r>
              <a:rPr lang="en-US" sz="3200" b="1" dirty="0">
                <a:solidFill>
                  <a:schemeClr val="accent1">
                    <a:lumMod val="50000"/>
                  </a:schemeClr>
                </a:solidFill>
                <a:latin typeface="Arial" panose="020B0604020202020204" pitchFamily="34" charset="0"/>
                <a:cs typeface="Arial" panose="020B0604020202020204" pitchFamily="34" charset="0"/>
              </a:rPr>
              <a:t>Revisit findings on a regular basis.</a:t>
            </a:r>
          </a:p>
          <a:p>
            <a:endParaRPr lang="en-US" sz="3200" b="1" dirty="0">
              <a:solidFill>
                <a:schemeClr val="accent1">
                  <a:lumMod val="50000"/>
                </a:schemeClr>
              </a:solidFill>
              <a:latin typeface="Arial" panose="020B0604020202020204" pitchFamily="34" charset="0"/>
              <a:cs typeface="Arial" panose="020B0604020202020204" pitchFamily="34" charset="0"/>
            </a:endParaRPr>
          </a:p>
          <a:p>
            <a:endParaRPr lang="en-US" sz="3200" b="1" dirty="0">
              <a:solidFill>
                <a:schemeClr val="accent1">
                  <a:lumMod val="50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9EE44A6-3DAF-9D9F-D771-E4FC9454F544}"/>
              </a:ext>
            </a:extLst>
          </p:cNvPr>
          <p:cNvPicPr>
            <a:picLocks noChangeAspect="1"/>
          </p:cNvPicPr>
          <p:nvPr/>
        </p:nvPicPr>
        <p:blipFill>
          <a:blip r:embed="rId3"/>
          <a:stretch>
            <a:fillRect/>
          </a:stretch>
        </p:blipFill>
        <p:spPr>
          <a:xfrm>
            <a:off x="4908429" y="932688"/>
            <a:ext cx="3452615" cy="3182112"/>
          </a:xfrm>
          <a:prstGeom prst="rect">
            <a:avLst/>
          </a:prstGeom>
        </p:spPr>
      </p:pic>
    </p:spTree>
    <p:extLst>
      <p:ext uri="{BB962C8B-B14F-4D97-AF65-F5344CB8AC3E}">
        <p14:creationId xmlns:p14="http://schemas.microsoft.com/office/powerpoint/2010/main" val="1043030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BB3FA-2D95-212B-7D94-438C546E73FD}"/>
              </a:ext>
            </a:extLst>
          </p:cNvPr>
          <p:cNvSpPr>
            <a:spLocks noGrp="1"/>
          </p:cNvSpPr>
          <p:nvPr>
            <p:ph type="title"/>
          </p:nvPr>
        </p:nvSpPr>
        <p:spPr/>
        <p:txBody>
          <a:bodyPr/>
          <a:lstStyle/>
          <a:p>
            <a:r>
              <a:rPr lang="en-US" dirty="0"/>
              <a:t> </a:t>
            </a:r>
            <a:r>
              <a:rPr lang="en-US" sz="4800" b="1" dirty="0">
                <a:solidFill>
                  <a:schemeClr val="accent5">
                    <a:lumMod val="50000"/>
                  </a:schemeClr>
                </a:solidFill>
              </a:rPr>
              <a:t>Q &amp; A and Discussion</a:t>
            </a:r>
          </a:p>
        </p:txBody>
      </p:sp>
    </p:spTree>
    <p:extLst>
      <p:ext uri="{BB962C8B-B14F-4D97-AF65-F5344CB8AC3E}">
        <p14:creationId xmlns:p14="http://schemas.microsoft.com/office/powerpoint/2010/main" val="2045762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334287"/>
            <a:ext cx="9144000" cy="761713"/>
          </a:xfrm>
          <a:prstGeom prst="rect">
            <a:avLst/>
          </a:prstGeom>
          <a:solidFill>
            <a:srgbClr val="97B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FFFF"/>
              </a:highlight>
            </a:endParaRPr>
          </a:p>
        </p:txBody>
      </p:sp>
      <p:sp>
        <p:nvSpPr>
          <p:cNvPr id="4" name="Content Placeholder 2"/>
          <p:cNvSpPr txBox="1">
            <a:spLocks/>
          </p:cNvSpPr>
          <p:nvPr/>
        </p:nvSpPr>
        <p:spPr>
          <a:xfrm>
            <a:off x="209006" y="3591835"/>
            <a:ext cx="8306344" cy="2861217"/>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377">
              <a:buNone/>
              <a:defRPr/>
            </a:pPr>
            <a:r>
              <a:rPr lang="en-US" sz="2800" b="1" u="sng" dirty="0">
                <a:solidFill>
                  <a:schemeClr val="accent5">
                    <a:lumMod val="50000"/>
                  </a:schemeClr>
                </a:solidFill>
                <a:latin typeface="Segoe UI" panose="020B0502040204020203" pitchFamily="34" charset="0"/>
                <a:cs typeface="Segoe UI" panose="020B0502040204020203" pitchFamily="34" charset="0"/>
              </a:rPr>
              <a:t>Contact Info: </a:t>
            </a:r>
          </a:p>
          <a:p>
            <a:pPr marL="0" indent="0" defTabSz="914377">
              <a:buNone/>
              <a:defRPr/>
            </a:pPr>
            <a:r>
              <a:rPr lang="en-US" sz="2800" b="1" dirty="0">
                <a:solidFill>
                  <a:schemeClr val="accent5">
                    <a:lumMod val="50000"/>
                  </a:schemeClr>
                </a:solidFill>
                <a:latin typeface="Segoe UI" panose="020B0502040204020203" pitchFamily="34" charset="0"/>
                <a:cs typeface="Segoe UI" panose="020B0502040204020203" pitchFamily="34" charset="0"/>
              </a:rPr>
              <a:t>Laura Cooley</a:t>
            </a:r>
          </a:p>
          <a:p>
            <a:pPr marL="0" indent="0" defTabSz="914377">
              <a:buNone/>
              <a:defRPr/>
            </a:pPr>
            <a:r>
              <a:rPr lang="en-US" sz="2800" b="1" dirty="0">
                <a:solidFill>
                  <a:schemeClr val="accent5">
                    <a:lumMod val="50000"/>
                  </a:schemeClr>
                </a:solidFill>
                <a:latin typeface="Segoe UI" panose="020B0502040204020203" pitchFamily="34" charset="0"/>
                <a:cs typeface="Segoe UI" panose="020B0502040204020203" pitchFamily="34" charset="0"/>
              </a:rPr>
              <a:t>lcooleyglc@icloud.com</a:t>
            </a:r>
          </a:p>
          <a:p>
            <a:pPr marL="0" indent="0" defTabSz="914377">
              <a:buNone/>
              <a:defRPr/>
            </a:pPr>
            <a:r>
              <a:rPr lang="en-US" sz="2800" i="1" dirty="0">
                <a:solidFill>
                  <a:schemeClr val="accent5">
                    <a:lumMod val="50000"/>
                  </a:schemeClr>
                </a:solidFill>
                <a:latin typeface="Segoe UI" panose="020B0502040204020203" pitchFamily="34" charset="0"/>
                <a:cs typeface="Segoe UI" panose="020B0502040204020203" pitchFamily="34" charset="0"/>
              </a:rPr>
              <a:t>and </a:t>
            </a:r>
          </a:p>
          <a:p>
            <a:pPr marL="0" indent="0" defTabSz="914377">
              <a:buNone/>
              <a:defRPr/>
            </a:pPr>
            <a:r>
              <a:rPr lang="en-US" sz="2800" b="1" dirty="0">
                <a:solidFill>
                  <a:schemeClr val="accent5">
                    <a:lumMod val="50000"/>
                  </a:schemeClr>
                </a:solidFill>
                <a:latin typeface="Segoe UI" panose="020B0502040204020203" pitchFamily="34" charset="0"/>
                <a:cs typeface="Segoe UI" panose="020B0502040204020203" pitchFamily="34" charset="0"/>
              </a:rPr>
              <a:t>Sean Mahoney:  smahoney@mhaoforegon.org</a:t>
            </a:r>
          </a:p>
          <a:p>
            <a:pPr marL="0" indent="0" defTabSz="914377">
              <a:buNone/>
              <a:defRPr/>
            </a:pPr>
            <a:endParaRPr lang="en-US" sz="4000" b="1" dirty="0">
              <a:solidFill>
                <a:schemeClr val="bg1"/>
              </a:solidFill>
              <a:latin typeface="Segoe UI" panose="020B0502040204020203" pitchFamily="34" charset="0"/>
              <a:cs typeface="Segoe UI" panose="020B0502040204020203" pitchFamily="34" charset="0"/>
            </a:endParaRPr>
          </a:p>
        </p:txBody>
      </p:sp>
      <p:cxnSp>
        <p:nvCxnSpPr>
          <p:cNvPr id="12" name="Straight Connector 11"/>
          <p:cNvCxnSpPr/>
          <p:nvPr/>
        </p:nvCxnSpPr>
        <p:spPr>
          <a:xfrm flipH="1">
            <a:off x="360588" y="6100294"/>
            <a:ext cx="8446987" cy="0"/>
          </a:xfrm>
          <a:prstGeom prst="line">
            <a:avLst/>
          </a:prstGeom>
          <a:ln w="9525">
            <a:solidFill>
              <a:schemeClr val="bg1">
                <a:lumMod val="75000"/>
              </a:schemeClr>
            </a:solidFill>
          </a:ln>
        </p:spPr>
        <p:style>
          <a:lnRef idx="1">
            <a:schemeClr val="accent3"/>
          </a:lnRef>
          <a:fillRef idx="0">
            <a:schemeClr val="accent3"/>
          </a:fillRef>
          <a:effectRef idx="0">
            <a:schemeClr val="accent3"/>
          </a:effectRef>
          <a:fontRef idx="minor">
            <a:schemeClr val="tx1"/>
          </a:fontRef>
        </p:style>
      </p:cxnSp>
      <p:sp>
        <p:nvSpPr>
          <p:cNvPr id="3" name="TextBox 2">
            <a:extLst>
              <a:ext uri="{FF2B5EF4-FFF2-40B4-BE49-F238E27FC236}">
                <a16:creationId xmlns:a16="http://schemas.microsoft.com/office/drawing/2014/main" id="{D7C7AA1B-8A69-EC00-B11D-9C1961E0C0C2}"/>
              </a:ext>
            </a:extLst>
          </p:cNvPr>
          <p:cNvSpPr txBox="1"/>
          <p:nvPr/>
        </p:nvSpPr>
        <p:spPr>
          <a:xfrm>
            <a:off x="611232" y="1837509"/>
            <a:ext cx="2175510" cy="1754326"/>
          </a:xfrm>
          <a:prstGeom prst="rect">
            <a:avLst/>
          </a:prstGeom>
          <a:noFill/>
        </p:spPr>
        <p:txBody>
          <a:bodyPr wrap="square" rtlCol="0">
            <a:spAutoFit/>
          </a:bodyPr>
          <a:lstStyle/>
          <a:p>
            <a:pPr algn="ctr"/>
            <a:r>
              <a:rPr lang="en-US" sz="5400" dirty="0">
                <a:solidFill>
                  <a:schemeClr val="accent1">
                    <a:lumMod val="50000"/>
                  </a:schemeClr>
                </a:solidFill>
              </a:rPr>
              <a:t>THANK YOU!</a:t>
            </a:r>
          </a:p>
        </p:txBody>
      </p:sp>
      <p:pic>
        <p:nvPicPr>
          <p:cNvPr id="2" name="Picture 1">
            <a:extLst>
              <a:ext uri="{FF2B5EF4-FFF2-40B4-BE49-F238E27FC236}">
                <a16:creationId xmlns:a16="http://schemas.microsoft.com/office/drawing/2014/main" id="{539AF595-FB4B-077B-944F-28787AD1DB04}"/>
              </a:ext>
            </a:extLst>
          </p:cNvPr>
          <p:cNvPicPr>
            <a:picLocks noChangeAspect="1"/>
          </p:cNvPicPr>
          <p:nvPr/>
        </p:nvPicPr>
        <p:blipFill>
          <a:blip r:embed="rId2"/>
          <a:srcRect t="7634" r="6862" b="25891"/>
          <a:stretch/>
        </p:blipFill>
        <p:spPr>
          <a:xfrm>
            <a:off x="4540948" y="522514"/>
            <a:ext cx="4266627" cy="4058195"/>
          </a:xfrm>
          <a:prstGeom prst="rect">
            <a:avLst/>
          </a:prstGeom>
        </p:spPr>
      </p:pic>
    </p:spTree>
    <p:extLst>
      <p:ext uri="{BB962C8B-B14F-4D97-AF65-F5344CB8AC3E}">
        <p14:creationId xmlns:p14="http://schemas.microsoft.com/office/powerpoint/2010/main" val="3317339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A8B872-D763-9FA1-5590-E733F663B8DD}"/>
              </a:ext>
            </a:extLst>
          </p:cNvPr>
          <p:cNvSpPr>
            <a:spLocks noGrp="1"/>
          </p:cNvSpPr>
          <p:nvPr>
            <p:ph type="sldNum" idx="12"/>
          </p:nvPr>
        </p:nvSpPr>
        <p:spPr>
          <a:xfrm>
            <a:off x="8472694" y="6178410"/>
            <a:ext cx="411525" cy="525000"/>
          </a:xfrm>
          <a:prstGeom prst="rect">
            <a:avLst/>
          </a:prstGeom>
        </p:spPr>
        <p:txBody>
          <a:bodyPr spcFirstLastPara="1" vert="horz" wrap="square" lIns="91425" tIns="91425" rIns="91425" bIns="91425" rtlCol="0" anchor="t" anchorCtr="0">
            <a:noAutofit/>
          </a:bodyPr>
          <a:lstStyle>
            <a:defPPr>
              <a:defRPr lang="en-US"/>
            </a:defPPr>
            <a:lvl1pPr marL="0" lvl="0" algn="r" defTabSz="457200" rtl="0" eaLnBrk="1" latinLnBrk="0" hangingPunct="1">
              <a:buNone/>
              <a:defRPr sz="750" kern="1200">
                <a:solidFill>
                  <a:srgbClr val="434343"/>
                </a:solidFill>
                <a:latin typeface="Arial" panose="020B0604020202020204" pitchFamily="34" charset="0"/>
                <a:ea typeface="+mn-ea"/>
                <a:cs typeface="Arial" panose="020B0604020202020204" pitchFamily="34" charset="0"/>
              </a:defRPr>
            </a:lvl1pPr>
            <a:lvl2pPr marL="457200" lvl="1" algn="l" defTabSz="457200" rtl="0" eaLnBrk="1" latinLnBrk="0" hangingPunct="1">
              <a:buNone/>
              <a:defRPr sz="750" kern="1200">
                <a:solidFill>
                  <a:srgbClr val="434343"/>
                </a:solidFill>
                <a:latin typeface="+mn-lt"/>
                <a:ea typeface="+mn-ea"/>
                <a:cs typeface="+mn-cs"/>
              </a:defRPr>
            </a:lvl2pPr>
            <a:lvl3pPr marL="914400" lvl="2" algn="l" defTabSz="457200" rtl="0" eaLnBrk="1" latinLnBrk="0" hangingPunct="1">
              <a:buNone/>
              <a:defRPr sz="750" kern="1200">
                <a:solidFill>
                  <a:srgbClr val="434343"/>
                </a:solidFill>
                <a:latin typeface="+mn-lt"/>
                <a:ea typeface="+mn-ea"/>
                <a:cs typeface="+mn-cs"/>
              </a:defRPr>
            </a:lvl3pPr>
            <a:lvl4pPr marL="1371600" lvl="3" algn="l" defTabSz="457200" rtl="0" eaLnBrk="1" latinLnBrk="0" hangingPunct="1">
              <a:buNone/>
              <a:defRPr sz="750" kern="1200">
                <a:solidFill>
                  <a:srgbClr val="434343"/>
                </a:solidFill>
                <a:latin typeface="+mn-lt"/>
                <a:ea typeface="+mn-ea"/>
                <a:cs typeface="+mn-cs"/>
              </a:defRPr>
            </a:lvl4pPr>
            <a:lvl5pPr marL="1828800" lvl="4" algn="l" defTabSz="457200" rtl="0" eaLnBrk="1" latinLnBrk="0" hangingPunct="1">
              <a:buNone/>
              <a:defRPr sz="750" kern="1200">
                <a:solidFill>
                  <a:srgbClr val="434343"/>
                </a:solidFill>
                <a:latin typeface="+mn-lt"/>
                <a:ea typeface="+mn-ea"/>
                <a:cs typeface="+mn-cs"/>
              </a:defRPr>
            </a:lvl5pPr>
            <a:lvl6pPr marL="2286000" lvl="5" algn="l" defTabSz="457200" rtl="0" eaLnBrk="1" latinLnBrk="0" hangingPunct="1">
              <a:buNone/>
              <a:defRPr sz="750" kern="1200">
                <a:solidFill>
                  <a:srgbClr val="434343"/>
                </a:solidFill>
                <a:latin typeface="+mn-lt"/>
                <a:ea typeface="+mn-ea"/>
                <a:cs typeface="+mn-cs"/>
              </a:defRPr>
            </a:lvl6pPr>
            <a:lvl7pPr marL="2743200" lvl="6" algn="l" defTabSz="457200" rtl="0" eaLnBrk="1" latinLnBrk="0" hangingPunct="1">
              <a:buNone/>
              <a:defRPr sz="750" kern="1200">
                <a:solidFill>
                  <a:srgbClr val="434343"/>
                </a:solidFill>
                <a:latin typeface="+mn-lt"/>
                <a:ea typeface="+mn-ea"/>
                <a:cs typeface="+mn-cs"/>
              </a:defRPr>
            </a:lvl7pPr>
            <a:lvl8pPr marL="3200400" lvl="7" algn="l" defTabSz="457200" rtl="0" eaLnBrk="1" latinLnBrk="0" hangingPunct="1">
              <a:buNone/>
              <a:defRPr sz="750" kern="1200">
                <a:solidFill>
                  <a:srgbClr val="434343"/>
                </a:solidFill>
                <a:latin typeface="+mn-lt"/>
                <a:ea typeface="+mn-ea"/>
                <a:cs typeface="+mn-cs"/>
              </a:defRPr>
            </a:lvl8pPr>
            <a:lvl9pPr marL="3657600" lvl="8" algn="l" defTabSz="457200" rtl="0" eaLnBrk="1" latinLnBrk="0" hangingPunct="1">
              <a:buNone/>
              <a:defRPr sz="750" kern="1200">
                <a:solidFill>
                  <a:srgbClr val="434343"/>
                </a:solidFill>
                <a:latin typeface="+mn-lt"/>
                <a:ea typeface="+mn-ea"/>
                <a:cs typeface="+mn-cs"/>
              </a:defRPr>
            </a:lvl9pPr>
          </a:lstStyle>
          <a:p>
            <a:fld id="{00000000-1234-1234-1234-123412341234}" type="slidenum">
              <a:rPr lang="en-US" smtClean="0"/>
              <a:pPr/>
              <a:t>35</a:t>
            </a:fld>
            <a:endParaRPr lang="en-US"/>
          </a:p>
        </p:txBody>
      </p:sp>
      <p:pic>
        <p:nvPicPr>
          <p:cNvPr id="5" name="Google Shape;347;g22139a5d88c_0_68">
            <a:extLst>
              <a:ext uri="{FF2B5EF4-FFF2-40B4-BE49-F238E27FC236}">
                <a16:creationId xmlns:a16="http://schemas.microsoft.com/office/drawing/2014/main" id="{4C401D67-A0BE-F408-74E8-CC0514EA64DF}"/>
              </a:ext>
            </a:extLst>
          </p:cNvPr>
          <p:cNvPicPr preferRelativeResize="0"/>
          <p:nvPr/>
        </p:nvPicPr>
        <p:blipFill rotWithShape="1">
          <a:blip r:embed="rId3"/>
          <a:srcRect l="180" t="23021" r="544" b="19075"/>
          <a:stretch/>
        </p:blipFill>
        <p:spPr>
          <a:xfrm>
            <a:off x="0" y="857250"/>
            <a:ext cx="9144000" cy="5143500"/>
          </a:xfrm>
          <a:prstGeom prst="rect">
            <a:avLst/>
          </a:prstGeom>
          <a:noFill/>
          <a:ln>
            <a:noFill/>
          </a:ln>
        </p:spPr>
      </p:pic>
      <p:sp>
        <p:nvSpPr>
          <p:cNvPr id="6" name="Google Shape;348;g22139a5d88c_0_68">
            <a:extLst>
              <a:ext uri="{FF2B5EF4-FFF2-40B4-BE49-F238E27FC236}">
                <a16:creationId xmlns:a16="http://schemas.microsoft.com/office/drawing/2014/main" id="{3998F738-EFCF-3400-A8E9-6420A53F9A0A}"/>
              </a:ext>
            </a:extLst>
          </p:cNvPr>
          <p:cNvSpPr/>
          <p:nvPr/>
        </p:nvSpPr>
        <p:spPr>
          <a:xfrm>
            <a:off x="0" y="2709988"/>
            <a:ext cx="9144000" cy="1395524"/>
          </a:xfrm>
          <a:prstGeom prst="rect">
            <a:avLst/>
          </a:prstGeom>
          <a:solidFill>
            <a:srgbClr val="00467F"/>
          </a:solidFill>
          <a:ln>
            <a:noFill/>
          </a:ln>
        </p:spPr>
        <p:txBody>
          <a:bodyPr spcFirstLastPara="1" wrap="square" lIns="68569" tIns="68569" rIns="68569" bIns="68569" anchor="ctr" anchorCtr="0">
            <a:noAutofit/>
          </a:bodyPr>
          <a:lstStyle/>
          <a:p>
            <a:endParaRPr sz="1350" dirty="0"/>
          </a:p>
        </p:txBody>
      </p:sp>
      <p:sp>
        <p:nvSpPr>
          <p:cNvPr id="7" name="Google Shape;353;g22139a5d88c_0_68">
            <a:extLst>
              <a:ext uri="{FF2B5EF4-FFF2-40B4-BE49-F238E27FC236}">
                <a16:creationId xmlns:a16="http://schemas.microsoft.com/office/drawing/2014/main" id="{AE7E8BAC-E9AB-106B-AB8D-126ACEA2ABEB}"/>
              </a:ext>
            </a:extLst>
          </p:cNvPr>
          <p:cNvSpPr txBox="1">
            <a:spLocks/>
          </p:cNvSpPr>
          <p:nvPr/>
        </p:nvSpPr>
        <p:spPr>
          <a:xfrm>
            <a:off x="518860" y="3148568"/>
            <a:ext cx="8240282" cy="501003"/>
          </a:xfrm>
          <a:prstGeom prst="rect">
            <a:avLst/>
          </a:prstGeom>
          <a:noFill/>
          <a:ln>
            <a:noFill/>
          </a:ln>
        </p:spPr>
        <p:txBody>
          <a:bodyPr spcFirstLastPara="1" vert="horz" wrap="square" lIns="68569" tIns="34275" rIns="68569" bIns="3427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25" indent="-9525">
              <a:lnSpc>
                <a:spcPts val="3225"/>
              </a:lnSpc>
              <a:spcBef>
                <a:spcPts val="270"/>
              </a:spcBef>
              <a:buClr>
                <a:schemeClr val="dk1"/>
              </a:buClr>
              <a:buSzPts val="1800"/>
              <a:buNone/>
            </a:pPr>
            <a:r>
              <a:rPr lang="en-US" sz="3000" b="1" dirty="0">
                <a:solidFill>
                  <a:schemeClr val="bg1"/>
                </a:solidFill>
                <a:latin typeface="Arial" panose="020B0604020202020204" pitchFamily="34" charset="0"/>
                <a:cs typeface="Arial" panose="020B0604020202020204" pitchFamily="34" charset="0"/>
              </a:rPr>
              <a:t>NIATx for CLAS Implementation</a:t>
            </a:r>
            <a:endParaRPr lang="en-US" sz="3000" dirty="0">
              <a:solidFill>
                <a:schemeClr val="bg1"/>
              </a:solidFill>
              <a:latin typeface="Arial" panose="020B0604020202020204" pitchFamily="34" charset="0"/>
              <a:cs typeface="Arial" panose="020B0604020202020204" pitchFamily="34" charset="0"/>
            </a:endParaRPr>
          </a:p>
        </p:txBody>
      </p:sp>
      <p:sp>
        <p:nvSpPr>
          <p:cNvPr id="3" name="Google Shape;210;p1">
            <a:extLst>
              <a:ext uri="{FF2B5EF4-FFF2-40B4-BE49-F238E27FC236}">
                <a16:creationId xmlns:a16="http://schemas.microsoft.com/office/drawing/2014/main" id="{385CE5AA-D528-3DFD-5123-FEF932FBD1EA}"/>
              </a:ext>
            </a:extLst>
          </p:cNvPr>
          <p:cNvSpPr/>
          <p:nvPr/>
        </p:nvSpPr>
        <p:spPr>
          <a:xfrm>
            <a:off x="0" y="857249"/>
            <a:ext cx="40613" cy="1713146"/>
          </a:xfrm>
          <a:prstGeom prst="rect">
            <a:avLst/>
          </a:prstGeom>
          <a:solidFill>
            <a:srgbClr val="00467F"/>
          </a:solidFill>
          <a:ln>
            <a:noFill/>
          </a:ln>
        </p:spPr>
        <p:txBody>
          <a:bodyPr spcFirstLastPara="1" wrap="square" lIns="68569" tIns="68569" rIns="68569" bIns="68569" anchor="ctr" anchorCtr="0">
            <a:noAutofit/>
          </a:bodyPr>
          <a:lstStyle/>
          <a:p>
            <a:endParaRPr sz="1350"/>
          </a:p>
        </p:txBody>
      </p:sp>
      <p:sp>
        <p:nvSpPr>
          <p:cNvPr id="8" name="Google Shape;210;p1">
            <a:extLst>
              <a:ext uri="{FF2B5EF4-FFF2-40B4-BE49-F238E27FC236}">
                <a16:creationId xmlns:a16="http://schemas.microsoft.com/office/drawing/2014/main" id="{4C4D638A-C8A6-A4A8-30DD-9B893A490866}"/>
              </a:ext>
            </a:extLst>
          </p:cNvPr>
          <p:cNvSpPr/>
          <p:nvPr/>
        </p:nvSpPr>
        <p:spPr>
          <a:xfrm>
            <a:off x="0" y="2572427"/>
            <a:ext cx="40613" cy="1024057"/>
          </a:xfrm>
          <a:prstGeom prst="rect">
            <a:avLst/>
          </a:prstGeom>
          <a:solidFill>
            <a:srgbClr val="00467F"/>
          </a:solidFill>
          <a:ln>
            <a:noFill/>
          </a:ln>
        </p:spPr>
        <p:txBody>
          <a:bodyPr spcFirstLastPara="1" wrap="square" lIns="68569" tIns="68569" rIns="68569" bIns="68569" anchor="ctr" anchorCtr="0">
            <a:noAutofit/>
          </a:bodyPr>
          <a:lstStyle/>
          <a:p>
            <a:endParaRPr sz="1350"/>
          </a:p>
        </p:txBody>
      </p:sp>
      <p:sp>
        <p:nvSpPr>
          <p:cNvPr id="9" name="Google Shape;210;p1">
            <a:extLst>
              <a:ext uri="{FF2B5EF4-FFF2-40B4-BE49-F238E27FC236}">
                <a16:creationId xmlns:a16="http://schemas.microsoft.com/office/drawing/2014/main" id="{331E3E3E-C50F-FE7E-EF41-6D437470CFFD}"/>
              </a:ext>
            </a:extLst>
          </p:cNvPr>
          <p:cNvSpPr/>
          <p:nvPr/>
        </p:nvSpPr>
        <p:spPr>
          <a:xfrm>
            <a:off x="0" y="3591431"/>
            <a:ext cx="40613" cy="2410865"/>
          </a:xfrm>
          <a:prstGeom prst="rect">
            <a:avLst/>
          </a:prstGeom>
          <a:solidFill>
            <a:srgbClr val="00467F"/>
          </a:solidFill>
          <a:ln>
            <a:noFill/>
          </a:ln>
        </p:spPr>
        <p:txBody>
          <a:bodyPr spcFirstLastPara="1" wrap="square" lIns="68569" tIns="68569" rIns="68569" bIns="68569" anchor="ctr" anchorCtr="0">
            <a:noAutofit/>
          </a:bodyPr>
          <a:lstStyle/>
          <a:p>
            <a:endParaRPr sz="1350"/>
          </a:p>
        </p:txBody>
      </p:sp>
      <p:sp>
        <p:nvSpPr>
          <p:cNvPr id="2" name="TextBox 1">
            <a:extLst>
              <a:ext uri="{FF2B5EF4-FFF2-40B4-BE49-F238E27FC236}">
                <a16:creationId xmlns:a16="http://schemas.microsoft.com/office/drawing/2014/main" id="{AEDC9A30-B8DC-E234-323A-143D5262BE7A}"/>
              </a:ext>
            </a:extLst>
          </p:cNvPr>
          <p:cNvSpPr txBox="1"/>
          <p:nvPr/>
        </p:nvSpPr>
        <p:spPr>
          <a:xfrm>
            <a:off x="815675" y="4544092"/>
            <a:ext cx="6392673" cy="1569660"/>
          </a:xfrm>
          <a:prstGeom prst="rect">
            <a:avLst/>
          </a:prstGeom>
          <a:noFill/>
        </p:spPr>
        <p:txBody>
          <a:bodyPr wrap="square" rtlCol="0">
            <a:spAutoFit/>
          </a:bodyPr>
          <a:lstStyle/>
          <a:p>
            <a:r>
              <a:rPr lang="en-US" sz="3200" dirty="0"/>
              <a:t>Contact us for more information about implementing this approach in your agency. </a:t>
            </a:r>
          </a:p>
        </p:txBody>
      </p:sp>
    </p:spTree>
    <p:extLst>
      <p:ext uri="{BB962C8B-B14F-4D97-AF65-F5344CB8AC3E}">
        <p14:creationId xmlns:p14="http://schemas.microsoft.com/office/powerpoint/2010/main" val="634500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04C73-7B4B-B635-C735-3C581067BE79}"/>
              </a:ext>
            </a:extLst>
          </p:cNvPr>
          <p:cNvSpPr>
            <a:spLocks noGrp="1"/>
          </p:cNvSpPr>
          <p:nvPr>
            <p:ph type="title"/>
          </p:nvPr>
        </p:nvSpPr>
        <p:spPr/>
        <p:txBody>
          <a:bodyPr>
            <a:normAutofit fontScale="90000"/>
          </a:bodyPr>
          <a:lstStyle/>
          <a:p>
            <a:r>
              <a:rPr lang="en-US" sz="3600" dirty="0">
                <a:solidFill>
                  <a:schemeClr val="accent1">
                    <a:lumMod val="50000"/>
                  </a:schemeClr>
                </a:solidFill>
                <a:latin typeface="Arial" panose="020B0604020202020204" pitchFamily="34" charset="0"/>
                <a:cs typeface="Arial" panose="020B0604020202020204" pitchFamily="34" charset="0"/>
              </a:rPr>
              <a:t>Acknowledgements</a:t>
            </a:r>
            <a:br>
              <a:rPr lang="en-US" sz="4400" dirty="0">
                <a:solidFill>
                  <a:schemeClr val="accent1">
                    <a:lumMod val="50000"/>
                  </a:schemeClr>
                </a:solidFill>
                <a:latin typeface="Arial" panose="020B0604020202020204" pitchFamily="34" charset="0"/>
                <a:cs typeface="Arial" panose="020B0604020202020204" pitchFamily="34" charset="0"/>
              </a:rPr>
            </a:br>
            <a:br>
              <a:rPr lang="en-US" dirty="0"/>
            </a:br>
            <a:endParaRPr lang="en-US" dirty="0"/>
          </a:p>
        </p:txBody>
      </p:sp>
      <p:sp>
        <p:nvSpPr>
          <p:cNvPr id="3" name="TextBox 2">
            <a:extLst>
              <a:ext uri="{FF2B5EF4-FFF2-40B4-BE49-F238E27FC236}">
                <a16:creationId xmlns:a16="http://schemas.microsoft.com/office/drawing/2014/main" id="{96E2C9A0-FBA2-A082-89CF-1FAE886C2D8A}"/>
              </a:ext>
            </a:extLst>
          </p:cNvPr>
          <p:cNvSpPr txBox="1"/>
          <p:nvPr/>
        </p:nvSpPr>
        <p:spPr>
          <a:xfrm>
            <a:off x="210312" y="1014984"/>
            <a:ext cx="8933688" cy="5129609"/>
          </a:xfrm>
          <a:prstGeom prst="rect">
            <a:avLst/>
          </a:prstGeom>
          <a:noFill/>
        </p:spPr>
        <p:txBody>
          <a:bodyPr wrap="square" rtlCol="0">
            <a:spAutoFit/>
          </a:bodyPr>
          <a:lstStyle/>
          <a:p>
            <a:pPr marL="0" marR="0" lvl="0" indent="0" algn="l" rtl="0">
              <a:lnSpc>
                <a:spcPct val="115000"/>
              </a:lnSpc>
              <a:spcAft>
                <a:spcPts val="1000"/>
              </a:spcAft>
              <a:buClr>
                <a:srgbClr val="000000"/>
              </a:buClr>
              <a:buSzPts val="1800"/>
              <a:buFont typeface="Arial"/>
              <a:buNone/>
            </a:pPr>
            <a:r>
              <a:rPr lang="en-US" sz="2000" dirty="0">
                <a:solidFill>
                  <a:schemeClr val="tx1">
                    <a:lumMod val="95000"/>
                    <a:lumOff val="5000"/>
                  </a:schemeClr>
                </a:solidFill>
                <a:latin typeface="Arial"/>
                <a:ea typeface="Arial"/>
                <a:cs typeface="Arial"/>
                <a:sym typeface="Arial"/>
              </a:rPr>
              <a:t>This workshop draws in large part on a CLAS training of trainers developed</a:t>
            </a:r>
            <a:r>
              <a:rPr lang="en-US" sz="2000" b="0" i="0" u="none" strike="noStrike" cap="none" dirty="0">
                <a:solidFill>
                  <a:schemeClr val="tx1">
                    <a:lumMod val="95000"/>
                    <a:lumOff val="5000"/>
                  </a:schemeClr>
                </a:solidFill>
                <a:latin typeface="Arial"/>
                <a:ea typeface="Arial"/>
                <a:cs typeface="Arial"/>
                <a:sym typeface="Arial"/>
              </a:rPr>
              <a:t> in 2024 by the Addiction Technology Transfer Center (ATTC) Network for a training on: </a:t>
            </a:r>
            <a:r>
              <a:rPr lang="en-US" sz="2000" b="0" i="1" u="none" strike="noStrike" cap="none" dirty="0">
                <a:solidFill>
                  <a:schemeClr val="tx1">
                    <a:lumMod val="95000"/>
                    <a:lumOff val="5000"/>
                  </a:schemeClr>
                </a:solidFill>
                <a:latin typeface="Arial"/>
                <a:ea typeface="Arial"/>
                <a:cs typeface="Arial"/>
                <a:sym typeface="Arial"/>
              </a:rPr>
              <a:t>Culturally and Linguistically Appropriate Services (CLAS) Standards: Supporting Culturally Responsive Services in Behavioral Health Settings.</a:t>
            </a:r>
          </a:p>
          <a:p>
            <a:pPr marL="0" marR="0" lvl="0" indent="0" algn="l" rtl="0">
              <a:lnSpc>
                <a:spcPct val="115000"/>
              </a:lnSpc>
              <a:spcAft>
                <a:spcPts val="1000"/>
              </a:spcAft>
              <a:buClr>
                <a:srgbClr val="000000"/>
              </a:buClr>
              <a:buSzPts val="1800"/>
              <a:buFont typeface="Arial"/>
              <a:buNone/>
            </a:pPr>
            <a:r>
              <a:rPr lang="en-US" sz="2000" b="0" i="0" u="none" strike="noStrike" cap="none" dirty="0">
                <a:solidFill>
                  <a:schemeClr val="tx1">
                    <a:lumMod val="95000"/>
                    <a:lumOff val="5000"/>
                  </a:schemeClr>
                </a:solidFill>
                <a:latin typeface="Arial"/>
                <a:ea typeface="Arial"/>
                <a:cs typeface="Arial"/>
                <a:sym typeface="Arial"/>
              </a:rPr>
              <a:t>The opinions expressed herein are </a:t>
            </a:r>
            <a:r>
              <a:rPr lang="en-US" sz="2000" dirty="0">
                <a:solidFill>
                  <a:schemeClr val="tx1">
                    <a:lumMod val="95000"/>
                    <a:lumOff val="5000"/>
                  </a:schemeClr>
                </a:solidFill>
                <a:latin typeface="Arial"/>
                <a:ea typeface="Arial"/>
                <a:cs typeface="Arial"/>
                <a:sym typeface="Arial"/>
              </a:rPr>
              <a:t>our</a:t>
            </a:r>
            <a:r>
              <a:rPr lang="en-US" sz="2000" b="0" i="0" u="none" strike="noStrike" cap="none" dirty="0">
                <a:solidFill>
                  <a:schemeClr val="tx1">
                    <a:lumMod val="95000"/>
                    <a:lumOff val="5000"/>
                  </a:schemeClr>
                </a:solidFill>
                <a:latin typeface="Arial"/>
                <a:ea typeface="Arial"/>
                <a:cs typeface="Arial"/>
                <a:sym typeface="Arial"/>
              </a:rPr>
              <a:t> own and do not reflect the official position of either the ATTC Network or the Department of Health and Human Services (DHHS), SAMHSA. No official support or endorsement of DHHS, SAMHSA, for the opinions described in this presentation is intended or should be inferred.</a:t>
            </a:r>
          </a:p>
          <a:p>
            <a:pPr marL="0" marR="0" lvl="0" indent="0" algn="l" rtl="0">
              <a:lnSpc>
                <a:spcPct val="115000"/>
              </a:lnSpc>
              <a:spcAft>
                <a:spcPts val="1000"/>
              </a:spcAft>
              <a:buClr>
                <a:srgbClr val="000000"/>
              </a:buClr>
              <a:buSzPts val="1800"/>
              <a:buFont typeface="Arial"/>
              <a:buNone/>
            </a:pPr>
            <a:endParaRPr lang="en-US" sz="2000" dirty="0">
              <a:solidFill>
                <a:schemeClr val="tx1">
                  <a:lumMod val="95000"/>
                  <a:lumOff val="5000"/>
                </a:schemeClr>
              </a:solidFill>
              <a:latin typeface="Arial"/>
              <a:ea typeface="Arial"/>
              <a:cs typeface="Arial"/>
              <a:sym typeface="Arial"/>
            </a:endParaRPr>
          </a:p>
          <a:p>
            <a:pPr marL="0" marR="0" lvl="0" indent="0" algn="l" rtl="0">
              <a:lnSpc>
                <a:spcPct val="115000"/>
              </a:lnSpc>
              <a:spcAft>
                <a:spcPts val="1000"/>
              </a:spcAft>
              <a:buClr>
                <a:srgbClr val="000000"/>
              </a:buClr>
              <a:buSzPts val="1800"/>
              <a:buFont typeface="Arial"/>
              <a:buNone/>
            </a:pPr>
            <a:r>
              <a:rPr lang="en-US" sz="2000" b="1" i="0" u="none" strike="noStrike" cap="none" dirty="0">
                <a:solidFill>
                  <a:schemeClr val="tx1">
                    <a:lumMod val="95000"/>
                    <a:lumOff val="5000"/>
                  </a:schemeClr>
                </a:solidFill>
                <a:latin typeface="Arial"/>
                <a:ea typeface="Arial"/>
                <a:cs typeface="Arial"/>
                <a:sym typeface="Arial"/>
              </a:rPr>
              <a:t>Any implicit bias you may detect is of </a:t>
            </a:r>
            <a:r>
              <a:rPr lang="en-US" sz="2000" b="1" dirty="0">
                <a:solidFill>
                  <a:schemeClr val="tx1">
                    <a:lumMod val="95000"/>
                    <a:lumOff val="5000"/>
                  </a:schemeClr>
                </a:solidFill>
                <a:latin typeface="Arial"/>
                <a:ea typeface="Arial"/>
                <a:cs typeface="Arial"/>
                <a:sym typeface="Arial"/>
              </a:rPr>
              <a:t>our</a:t>
            </a:r>
            <a:r>
              <a:rPr lang="en-US" sz="2000" b="1" i="0" u="none" strike="noStrike" cap="none" dirty="0">
                <a:solidFill>
                  <a:schemeClr val="tx1">
                    <a:lumMod val="95000"/>
                    <a:lumOff val="5000"/>
                  </a:schemeClr>
                </a:solidFill>
                <a:latin typeface="Arial"/>
                <a:ea typeface="Arial"/>
                <a:cs typeface="Arial"/>
                <a:sym typeface="Arial"/>
              </a:rPr>
              <a:t> own making. </a:t>
            </a:r>
          </a:p>
          <a:p>
            <a:endParaRPr lang="en-US" dirty="0"/>
          </a:p>
        </p:txBody>
      </p:sp>
    </p:spTree>
    <p:extLst>
      <p:ext uri="{BB962C8B-B14F-4D97-AF65-F5344CB8AC3E}">
        <p14:creationId xmlns:p14="http://schemas.microsoft.com/office/powerpoint/2010/main" val="2563570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04C73-7B4B-B635-C735-3C581067BE79}"/>
              </a:ext>
            </a:extLst>
          </p:cNvPr>
          <p:cNvSpPr>
            <a:spLocks noGrp="1"/>
          </p:cNvSpPr>
          <p:nvPr>
            <p:ph type="title"/>
          </p:nvPr>
        </p:nvSpPr>
        <p:spPr/>
        <p:txBody>
          <a:bodyPr>
            <a:normAutofit fontScale="90000"/>
          </a:bodyPr>
          <a:lstStyle/>
          <a:p>
            <a:r>
              <a:rPr lang="en-US" dirty="0">
                <a:solidFill>
                  <a:schemeClr val="accent1">
                    <a:lumMod val="50000"/>
                  </a:schemeClr>
                </a:solidFill>
                <a:latin typeface="Arial" panose="020B0604020202020204" pitchFamily="34" charset="0"/>
                <a:cs typeface="Arial" panose="020B0604020202020204" pitchFamily="34" charset="0"/>
              </a:rPr>
              <a:t>A</a:t>
            </a:r>
            <a:r>
              <a:rPr lang="en-US" sz="4400" dirty="0">
                <a:solidFill>
                  <a:schemeClr val="accent1">
                    <a:lumMod val="50000"/>
                  </a:schemeClr>
                </a:solidFill>
                <a:latin typeface="Arial" panose="020B0604020202020204" pitchFamily="34" charset="0"/>
                <a:cs typeface="Arial" panose="020B0604020202020204" pitchFamily="34" charset="0"/>
              </a:rPr>
              <a:t>cknowledgement &amp; Disclosure</a:t>
            </a:r>
            <a:br>
              <a:rPr lang="en-US" sz="4400" dirty="0">
                <a:solidFill>
                  <a:schemeClr val="accent1">
                    <a:lumMod val="50000"/>
                  </a:schemeClr>
                </a:solidFill>
                <a:latin typeface="Arial" panose="020B0604020202020204" pitchFamily="34" charset="0"/>
                <a:cs typeface="Arial" panose="020B0604020202020204" pitchFamily="34" charset="0"/>
              </a:rPr>
            </a:br>
            <a:br>
              <a:rPr lang="en-US" dirty="0"/>
            </a:br>
            <a:endParaRPr lang="en-US" dirty="0"/>
          </a:p>
        </p:txBody>
      </p:sp>
      <p:sp>
        <p:nvSpPr>
          <p:cNvPr id="3" name="TextBox 2">
            <a:extLst>
              <a:ext uri="{FF2B5EF4-FFF2-40B4-BE49-F238E27FC236}">
                <a16:creationId xmlns:a16="http://schemas.microsoft.com/office/drawing/2014/main" id="{96E2C9A0-FBA2-A082-89CF-1FAE886C2D8A}"/>
              </a:ext>
            </a:extLst>
          </p:cNvPr>
          <p:cNvSpPr txBox="1"/>
          <p:nvPr/>
        </p:nvSpPr>
        <p:spPr>
          <a:xfrm>
            <a:off x="210312" y="1014984"/>
            <a:ext cx="8933688" cy="4222694"/>
          </a:xfrm>
          <a:prstGeom prst="rect">
            <a:avLst/>
          </a:prstGeom>
          <a:noFill/>
        </p:spPr>
        <p:txBody>
          <a:bodyPr wrap="square" rtlCol="0">
            <a:spAutoFit/>
          </a:bodyPr>
          <a:lstStyle/>
          <a:p>
            <a:pPr marL="0" marR="0" lvl="0" indent="0" algn="l" rtl="0">
              <a:lnSpc>
                <a:spcPct val="115000"/>
              </a:lnSpc>
              <a:spcAft>
                <a:spcPts val="1000"/>
              </a:spcAft>
              <a:buClr>
                <a:srgbClr val="000000"/>
              </a:buClr>
              <a:buSzPts val="1800"/>
              <a:buFont typeface="Arial"/>
              <a:buNone/>
            </a:pPr>
            <a:r>
              <a:rPr lang="en-US" sz="2800" dirty="0">
                <a:solidFill>
                  <a:srgbClr val="434343"/>
                </a:solidFill>
                <a:latin typeface="Arial"/>
                <a:ea typeface="Arial"/>
                <a:cs typeface="Arial"/>
                <a:sym typeface="Arial"/>
              </a:rPr>
              <a:t>The CLAS training curriculum developed</a:t>
            </a:r>
            <a:r>
              <a:rPr lang="en-US" sz="2800" b="0" i="0" u="none" strike="noStrike" cap="none" dirty="0">
                <a:solidFill>
                  <a:srgbClr val="434343"/>
                </a:solidFill>
                <a:latin typeface="Arial"/>
                <a:ea typeface="Arial"/>
                <a:cs typeface="Arial"/>
                <a:sym typeface="Arial"/>
              </a:rPr>
              <a:t> in 2024 by the Addiction Technology Transfer Center (ATTC) Network was produced under a cooperative agreement from the Substance Abuse and Mental Health Services Administration (SAMHSA). </a:t>
            </a:r>
          </a:p>
          <a:p>
            <a:pPr marL="0" marR="0" lvl="0" indent="0" algn="l" rtl="0">
              <a:lnSpc>
                <a:spcPct val="115000"/>
              </a:lnSpc>
              <a:spcAft>
                <a:spcPts val="1000"/>
              </a:spcAft>
              <a:buClr>
                <a:srgbClr val="000000"/>
              </a:buClr>
              <a:buSzPts val="1800"/>
              <a:buFont typeface="Arial"/>
              <a:buNone/>
            </a:pPr>
            <a:endParaRPr lang="en-US" sz="2800" b="0" i="0" u="none" strike="noStrike" cap="none" dirty="0">
              <a:solidFill>
                <a:srgbClr val="434343"/>
              </a:solidFill>
              <a:latin typeface="Arial"/>
              <a:ea typeface="Arial"/>
              <a:cs typeface="Arial"/>
              <a:sym typeface="Arial"/>
            </a:endParaRPr>
          </a:p>
          <a:p>
            <a:pPr marL="0" marR="0" lvl="0" indent="0" algn="l" rtl="0">
              <a:lnSpc>
                <a:spcPct val="115000"/>
              </a:lnSpc>
              <a:spcAft>
                <a:spcPts val="1000"/>
              </a:spcAft>
              <a:buClr>
                <a:srgbClr val="000000"/>
              </a:buClr>
              <a:buSzPts val="1800"/>
              <a:buFont typeface="Arial"/>
              <a:buNone/>
            </a:pPr>
            <a:r>
              <a:rPr lang="en-US" sz="2800" b="1" dirty="0">
                <a:solidFill>
                  <a:schemeClr val="bg2">
                    <a:lumMod val="10000"/>
                  </a:schemeClr>
                </a:solidFill>
                <a:latin typeface="Arial"/>
                <a:ea typeface="Arial"/>
                <a:cs typeface="Arial"/>
                <a:sym typeface="Arial"/>
              </a:rPr>
              <a:t>No Conflicts of Interest to Disclose.</a:t>
            </a:r>
            <a:endParaRPr lang="en-US" sz="2800" b="1" i="0" u="none" strike="noStrike" cap="none" dirty="0">
              <a:solidFill>
                <a:schemeClr val="bg2">
                  <a:lumMod val="10000"/>
                </a:schemeClr>
              </a:solidFill>
              <a:latin typeface="Arial"/>
              <a:ea typeface="Arial"/>
              <a:cs typeface="Arial"/>
              <a:sym typeface="Arial"/>
            </a:endParaRPr>
          </a:p>
          <a:p>
            <a:endParaRPr lang="en-US" dirty="0"/>
          </a:p>
        </p:txBody>
      </p:sp>
    </p:spTree>
    <p:extLst>
      <p:ext uri="{BB962C8B-B14F-4D97-AF65-F5344CB8AC3E}">
        <p14:creationId xmlns:p14="http://schemas.microsoft.com/office/powerpoint/2010/main" val="2809534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DF39E-30DE-18A3-6C00-80624F38B6B5}"/>
              </a:ext>
            </a:extLst>
          </p:cNvPr>
          <p:cNvSpPr>
            <a:spLocks noGrp="1"/>
          </p:cNvSpPr>
          <p:nvPr>
            <p:ph type="title"/>
          </p:nvPr>
        </p:nvSpPr>
        <p:spPr>
          <a:xfrm>
            <a:off x="628650" y="365126"/>
            <a:ext cx="7886700" cy="4570768"/>
          </a:xfrm>
        </p:spPr>
        <p:txBody>
          <a:bodyPr>
            <a:normAutofit/>
          </a:bodyPr>
          <a:lstStyle/>
          <a:p>
            <a:r>
              <a:rPr lang="en-US" b="1" dirty="0">
                <a:solidFill>
                  <a:schemeClr val="accent5">
                    <a:lumMod val="50000"/>
                  </a:schemeClr>
                </a:solidFill>
              </a:rPr>
              <a:t>Where Could We Be Better?</a:t>
            </a:r>
            <a:br>
              <a:rPr lang="en-US" b="1" dirty="0">
                <a:solidFill>
                  <a:schemeClr val="accent5">
                    <a:lumMod val="50000"/>
                  </a:schemeClr>
                </a:solidFill>
              </a:rPr>
            </a:br>
            <a:br>
              <a:rPr lang="en-US" b="1" dirty="0">
                <a:solidFill>
                  <a:schemeClr val="accent5">
                    <a:lumMod val="50000"/>
                  </a:schemeClr>
                </a:solidFill>
              </a:rPr>
            </a:br>
            <a:r>
              <a:rPr lang="en-US" sz="3600" dirty="0">
                <a:solidFill>
                  <a:schemeClr val="accent5">
                    <a:lumMod val="50000"/>
                  </a:schemeClr>
                </a:solidFill>
                <a:latin typeface="+mn-lt"/>
              </a:rPr>
              <a:t>Accessibility?</a:t>
            </a:r>
            <a:br>
              <a:rPr lang="en-US" sz="3600" dirty="0">
                <a:solidFill>
                  <a:schemeClr val="accent5">
                    <a:lumMod val="50000"/>
                  </a:schemeClr>
                </a:solidFill>
                <a:latin typeface="+mn-lt"/>
              </a:rPr>
            </a:br>
            <a:r>
              <a:rPr lang="en-US" sz="3600" dirty="0">
                <a:solidFill>
                  <a:schemeClr val="accent5">
                    <a:lumMod val="50000"/>
                  </a:schemeClr>
                </a:solidFill>
                <a:latin typeface="+mn-lt"/>
              </a:rPr>
              <a:t>Language?</a:t>
            </a:r>
            <a:br>
              <a:rPr lang="en-US" sz="3600" dirty="0">
                <a:solidFill>
                  <a:schemeClr val="accent5">
                    <a:lumMod val="50000"/>
                  </a:schemeClr>
                </a:solidFill>
                <a:latin typeface="+mn-lt"/>
              </a:rPr>
            </a:br>
            <a:r>
              <a:rPr lang="en-US" sz="3600" dirty="0">
                <a:solidFill>
                  <a:schemeClr val="accent5">
                    <a:lumMod val="50000"/>
                  </a:schemeClr>
                </a:solidFill>
                <a:latin typeface="+mn-lt"/>
              </a:rPr>
              <a:t>Inclusivity?</a:t>
            </a:r>
            <a:br>
              <a:rPr lang="en-US" sz="3600" dirty="0">
                <a:solidFill>
                  <a:schemeClr val="accent5">
                    <a:lumMod val="50000"/>
                  </a:schemeClr>
                </a:solidFill>
                <a:latin typeface="+mn-lt"/>
              </a:rPr>
            </a:br>
            <a:r>
              <a:rPr lang="en-US" sz="3600" dirty="0">
                <a:solidFill>
                  <a:schemeClr val="accent5">
                    <a:lumMod val="50000"/>
                  </a:schemeClr>
                </a:solidFill>
                <a:latin typeface="+mn-lt"/>
              </a:rPr>
              <a:t>Cultural Sensitivity?</a:t>
            </a:r>
            <a:br>
              <a:rPr lang="en-US" sz="3600" dirty="0"/>
            </a:br>
            <a:endParaRPr lang="en-US" sz="3600" dirty="0"/>
          </a:p>
        </p:txBody>
      </p:sp>
    </p:spTree>
    <p:extLst>
      <p:ext uri="{BB962C8B-B14F-4D97-AF65-F5344CB8AC3E}">
        <p14:creationId xmlns:p14="http://schemas.microsoft.com/office/powerpoint/2010/main" val="1818114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bowl&#10;&#10;Description automatically generated">
            <a:extLst>
              <a:ext uri="{FF2B5EF4-FFF2-40B4-BE49-F238E27FC236}">
                <a16:creationId xmlns:a16="http://schemas.microsoft.com/office/drawing/2014/main" id="{CE9E22C9-C1B3-5500-A43D-ACEE48A8E2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800" y="1107440"/>
            <a:ext cx="6421119" cy="43180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17905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ABCF8-DCEC-EB48-F31C-401EC4727FC0}"/>
              </a:ext>
            </a:extLst>
          </p:cNvPr>
          <p:cNvSpPr>
            <a:spLocks noGrp="1"/>
          </p:cNvSpPr>
          <p:nvPr>
            <p:ph type="title"/>
          </p:nvPr>
        </p:nvSpPr>
        <p:spPr/>
        <p:txBody>
          <a:bodyPr/>
          <a:lstStyle/>
          <a:p>
            <a:r>
              <a:rPr lang="en-US" b="1" dirty="0">
                <a:solidFill>
                  <a:schemeClr val="accent5">
                    <a:lumMod val="50000"/>
                  </a:schemeClr>
                </a:solidFill>
              </a:rPr>
              <a:t>When It Is Better</a:t>
            </a:r>
          </a:p>
        </p:txBody>
      </p:sp>
      <p:sp>
        <p:nvSpPr>
          <p:cNvPr id="3" name="TextBox 2">
            <a:extLst>
              <a:ext uri="{FF2B5EF4-FFF2-40B4-BE49-F238E27FC236}">
                <a16:creationId xmlns:a16="http://schemas.microsoft.com/office/drawing/2014/main" id="{A93FEAEA-421D-81E4-0FC8-5226975CF741}"/>
              </a:ext>
            </a:extLst>
          </p:cNvPr>
          <p:cNvSpPr txBox="1"/>
          <p:nvPr/>
        </p:nvSpPr>
        <p:spPr>
          <a:xfrm>
            <a:off x="1001486" y="1515291"/>
            <a:ext cx="4686707" cy="4427879"/>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Increased Engagement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Culturally Specific Treatment Works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Fewer Misdiagnoses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Less Participants Falling Through The Gaps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More People Connected to Services! </a:t>
            </a:r>
          </a:p>
          <a:p>
            <a:endParaRPr lang="en-US" dirty="0"/>
          </a:p>
        </p:txBody>
      </p:sp>
    </p:spTree>
    <p:extLst>
      <p:ext uri="{BB962C8B-B14F-4D97-AF65-F5344CB8AC3E}">
        <p14:creationId xmlns:p14="http://schemas.microsoft.com/office/powerpoint/2010/main" val="426210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with numbers and text&#10;&#10;Description automatically generated">
            <a:extLst>
              <a:ext uri="{FF2B5EF4-FFF2-40B4-BE49-F238E27FC236}">
                <a16:creationId xmlns:a16="http://schemas.microsoft.com/office/drawing/2014/main" id="{EC913914-64A0-53AB-BAFB-C2C284C1E6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640" y="1219200"/>
            <a:ext cx="6461760" cy="4389120"/>
          </a:xfrm>
          <a:prstGeom prst="rect">
            <a:avLst/>
          </a:prstGeom>
        </p:spPr>
      </p:pic>
      <p:sp>
        <p:nvSpPr>
          <p:cNvPr id="2" name="TextBox 1">
            <a:extLst>
              <a:ext uri="{FF2B5EF4-FFF2-40B4-BE49-F238E27FC236}">
                <a16:creationId xmlns:a16="http://schemas.microsoft.com/office/drawing/2014/main" id="{8513D13F-D9E3-72A1-F6AD-A31379B8830F}"/>
              </a:ext>
            </a:extLst>
          </p:cNvPr>
          <p:cNvSpPr txBox="1"/>
          <p:nvPr/>
        </p:nvSpPr>
        <p:spPr>
          <a:xfrm>
            <a:off x="558800" y="5002307"/>
            <a:ext cx="7506447" cy="1477328"/>
          </a:xfrm>
          <a:prstGeom prst="rect">
            <a:avLst/>
          </a:prstGeom>
          <a:noFill/>
        </p:spPr>
        <p:txBody>
          <a:bodyPr wrap="square" rtlCol="0">
            <a:spAutoFit/>
          </a:bodyPr>
          <a:lstStyle/>
          <a:p>
            <a:pPr marL="0" marR="0">
              <a:spcBef>
                <a:spcPts val="0"/>
              </a:spcBef>
              <a:spcAft>
                <a:spcPts val="0"/>
              </a:spcAft>
            </a:pPr>
            <a:r>
              <a:rPr lang="en-US" dirty="0">
                <a:latin typeface="Calibri" panose="020F0502020204030204" pitchFamily="34" charset="0"/>
              </a:rPr>
              <a:t>Source:  </a:t>
            </a:r>
            <a:r>
              <a:rPr lang="en-US" i="1" dirty="0">
                <a:effectLst/>
                <a:latin typeface="Calibri" panose="020F0502020204030204" pitchFamily="34" charset="0"/>
                <a:ea typeface="Aptos" panose="020B0004020202020204" pitchFamily="34" charset="0"/>
                <a:cs typeface="Aptos" panose="020B0004020202020204" pitchFamily="34" charset="0"/>
              </a:rPr>
              <a:t>Kaiser Family Foundation</a:t>
            </a:r>
            <a:r>
              <a:rPr lang="en-US" dirty="0">
                <a:effectLst/>
                <a:latin typeface="Calibri" panose="020F0502020204030204" pitchFamily="34" charset="0"/>
                <a:ea typeface="Aptos" panose="020B0004020202020204" pitchFamily="34" charset="0"/>
                <a:cs typeface="Aptos" panose="020B0004020202020204" pitchFamily="34" charset="0"/>
              </a:rPr>
              <a:t>.  </a:t>
            </a:r>
            <a:r>
              <a:rPr lang="en-US" dirty="0">
                <a:latin typeface="Calibri" panose="020F0502020204030204" pitchFamily="34" charset="0"/>
                <a:ea typeface="Aptos" panose="020B0004020202020204" pitchFamily="34" charset="0"/>
                <a:cs typeface="Aptos" panose="020B0004020202020204" pitchFamily="34" charset="0"/>
              </a:rPr>
              <a:t>Accessed </a:t>
            </a:r>
            <a:r>
              <a:rPr lang="en-US" dirty="0">
                <a:effectLst/>
                <a:latin typeface="Calibri" panose="020F0502020204030204" pitchFamily="34" charset="0"/>
                <a:ea typeface="Aptos" panose="020B0004020202020204" pitchFamily="34" charset="0"/>
                <a:cs typeface="Aptos" panose="020B0004020202020204" pitchFamily="34" charset="0"/>
              </a:rPr>
              <a:t>September 22, 2022 at: </a:t>
            </a:r>
          </a:p>
          <a:p>
            <a:pPr marL="0" marR="0">
              <a:spcBef>
                <a:spcPts val="0"/>
              </a:spcBef>
              <a:spcAft>
                <a:spcPts val="0"/>
              </a:spcAft>
            </a:pPr>
            <a:r>
              <a:rPr lang="en-US" u="sng" dirty="0">
                <a:solidFill>
                  <a:srgbClr val="0000FF"/>
                </a:solidFill>
                <a:effectLst/>
                <a:latin typeface="Calibri" panose="020F0502020204030204" pitchFamily="34" charset="0"/>
                <a:ea typeface="Aptos" panose="020B0004020202020204" pitchFamily="34" charset="0"/>
                <a:cs typeface="Aptos" panose="020B0004020202020204" pitchFamily="34" charset="0"/>
                <a:hlinkClick r:id="rId3"/>
              </a:rPr>
              <a:t>https://www.kff.org/mental-health/issue-brief/five-key-findings-on-mental-health-and-substance-use-disorders-by-race-ethnicity/</a:t>
            </a:r>
            <a:endParaRPr lang="en-US" u="sng" dirty="0">
              <a:solidFill>
                <a:srgbClr val="0000FF"/>
              </a:solidFill>
              <a:effectLst/>
              <a:latin typeface="Calibri" panose="020F0502020204030204" pitchFamily="34" charset="0"/>
              <a:ea typeface="Aptos" panose="020B0004020202020204" pitchFamily="34" charset="0"/>
              <a:cs typeface="Aptos" panose="020B0004020202020204" pitchFamily="34" charset="0"/>
            </a:endParaRPr>
          </a:p>
          <a:p>
            <a:r>
              <a:rPr lang="en-US" i="1" dirty="0">
                <a:latin typeface="Calibri" panose="020F0502020204030204" pitchFamily="34" charset="0"/>
              </a:rPr>
              <a:t>Five Key Findings on Mental Health and Substance Use Disorders by Race/Ethnicity</a:t>
            </a:r>
            <a:r>
              <a:rPr lang="en-US" b="1" dirty="0">
                <a:latin typeface="Calibri" panose="020F0502020204030204" pitchFamily="34" charset="0"/>
              </a:rPr>
              <a:t>. </a:t>
            </a:r>
            <a:r>
              <a:rPr lang="en-US" dirty="0">
                <a:latin typeface="Calibri" panose="020F0502020204030204" pitchFamily="34" charset="0"/>
                <a:hlinkClick r:id="rId4"/>
              </a:rPr>
              <a:t>Nirmita Panchal</a:t>
            </a:r>
            <a:r>
              <a:rPr lang="en-US" dirty="0">
                <a:latin typeface="Calibri" panose="020F0502020204030204" pitchFamily="34" charset="0"/>
              </a:rPr>
              <a:t>, </a:t>
            </a:r>
            <a:r>
              <a:rPr lang="en-US" dirty="0">
                <a:latin typeface="Calibri" panose="020F0502020204030204" pitchFamily="34" charset="0"/>
                <a:hlinkClick r:id="rId5"/>
              </a:rPr>
              <a:t>Heather Saunders</a:t>
            </a:r>
            <a:r>
              <a:rPr lang="en-US" dirty="0">
                <a:latin typeface="Calibri" panose="020F0502020204030204" pitchFamily="34" charset="0"/>
              </a:rPr>
              <a:t>, and </a:t>
            </a:r>
            <a:r>
              <a:rPr lang="en-US" dirty="0">
                <a:latin typeface="Calibri" panose="020F0502020204030204" pitchFamily="34" charset="0"/>
                <a:hlinkClick r:id="rId6"/>
              </a:rPr>
              <a:t>Nambi Ndugga</a:t>
            </a:r>
            <a:endParaRPr lang="en-US" sz="2000" dirty="0"/>
          </a:p>
        </p:txBody>
      </p:sp>
    </p:spTree>
    <p:extLst>
      <p:ext uri="{BB962C8B-B14F-4D97-AF65-F5344CB8AC3E}">
        <p14:creationId xmlns:p14="http://schemas.microsoft.com/office/powerpoint/2010/main" val="35542685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127F8D803CE045A49AA80ABDAF773F" ma:contentTypeVersion="14" ma:contentTypeDescription="Create a new document." ma:contentTypeScope="" ma:versionID="af315cee2ce32c4fafb275df013735b0">
  <xsd:schema xmlns:xsd="http://www.w3.org/2001/XMLSchema" xmlns:xs="http://www.w3.org/2001/XMLSchema" xmlns:p="http://schemas.microsoft.com/office/2006/metadata/properties" xmlns:ns3="d9d0df13-4d7f-426d-a6a4-c2c80a9e5317" xmlns:ns4="b5e20afa-d538-48ef-a530-b448fda848b6" targetNamespace="http://schemas.microsoft.com/office/2006/metadata/properties" ma:root="true" ma:fieldsID="ab2e2c2b1de2fb8562c8990c06015abb" ns3:_="" ns4:_="">
    <xsd:import namespace="d9d0df13-4d7f-426d-a6a4-c2c80a9e5317"/>
    <xsd:import namespace="b5e20afa-d538-48ef-a530-b448fda848b6"/>
    <xsd:element name="properties">
      <xsd:complexType>
        <xsd:sequence>
          <xsd:element name="documentManagement">
            <xsd:complexType>
              <xsd:all>
                <xsd:element ref="ns3:SharedWithDetails" minOccurs="0"/>
                <xsd:element ref="ns3:SharingHintHash" minOccurs="0"/>
                <xsd:element ref="ns3:SharedWithUsers"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d0df13-4d7f-426d-a6a4-c2c80a9e5317" elementFormDefault="qualified">
    <xsd:import namespace="http://schemas.microsoft.com/office/2006/documentManagement/types"/>
    <xsd:import namespace="http://schemas.microsoft.com/office/infopath/2007/PartnerControls"/>
    <xsd:element name="SharedWithDetails" ma:index="8" nillable="true" ma:displayName="Shared With Details" ma:description="" ma:internalName="SharedWithDetails" ma:readOnly="true">
      <xsd:simpleType>
        <xsd:restriction base="dms:Note">
          <xsd:maxLength value="255"/>
        </xsd:restriction>
      </xsd:simpleType>
    </xsd:element>
    <xsd:element name="SharingHintHash" ma:index="9" nillable="true" ma:displayName="Sharing Hint Hash" ma:hidden="true" ma:internalName="SharingHintHash" ma:readOnly="true">
      <xsd:simpleType>
        <xsd:restriction base="dms:Text"/>
      </xsd:simpleType>
    </xsd:element>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5e20afa-d538-48ef-a530-b448fda848b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6FC987-F850-47D7-AD34-726CF27978B1}">
  <ds:schemaRefs>
    <ds:schemaRef ds:uri="http://schemas.microsoft.com/sharepoint/v3/contenttype/forms"/>
  </ds:schemaRefs>
</ds:datastoreItem>
</file>

<file path=customXml/itemProps2.xml><?xml version="1.0" encoding="utf-8"?>
<ds:datastoreItem xmlns:ds="http://schemas.openxmlformats.org/officeDocument/2006/customXml" ds:itemID="{62E6373F-8FBB-4133-8E59-4101987BB46B}">
  <ds:schemaRefs>
    <ds:schemaRef ds:uri="b5e20afa-d538-48ef-a530-b448fda848b6"/>
    <ds:schemaRef ds:uri="d9d0df13-4d7f-426d-a6a4-c2c80a9e5317"/>
    <ds:schemaRef ds:uri="http://purl.org/dc/dcmitype/"/>
    <ds:schemaRef ds:uri="http://schemas.microsoft.com/office/2006/documentManagement/types"/>
    <ds:schemaRef ds:uri="http://purl.org/dc/elements/1.1/"/>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64A26B0F-7BAE-4D27-8A70-916AB4CCD0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d0df13-4d7f-426d-a6a4-c2c80a9e5317"/>
    <ds:schemaRef ds:uri="b5e20afa-d538-48ef-a530-b448fda848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6b6dd5b-f02f-441a-99a0-162ac5060bd2}" enabled="0" method="" siteId="{f6b6dd5b-f02f-441a-99a0-162ac5060bd2}" removed="1"/>
</clbl:labelList>
</file>

<file path=docProps/app.xml><?xml version="1.0" encoding="utf-8"?>
<Properties xmlns="http://schemas.openxmlformats.org/officeDocument/2006/extended-properties" xmlns:vt="http://schemas.openxmlformats.org/officeDocument/2006/docPropsVTypes">
  <Template/>
  <TotalTime>7133</TotalTime>
  <Words>3478</Words>
  <Application>Microsoft Macintosh PowerPoint</Application>
  <PresentationFormat>On-screen Show (4:3)</PresentationFormat>
  <Paragraphs>180</Paragraphs>
  <Slides>35</Slides>
  <Notes>16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35</vt:i4>
      </vt:variant>
    </vt:vector>
  </HeadingPairs>
  <TitlesOfParts>
    <vt:vector size="45" baseType="lpstr">
      <vt:lpstr>Arial</vt:lpstr>
      <vt:lpstr>Calibri</vt:lpstr>
      <vt:lpstr>Calibri Light</vt:lpstr>
      <vt:lpstr>Palatino</vt:lpstr>
      <vt:lpstr>Roboto</vt:lpstr>
      <vt:lpstr>Segoe UI</vt:lpstr>
      <vt:lpstr>Wingdings</vt:lpstr>
      <vt:lpstr>Office Theme</vt:lpstr>
      <vt:lpstr>1_Office Theme</vt:lpstr>
      <vt:lpstr>3_Office Theme</vt:lpstr>
      <vt:lpstr>How to be Culturally Responsive in Your Practice</vt:lpstr>
      <vt:lpstr>Learning Goals</vt:lpstr>
      <vt:lpstr>PowerPoint Presentation</vt:lpstr>
      <vt:lpstr>Acknowledgements  </vt:lpstr>
      <vt:lpstr>Acknowledgement &amp; Disclosure  </vt:lpstr>
      <vt:lpstr>Where Could We Be Better?  Accessibility? Language? Inclusivity? Cultural Sensitivity? </vt:lpstr>
      <vt:lpstr>PowerPoint Presentation</vt:lpstr>
      <vt:lpstr>When It Is Better</vt:lpstr>
      <vt:lpstr>PowerPoint Presentation</vt:lpstr>
      <vt:lpstr>Why We Should Care About CLAS?</vt:lpstr>
      <vt:lpstr>PowerPoint Presentation</vt:lpstr>
      <vt:lpstr>PowerPoint Presentation</vt:lpstr>
      <vt:lpstr>Bringing CLAS into  Your Practice</vt:lpstr>
      <vt:lpstr>PowerPoint Presentation</vt:lpstr>
      <vt:lpstr>PowerPoint Presentation</vt:lpstr>
      <vt:lpstr>CLAS Standards 9-15</vt:lpstr>
      <vt:lpstr>PowerPoint Presentation</vt:lpstr>
      <vt:lpstr>PowerPoint Presentation</vt:lpstr>
      <vt:lpstr>PowerPoint Presentation</vt:lpstr>
      <vt:lpstr>PowerPoint Presentation</vt:lpstr>
      <vt:lpstr>PowerPoint Presentation</vt:lpstr>
      <vt:lpstr>PowerPoint Presentation</vt:lpstr>
      <vt:lpstr>Tracking Demographics</vt:lpstr>
      <vt:lpstr>Reaching Target Population in WA State</vt:lpstr>
      <vt:lpstr>PowerPoint Presentation</vt:lpstr>
      <vt:lpstr>PowerPoint Presentation</vt:lpstr>
      <vt:lpstr>Community Services Assessment </vt:lpstr>
      <vt:lpstr>PowerPoint Presentation</vt:lpstr>
      <vt:lpstr>Tracking Progress:  Using the CLAS  Checklist</vt:lpstr>
      <vt:lpstr>PowerPoint Presentation</vt:lpstr>
      <vt:lpstr>PowerPoint Presentation</vt:lpstr>
      <vt:lpstr>PowerPoint Presentation</vt:lpstr>
      <vt:lpstr> Q &amp; A and Discussion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Erinn McGraw</dc:creator>
  <cp:lastModifiedBy>Microsoft Office User</cp:lastModifiedBy>
  <cp:revision>494</cp:revision>
  <cp:lastPrinted>2024-09-24T19:32:14Z</cp:lastPrinted>
  <dcterms:created xsi:type="dcterms:W3CDTF">2018-01-17T18:25:15Z</dcterms:created>
  <dcterms:modified xsi:type="dcterms:W3CDTF">2024-10-02T23:11:31Z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0x010100B8127F8D803CE045A49AA80ABDAF773F</vt:lpwstr>
  </property>
</Properties>
</file>